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7"/>
  </p:notesMasterIdLst>
  <p:sldIdLst>
    <p:sldId id="256" r:id="rId2"/>
    <p:sldId id="1593" r:id="rId3"/>
    <p:sldId id="1594" r:id="rId4"/>
    <p:sldId id="1595" r:id="rId5"/>
    <p:sldId id="1575" r:id="rId6"/>
    <p:sldId id="888" r:id="rId7"/>
    <p:sldId id="1579" r:id="rId8"/>
    <p:sldId id="1578" r:id="rId9"/>
    <p:sldId id="1563" r:id="rId10"/>
    <p:sldId id="605" r:id="rId11"/>
    <p:sldId id="824" r:id="rId12"/>
    <p:sldId id="1118" r:id="rId13"/>
    <p:sldId id="1076" r:id="rId14"/>
    <p:sldId id="898" r:id="rId15"/>
    <p:sldId id="1591" r:id="rId16"/>
    <p:sldId id="1142" r:id="rId17"/>
    <p:sldId id="1397" r:id="rId18"/>
    <p:sldId id="1033" r:id="rId19"/>
    <p:sldId id="1073" r:id="rId20"/>
    <p:sldId id="1026" r:id="rId21"/>
    <p:sldId id="570" r:id="rId22"/>
    <p:sldId id="280" r:id="rId23"/>
    <p:sldId id="1511" r:id="rId24"/>
    <p:sldId id="1512" r:id="rId25"/>
    <p:sldId id="1544" r:id="rId26"/>
    <p:sldId id="1545" r:id="rId27"/>
    <p:sldId id="1546" r:id="rId28"/>
    <p:sldId id="1297" r:id="rId29"/>
    <p:sldId id="1542" r:id="rId30"/>
    <p:sldId id="563" r:id="rId31"/>
    <p:sldId id="835" r:id="rId32"/>
    <p:sldId id="613" r:id="rId33"/>
    <p:sldId id="1523" r:id="rId34"/>
    <p:sldId id="831" r:id="rId35"/>
    <p:sldId id="811" r:id="rId36"/>
    <p:sldId id="1047" r:id="rId37"/>
    <p:sldId id="1432" r:id="rId38"/>
    <p:sldId id="1399" r:id="rId39"/>
    <p:sldId id="1072" r:id="rId40"/>
    <p:sldId id="764" r:id="rId41"/>
    <p:sldId id="765" r:id="rId42"/>
    <p:sldId id="1071" r:id="rId43"/>
    <p:sldId id="1501" r:id="rId44"/>
    <p:sldId id="1195" r:id="rId45"/>
    <p:sldId id="1569" r:id="rId46"/>
    <p:sldId id="1070" r:id="rId47"/>
    <p:sldId id="840" r:id="rId48"/>
    <p:sldId id="1068" r:id="rId49"/>
    <p:sldId id="1069" r:id="rId50"/>
    <p:sldId id="1566" r:id="rId51"/>
    <p:sldId id="1400" r:id="rId52"/>
    <p:sldId id="893" r:id="rId53"/>
    <p:sldId id="289" r:id="rId54"/>
    <p:sldId id="1054" r:id="rId55"/>
    <p:sldId id="994" r:id="rId56"/>
    <p:sldId id="830" r:id="rId57"/>
    <p:sldId id="481" r:id="rId58"/>
    <p:sldId id="290" r:id="rId59"/>
    <p:sldId id="1133" r:id="rId60"/>
    <p:sldId id="669" r:id="rId61"/>
    <p:sldId id="1079" r:id="rId62"/>
    <p:sldId id="1043" r:id="rId63"/>
    <p:sldId id="1083" r:id="rId64"/>
    <p:sldId id="1449" r:id="rId65"/>
    <p:sldId id="1448" r:id="rId66"/>
    <p:sldId id="1452" r:id="rId67"/>
    <p:sldId id="1086" r:id="rId68"/>
    <p:sldId id="1080" r:id="rId69"/>
    <p:sldId id="1049" r:id="rId70"/>
    <p:sldId id="336" r:id="rId71"/>
    <p:sldId id="1084" r:id="rId72"/>
    <p:sldId id="1114" r:id="rId73"/>
    <p:sldId id="654" r:id="rId74"/>
    <p:sldId id="659" r:id="rId75"/>
    <p:sldId id="655" r:id="rId76"/>
    <p:sldId id="1425" r:id="rId77"/>
    <p:sldId id="657" r:id="rId78"/>
    <p:sldId id="656" r:id="rId79"/>
    <p:sldId id="1500" r:id="rId80"/>
    <p:sldId id="1567" r:id="rId81"/>
    <p:sldId id="1560" r:id="rId82"/>
    <p:sldId id="1407" r:id="rId83"/>
    <p:sldId id="1411" r:id="rId84"/>
    <p:sldId id="1412" r:id="rId85"/>
    <p:sldId id="1413" r:id="rId86"/>
    <p:sldId id="1414" r:id="rId87"/>
    <p:sldId id="1415" r:id="rId88"/>
    <p:sldId id="1572" r:id="rId89"/>
    <p:sldId id="1405" r:id="rId90"/>
    <p:sldId id="388" r:id="rId91"/>
    <p:sldId id="312" r:id="rId92"/>
    <p:sldId id="380" r:id="rId93"/>
    <p:sldId id="747" r:id="rId94"/>
    <p:sldId id="1422" r:id="rId95"/>
    <p:sldId id="313" r:id="rId96"/>
    <p:sldId id="1217" r:id="rId97"/>
    <p:sldId id="1592" r:id="rId98"/>
    <p:sldId id="1556" r:id="rId99"/>
    <p:sldId id="1404" r:id="rId100"/>
    <p:sldId id="907" r:id="rId101"/>
    <p:sldId id="650" r:id="rId102"/>
    <p:sldId id="729" r:id="rId103"/>
    <p:sldId id="737" r:id="rId104"/>
    <p:sldId id="998" r:id="rId105"/>
    <p:sldId id="999" r:id="rId106"/>
    <p:sldId id="1000" r:id="rId107"/>
    <p:sldId id="1451" r:id="rId108"/>
    <p:sldId id="1130" r:id="rId109"/>
    <p:sldId id="1132" r:id="rId110"/>
    <p:sldId id="1005" r:id="rId111"/>
    <p:sldId id="1006" r:id="rId112"/>
    <p:sldId id="1586" r:id="rId113"/>
    <p:sldId id="1577" r:id="rId114"/>
    <p:sldId id="335" r:id="rId115"/>
    <p:sldId id="1230" r:id="rId116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44"/>
    <p:restoredTop sz="92109"/>
  </p:normalViewPr>
  <p:slideViewPr>
    <p:cSldViewPr snapToGrid="0">
      <p:cViewPr varScale="1">
        <p:scale>
          <a:sx n="117" d="100"/>
          <a:sy n="117" d="100"/>
        </p:scale>
        <p:origin x="23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3140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02832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49314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294402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70073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38548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22099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181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8206160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>
          <a:extLst>
            <a:ext uri="{FF2B5EF4-FFF2-40B4-BE49-F238E27FC236}">
              <a16:creationId xmlns:a16="http://schemas.microsoft.com/office/drawing/2014/main" id="{55C9CE1B-DE69-6CD9-F93F-39FA5AE99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>
            <a:extLst>
              <a:ext uri="{FF2B5EF4-FFF2-40B4-BE49-F238E27FC236}">
                <a16:creationId xmlns:a16="http://schemas.microsoft.com/office/drawing/2014/main" id="{2B6E264C-9172-079B-9F03-8B3A862FD7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>
            <a:extLst>
              <a:ext uri="{FF2B5EF4-FFF2-40B4-BE49-F238E27FC236}">
                <a16:creationId xmlns:a16="http://schemas.microsoft.com/office/drawing/2014/main" id="{34C715A0-F10D-D795-18BB-3CC4456363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811656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0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png"/><Relationship Id="rId4" Type="http://schemas.openxmlformats.org/officeDocument/2006/relationships/image" Target="../media/image3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“Trading One Uncertainty for Another”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Lake Tahoe, NV November 6, 2024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9472D5-4E29-619E-6F21-26C4A16ED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249" y="1676399"/>
            <a:ext cx="4377062" cy="323305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8364146" y="2170158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+53.79%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1968306" y="323499"/>
            <a:ext cx="77957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Aggressively Long</a:t>
            </a:r>
            <a:br>
              <a:rPr lang="en-US" sz="2400" b="1" dirty="0"/>
            </a:br>
            <a:r>
              <a:rPr lang="en-US" sz="2400" b="1" dirty="0"/>
              <a:t>20% risk on long, 0% risk off, 80%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pic>
        <p:nvPicPr>
          <p:cNvPr id="7" name="Picture 6" descr="A blue and orange circle&#10;&#10;Description automatically generated">
            <a:extLst>
              <a:ext uri="{FF2B5EF4-FFF2-40B4-BE49-F238E27FC236}">
                <a16:creationId xmlns:a16="http://schemas.microsoft.com/office/drawing/2014/main" id="{347CB67A-534F-05B7-5692-B54103A1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276" y="3339770"/>
            <a:ext cx="2857500" cy="24384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58AB4F9-6A22-97D8-AEFC-931B9FACC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485463"/>
              </p:ext>
            </p:extLst>
          </p:nvPr>
        </p:nvGraphicFramePr>
        <p:xfrm>
          <a:off x="368300" y="2008538"/>
          <a:ext cx="6425843" cy="4525963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823180">
                  <a:extLst>
                    <a:ext uri="{9D8B030D-6E8A-4147-A177-3AD203B41FA5}">
                      <a16:colId xmlns:a16="http://schemas.microsoft.com/office/drawing/2014/main" val="1116254048"/>
                    </a:ext>
                  </a:extLst>
                </a:gridCol>
                <a:gridCol w="1602663">
                  <a:extLst>
                    <a:ext uri="{9D8B030D-6E8A-4147-A177-3AD203B41FA5}">
                      <a16:colId xmlns:a16="http://schemas.microsoft.com/office/drawing/2014/main" val="170034038"/>
                    </a:ext>
                  </a:extLst>
                </a:gridCol>
              </a:tblGrid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sng" strike="noStrike" dirty="0">
                          <a:effectLst/>
                        </a:rPr>
                        <a:t>Risk On</a:t>
                      </a:r>
                      <a:endParaRPr lang="en-US" sz="2200" b="1" i="0" u="sng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extLst>
                  <a:ext uri="{0D108BD9-81ED-4DB2-BD59-A6C34878D82A}">
                    <a16:rowId xmlns:a16="http://schemas.microsoft.com/office/drawing/2014/main" val="4107864311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sng" strike="noStrike">
                          <a:effectLst/>
                        </a:rPr>
                        <a:t> </a:t>
                      </a:r>
                      <a:endParaRPr lang="en-US" sz="2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extLst>
                  <a:ext uri="{0D108BD9-81ED-4DB2-BD59-A6C34878D82A}">
                    <a16:rowId xmlns:a16="http://schemas.microsoft.com/office/drawing/2014/main" val="3511791903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(JPM) 11/$195-$205 call spread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10.00%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extLst>
                  <a:ext uri="{0D108BD9-81ED-4DB2-BD59-A6C34878D82A}">
                    <a16:rowId xmlns:a16="http://schemas.microsoft.com/office/drawing/2014/main" val="2465172288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(NVDA) 12/$117-$120 call spread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10.00%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extLst>
                  <a:ext uri="{0D108BD9-81ED-4DB2-BD59-A6C34878D82A}">
                    <a16:rowId xmlns:a16="http://schemas.microsoft.com/office/drawing/2014/main" val="2782592886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extLst>
                  <a:ext uri="{0D108BD9-81ED-4DB2-BD59-A6C34878D82A}">
                    <a16:rowId xmlns:a16="http://schemas.microsoft.com/office/drawing/2014/main" val="1268671521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sng" strike="noStrike">
                          <a:effectLst/>
                        </a:rPr>
                        <a:t>Risk Off</a:t>
                      </a:r>
                      <a:endParaRPr lang="en-US" sz="2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extLst>
                  <a:ext uri="{0D108BD9-81ED-4DB2-BD59-A6C34878D82A}">
                    <a16:rowId xmlns:a16="http://schemas.microsoft.com/office/drawing/2014/main" val="1487659112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sng" strike="noStrike">
                          <a:effectLst/>
                        </a:rPr>
                        <a:t> </a:t>
                      </a:r>
                      <a:endParaRPr lang="en-US" sz="2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extLst>
                  <a:ext uri="{0D108BD9-81ED-4DB2-BD59-A6C34878D82A}">
                    <a16:rowId xmlns:a16="http://schemas.microsoft.com/office/drawing/2014/main" val="393844970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NO POSITIONS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extLst>
                  <a:ext uri="{0D108BD9-81ED-4DB2-BD59-A6C34878D82A}">
                    <a16:rowId xmlns:a16="http://schemas.microsoft.com/office/drawing/2014/main" val="146336795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extLst>
                  <a:ext uri="{0D108BD9-81ED-4DB2-BD59-A6C34878D82A}">
                    <a16:rowId xmlns:a16="http://schemas.microsoft.com/office/drawing/2014/main" val="2733357766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Total Net Position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20.00%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extLst>
                  <a:ext uri="{0D108BD9-81ED-4DB2-BD59-A6C34878D82A}">
                    <a16:rowId xmlns:a16="http://schemas.microsoft.com/office/drawing/2014/main" val="739600727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extLst>
                  <a:ext uri="{0D108BD9-81ED-4DB2-BD59-A6C34878D82A}">
                    <a16:rowId xmlns:a16="http://schemas.microsoft.com/office/drawing/2014/main" val="792321620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extLst>
                  <a:ext uri="{0D108BD9-81ED-4DB2-BD59-A6C34878D82A}">
                    <a16:rowId xmlns:a16="http://schemas.microsoft.com/office/drawing/2014/main" val="2515202978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</a:rPr>
                        <a:t>Total Aggregate Position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20.00%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602" marR="7602" marT="7602" marB="0" anchor="b"/>
                </a:tc>
                <a:extLst>
                  <a:ext uri="{0D108BD9-81ED-4DB2-BD59-A6C34878D82A}">
                    <a16:rowId xmlns:a16="http://schemas.microsoft.com/office/drawing/2014/main" val="34292295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782198" y="228600"/>
            <a:ext cx="10344838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– China and Falling Rate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10/$230-$235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10/$220-$225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8/$210-215 call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7/$200-205 call spread,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6/$207.5-$212.5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4/$194-$197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DD29F9-F401-9B48-AAD6-1ED5109F1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543" y="1828800"/>
            <a:ext cx="5908242" cy="441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696686" y="337457"/>
            <a:ext cx="107986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6/$207.50-$212.50 call spread, took profit on long 7/$200-$205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706" name="Picture 2" descr="Chart">
            <a:extLst>
              <a:ext uri="{FF2B5EF4-FFF2-40B4-BE49-F238E27FC236}">
                <a16:creationId xmlns:a16="http://schemas.microsoft.com/office/drawing/2014/main" id="{E01169F2-4669-52E7-2130-9B9A7F249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19" y="1738847"/>
            <a:ext cx="6176962" cy="461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A7F459-D197-4690-3084-0F2141C64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496" y="1273629"/>
            <a:ext cx="7190103" cy="53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10/$47-$50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74754" name="Picture 2" descr="Chart">
            <a:extLst>
              <a:ext uri="{FF2B5EF4-FFF2-40B4-BE49-F238E27FC236}">
                <a16:creationId xmlns:a16="http://schemas.microsoft.com/office/drawing/2014/main" id="{9FC95AFC-246F-A8A5-8354-5552DE46A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1308511"/>
            <a:ext cx="7019925" cy="524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6/$23-$25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3680C-1F68-ED4F-7896-AD5BC3573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313" y="1198614"/>
            <a:ext cx="7015093" cy="524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802" name="Picture 2" descr="Chart">
            <a:extLst>
              <a:ext uri="{FF2B5EF4-FFF2-40B4-BE49-F238E27FC236}">
                <a16:creationId xmlns:a16="http://schemas.microsoft.com/office/drawing/2014/main" id="{B085D1AC-AAC7-6E85-861E-AA5588766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1233345"/>
            <a:ext cx="6948487" cy="51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903383" y="0"/>
            <a:ext cx="10289753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 LEAPS Approaching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4/$39-$42 call spread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826" name="Picture 2" descr="Chart">
            <a:extLst>
              <a:ext uri="{FF2B5EF4-FFF2-40B4-BE49-F238E27FC236}">
                <a16:creationId xmlns:a16="http://schemas.microsoft.com/office/drawing/2014/main" id="{7A240884-8CF3-6073-CC60-6F8B1C85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1" y="1243902"/>
            <a:ext cx="6877050" cy="514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850" name="Picture 2" descr="Chart">
            <a:extLst>
              <a:ext uri="{FF2B5EF4-FFF2-40B4-BE49-F238E27FC236}">
                <a16:creationId xmlns:a16="http://schemas.microsoft.com/office/drawing/2014/main" id="{1DE4A2ED-3D64-F00C-B695-02339A7E9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1251613"/>
            <a:ext cx="7134225" cy="533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Pre-Election Freeze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/>
            </a:br>
            <a:br>
              <a:rPr lang="en-US" sz="1800" b="1"/>
            </a:br>
            <a:br>
              <a:rPr lang="en-US" sz="1800" b="1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/>
            </a:br>
            <a:br>
              <a:rPr lang="en-US" sz="1800"/>
            </a:br>
            <a:br>
              <a:rPr lang="en-US" sz="1800">
                <a:solidFill>
                  <a:srgbClr val="FF0000"/>
                </a:solidFill>
              </a:rPr>
            </a:br>
            <a:br>
              <a:rPr lang="en-US"/>
            </a:br>
            <a:br>
              <a:rPr lang="en-US" sz="1800">
                <a:solidFill>
                  <a:schemeClr val="tx1"/>
                </a:solidFill>
              </a:rPr>
            </a:br>
            <a:br>
              <a:rPr lang="en-US" sz="1800">
                <a:solidFill>
                  <a:schemeClr val="tx1"/>
                </a:solidFill>
              </a:rPr>
            </a:br>
            <a:endParaRPr lang="en-US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477519" y="1237070"/>
            <a:ext cx="11504883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*Virtually all real estate transactions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have ceased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over pre-election fears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*But they will resume on any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post election fall in interest rates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Pending Home Sales Jump 7.4%,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on a signed contract basis, the highest since March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New Home Sales Jump 4.1%,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in September at 738,000 seasonally adjusted unit on a signed contract basis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*The median home price rose to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$426,300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*This despite a roller coaster month on interest rates,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falling to 6.0% for the 30-year, then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jumping back up to 7.0%.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Existing Home Sales Drop 1% in September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a 14-year low,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down to 3.84 million units annualized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6063E-4A94-1A81-86A7-D6653C443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086" y="4048775"/>
            <a:ext cx="4656316" cy="26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Turns Hot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+6.3% YOY in May,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San Diego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11.4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Chicago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8.9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Detroit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+8.9%.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74D4B-BCBE-E500-F802-CE384966E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036" y="1417637"/>
            <a:ext cx="7543134" cy="516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005457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*On Wednesday, we flip from one type of risk to another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*All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interest rate plays looking at big selloffs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*US Dollar hits one year high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echnology stocks still attractive for long term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*Stand by and wait for the initial election euphoria to pass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*Energy rallies on deregulation, but not oil supply</a:t>
            </a:r>
            <a:b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*Stand by and wait for the initial election euphoria to pass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and see where the money flows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744" y="4048187"/>
            <a:ext cx="3571010" cy="28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6.62%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  <a:br>
              <a:rPr lang="en-US" sz="2000" dirty="0"/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8/$90-$95 call spread,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EE7D4E-A676-03F7-76E8-A65707FD2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572" y="1753495"/>
            <a:ext cx="6038870" cy="451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80898" name="Picture 2" descr="Chart">
            <a:extLst>
              <a:ext uri="{FF2B5EF4-FFF2-40B4-BE49-F238E27FC236}">
                <a16:creationId xmlns:a16="http://schemas.microsoft.com/office/drawing/2014/main" id="{80655654-F025-A687-12EA-2AEA93A6A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481" y="1304403"/>
            <a:ext cx="6777037" cy="506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AE14-F84D-37FE-18F4-54BCD10C9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D2F4-FC8B-3F04-A407-BA494ED6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b="1" dirty="0"/>
            </a:br>
            <a:r>
              <a:rPr lang="en-US" sz="2400" b="1" dirty="0">
                <a:latin typeface="+mj-lt"/>
              </a:rPr>
              <a:t>DH Horton (DHI)</a:t>
            </a:r>
            <a:br>
              <a:rPr lang="en-US" sz="2400" dirty="0">
                <a:latin typeface="+mj-lt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Horton Bombs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stock dropping some 11% in Tuesday morning trading after the U.S.'s largest homebuilder issued its fiscal 2025 guidance 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11/$165-$175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76F881-DB1B-76ED-23B4-2BB9DDCDC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208" y="1512619"/>
            <a:ext cx="6637584" cy="496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1806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998C-4E2F-00C5-D3DC-B45BAA27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Wait for the dust to settle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8BAD3-A174-5959-45C7-9FD612E44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Stand aside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Stand aside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 - Stand aside 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 - Stand aside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– sell over $30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stand aside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37F6F-830C-AB8A-345F-E72A954A6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5179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November 20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Tahoe, Nevada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>
                <a:solidFill>
                  <a:schemeClr val="dk1"/>
                </a:solidFill>
              </a:rPr>
              <a:t>Good Luck and Good Trading</a:t>
            </a:r>
            <a:r>
              <a:rPr lang="en-US" sz="3200" b="1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with a backpack and poles&#10;&#10;Description automatically generated">
            <a:extLst>
              <a:ext uri="{FF2B5EF4-FFF2-40B4-BE49-F238E27FC236}">
                <a16:creationId xmlns:a16="http://schemas.microsoft.com/office/drawing/2014/main" id="{5E52A2BE-C173-CAB6-9FBF-2F468E08B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867" y="922903"/>
            <a:ext cx="5084519" cy="330225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Sure Thing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430" y="1317170"/>
            <a:ext cx="11483302" cy="492969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Nonfarm Payroll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Collapses at 12,000,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down sharply from September and below the Dow Jones estimate for 100,00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headline unemployment rate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held at 4.1%, in line with expectations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*The BLS noted that the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Boeing strike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likely subtracted 44,000 jobs in the manufacturing sector, while hurricanes also likely held back the total.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*It makes a 25-basis point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interest rate cut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on Wednesday a sure thing.</a:t>
            </a:r>
          </a:p>
          <a:p>
            <a:pPr marL="0" lvl="0" indent="0">
              <a:spcBef>
                <a:spcPts val="0"/>
              </a:spcBef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Personal Consumption Expenditures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Price Index Rose in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September, up 0.3%, which remains above the central bank’s target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  <a:latin typeface="+mj-lt"/>
              </a:rPr>
            </a:br>
            <a:br>
              <a:rPr lang="en-US" sz="2400" dirty="0">
                <a:effectLst/>
                <a:latin typeface="+mj-lt"/>
              </a:rPr>
            </a:br>
            <a:r>
              <a:rPr lang="en-US" sz="2400" b="1" dirty="0">
                <a:effectLst/>
                <a:latin typeface="+mj-lt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Q3 GDP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Comes in Weak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with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real gross domestic product grew at a hardy 2.8%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*Consumer Sentiment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Hits 6-Month High,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A1D6E0-5B08-DCA6-9199-C585B4A35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629" y="3651737"/>
            <a:ext cx="2862941" cy="308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Keep Risk Low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 descr="A graph showing the price of the stock market&#10;&#10;Description automatically generated">
            <a:extLst>
              <a:ext uri="{FF2B5EF4-FFF2-40B4-BE49-F238E27FC236}">
                <a16:creationId xmlns:a16="http://schemas.microsoft.com/office/drawing/2014/main" id="{8BDB1721-BA4A-9DAD-B60E-EEAAC1A72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829" y="1850294"/>
            <a:ext cx="8362087" cy="4870406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C9DED4C-3C72-71D7-356F-FD93DC3FB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6371" y="2472843"/>
            <a:ext cx="203562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792F0CD-FAAF-46C3-DBDC-1EB2C6633D3D}"/>
              </a:ext>
            </a:extLst>
          </p:cNvPr>
          <p:cNvSpPr txBox="1">
            <a:spLocks/>
          </p:cNvSpPr>
          <p:nvPr/>
        </p:nvSpPr>
        <p:spPr>
          <a:xfrm>
            <a:off x="10144372" y="4684549"/>
            <a:ext cx="2047628" cy="13143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00A64B"/>
                </a:solidFill>
              </a:rPr>
              <a:t>241,000  -9,000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graph with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A181FA75-DEBA-BC26-69C9-7E5AF92E8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93" y="1613580"/>
            <a:ext cx="10044206" cy="524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140F-8DF8-4CC3-9A7F-05B32E8F6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2E6BA-E480-40B5-41DF-5179C9EB5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walking in front of a store&#10;&#10;Description automatically generated">
            <a:extLst>
              <a:ext uri="{FF2B5EF4-FFF2-40B4-BE49-F238E27FC236}">
                <a16:creationId xmlns:a16="http://schemas.microsoft.com/office/drawing/2014/main" id="{888AC98D-45F8-F757-2BAD-F9DE427E8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02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400" b="1" dirty="0">
                <a:sym typeface="Calibri"/>
              </a:rPr>
              <a:t>Stocks – Post Election Melt Up Arrives</a:t>
            </a:r>
            <a:br>
              <a:rPr lang="en-US" sz="2400" b="1" dirty="0">
                <a:sym typeface="Calibri"/>
              </a:rPr>
            </a:br>
            <a:r>
              <a:rPr lang="en-US" sz="1800" b="1" dirty="0">
                <a:sym typeface="Calibri"/>
              </a:rPr>
              <a:t>would have happened no matter who won- Dow rises $1,300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838200" y="1417637"/>
            <a:ext cx="10143309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Money Market Funds See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Massive Pre-election Inflows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as investors see to avoid promised post-election violence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*Nvidia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Tops $3.5 Trillion, as the shares hit a new all-time high at $144.45. It looks like it’s on a run to $150, then $160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*Apple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iPhone Sales are Lagging, according to a leading analyst, with a drop in 10 million orders expected, down to 84 million unit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*MacDonalds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Kills Two in E. Coli Outbreak, linked to quarter pounders, avoid (MCD)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Hedge Funds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Ramping up Risk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Going into the Election,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with more equity leverage in their portfolios than they had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in the beginning of the year, indicating higher risk appetite,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IMF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Cuts Global Growth Forecast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seeing wars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and protectionism posing threats to expansion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*Lockheed Martin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Dives on F-35 Delays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7A99D8-C802-3D2E-A244-DE02F3EAF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4136572"/>
            <a:ext cx="3875315" cy="258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Trend is Your Friend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837057" y="3224448"/>
            <a:ext cx="2263999" cy="123746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$540</a:t>
            </a:r>
            <a:br>
              <a:rPr lang="en-US" sz="2000" dirty="0"/>
            </a:br>
            <a:r>
              <a:rPr lang="en-US" sz="2000" dirty="0"/>
              <a:t>-5.3%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817899" y="1662459"/>
            <a:ext cx="2263999" cy="137512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 </a:t>
            </a:r>
            <a:br>
              <a:rPr lang="en-US" sz="2000" dirty="0"/>
            </a:br>
            <a:r>
              <a:rPr lang="en-US" sz="2000" dirty="0"/>
              <a:t>$600 +25%</a:t>
            </a: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5DF9A354-6724-8165-0D84-CE2656589758}"/>
              </a:ext>
            </a:extLst>
          </p:cNvPr>
          <p:cNvSpPr/>
          <p:nvPr/>
        </p:nvSpPr>
        <p:spPr>
          <a:xfrm>
            <a:off x="9653600" y="4550105"/>
            <a:ext cx="2263999" cy="123746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$520</a:t>
            </a:r>
            <a:br>
              <a:rPr lang="en-US" sz="2000" dirty="0"/>
            </a:br>
            <a:r>
              <a:rPr lang="en-US" sz="2000" dirty="0"/>
              <a:t>-8.8%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A6C579-847D-E89C-927F-7EB53A6DA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01" y="2047658"/>
            <a:ext cx="5984885" cy="447536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192B1F-BE65-5A8B-42C9-8EFDFB51C59B}"/>
              </a:ext>
            </a:extLst>
          </p:cNvPr>
          <p:cNvCxnSpPr>
            <a:cxnSpLocks/>
          </p:cNvCxnSpPr>
          <p:nvPr/>
        </p:nvCxnSpPr>
        <p:spPr>
          <a:xfrm flipV="1">
            <a:off x="968829" y="2921337"/>
            <a:ext cx="6814457" cy="253240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9F2564-9E4A-1D3F-7CD8-777001E7358E}"/>
              </a:ext>
            </a:extLst>
          </p:cNvPr>
          <p:cNvCxnSpPr>
            <a:cxnSpLocks/>
          </p:cNvCxnSpPr>
          <p:nvPr/>
        </p:nvCxnSpPr>
        <p:spPr>
          <a:xfrm flipV="1">
            <a:off x="668900" y="3936663"/>
            <a:ext cx="8984700" cy="52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D8BE42-99AC-DF00-FEC3-8D421E6AFCEC}"/>
              </a:ext>
            </a:extLst>
          </p:cNvPr>
          <p:cNvCxnSpPr>
            <a:cxnSpLocks/>
          </p:cNvCxnSpPr>
          <p:nvPr/>
        </p:nvCxnSpPr>
        <p:spPr>
          <a:xfrm flipV="1">
            <a:off x="1117207" y="4550105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799839" y="394624"/>
            <a:ext cx="6592322" cy="6415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1026" name="Picture 2" descr="Chart">
            <a:extLst>
              <a:ext uri="{FF2B5EF4-FFF2-40B4-BE49-F238E27FC236}">
                <a16:creationId xmlns:a16="http://schemas.microsoft.com/office/drawing/2014/main" id="{BCF9C9D4-C9BE-F27E-0FC6-ECBB16BD3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39" y="1685421"/>
            <a:ext cx="6592322" cy="492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Rare Spike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Volatility Index Hits Four Year High at $65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most since the 2020 pandemic. That implies a 2% move in the S&amp;P 500 (SPX) every day for the next 30 days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8DBABE-24F3-3044-AE1C-A9146F2D3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943" y="1167064"/>
            <a:ext cx="6049756" cy="452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D6615-E0BD-2E19-09D1-2A1E626BF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Harris Loses by 247,000 Votes out of 140 Million in Blue Wall States</a:t>
            </a:r>
            <a:br>
              <a:rPr lang="en-US" sz="2400" dirty="0"/>
            </a:br>
            <a:r>
              <a:rPr lang="en-US" sz="2400" dirty="0"/>
              <a:t>4.9 Million Popular Votes, or 0.19%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9153C-48D2-024F-90B5-162E375C3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the united states with numbers and names&#10;&#10;Description automatically generated">
            <a:extLst>
              <a:ext uri="{FF2B5EF4-FFF2-40B4-BE49-F238E27FC236}">
                <a16:creationId xmlns:a16="http://schemas.microsoft.com/office/drawing/2014/main" id="{975861CF-18F5-02EE-99DB-456B6F6D1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17637"/>
            <a:ext cx="77724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18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939919" y="0"/>
            <a:ext cx="6312162" cy="5762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Chart">
            <a:extLst>
              <a:ext uri="{FF2B5EF4-FFF2-40B4-BE49-F238E27FC236}">
                <a16:creationId xmlns:a16="http://schemas.microsoft.com/office/drawing/2014/main" id="{E37FC497-7D7B-310A-DF0F-AF5979BD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894" y="1216866"/>
            <a:ext cx="7034212" cy="526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Chart">
            <a:extLst>
              <a:ext uri="{FF2B5EF4-FFF2-40B4-BE49-F238E27FC236}">
                <a16:creationId xmlns:a16="http://schemas.microsoft.com/office/drawing/2014/main" id="{849B3A71-888F-B8F1-1C97-01D3E9244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367" y="1700212"/>
            <a:ext cx="6343266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5122" name="Picture 2" descr="Chart">
            <a:extLst>
              <a:ext uri="{FF2B5EF4-FFF2-40B4-BE49-F238E27FC236}">
                <a16:creationId xmlns:a16="http://schemas.microsoft.com/office/drawing/2014/main" id="{DC9C4FF5-F3A4-2A94-5255-5CAA955BF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4" y="1836065"/>
            <a:ext cx="6348412" cy="474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</a:t>
            </a:r>
          </a:p>
        </p:txBody>
      </p:sp>
      <p:pic>
        <p:nvPicPr>
          <p:cNvPr id="6146" name="Picture 2" descr="Chart">
            <a:extLst>
              <a:ext uri="{FF2B5EF4-FFF2-40B4-BE49-F238E27FC236}">
                <a16:creationId xmlns:a16="http://schemas.microsoft.com/office/drawing/2014/main" id="{DA799751-9F45-52E8-09FB-20B01FB59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403349"/>
            <a:ext cx="6591646" cy="492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7170" name="Picture 2" descr="Chart">
            <a:extLst>
              <a:ext uri="{FF2B5EF4-FFF2-40B4-BE49-F238E27FC236}">
                <a16:creationId xmlns:a16="http://schemas.microsoft.com/office/drawing/2014/main" id="{1727ACCE-2FA6-3704-D0B6-7956A6C0E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2" y="1269808"/>
            <a:ext cx="7105650" cy="53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4" name="Picture 2" descr="Chart">
            <a:extLst>
              <a:ext uri="{FF2B5EF4-FFF2-40B4-BE49-F238E27FC236}">
                <a16:creationId xmlns:a16="http://schemas.microsoft.com/office/drawing/2014/main" id="{9CE29C41-0570-8872-D818-71AB9CB7A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2" y="1030471"/>
            <a:ext cx="7277100" cy="544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98882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Traders are Lining up for a Big Emerging Market Bet. Falling US interest rates will bring a weak US dollar and runaway bull markets in most emerging markets, which have remained unchanged for more than a decade</a:t>
            </a:r>
            <a:r>
              <a:rPr lang="en-US" sz="2800" dirty="0">
                <a:effectLst/>
                <a:latin typeface="+mj-lt"/>
              </a:rPr>
              <a:t> </a:t>
            </a: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9218" name="Picture 2" descr="Chart">
            <a:extLst>
              <a:ext uri="{FF2B5EF4-FFF2-40B4-BE49-F238E27FC236}">
                <a16:creationId xmlns:a16="http://schemas.microsoft.com/office/drawing/2014/main" id="{C3F7B9A0-0CE0-0E86-2977-F4B972DBE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1914525"/>
            <a:ext cx="6266841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546407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9A338-5FA5-A1EB-3567-87CE1434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66AA0-B630-C860-E1A9-72D2ED70F3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white car on the street&#10;&#10;Description automatically generated">
            <a:extLst>
              <a:ext uri="{FF2B5EF4-FFF2-40B4-BE49-F238E27FC236}">
                <a16:creationId xmlns:a16="http://schemas.microsoft.com/office/drawing/2014/main" id="{41944BCA-BEAC-0C39-B881-73210C903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26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08473" y="380999"/>
            <a:ext cx="11677880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Joins the Dow Average Club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Taiwan Semiconductor Soars on Spectacular Earnings, dragging up the rest of the chip sector with 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Long the 12/$117-$120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8/70-$73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8/137-$140 put spread, 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8/85-$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5/155-$160 put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5/98-$99 put spread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B9A1CF-86E0-7AA6-939F-13C515F34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257" y="2140295"/>
            <a:ext cx="5668442" cy="42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34273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FE893-96CE-FA22-E82E-87EBE68D9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Election Outcomes – </a:t>
            </a:r>
            <a:r>
              <a:rPr lang="en-US" sz="1800" dirty="0"/>
              <a:t>You lose the entire interest rate sensitive sectors of the economy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90C2A-10C5-8852-D2FD-BCF3BDCD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37000"/>
            <a:ext cx="5040086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/>
              <a:t>*Higher inflation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*Higher interest rates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*Much higher national debt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*Government shutdowns on Dem house win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*less regulation – Full Self Driving in US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*No environmental control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*accelerated global warming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*Extreme labor shortages at low end</a:t>
            </a:r>
            <a:br>
              <a:rPr lang="en-US" sz="1800" dirty="0"/>
            </a:br>
            <a:r>
              <a:rPr lang="en-US" sz="1800" dirty="0"/>
              <a:t>hitting agriculture, restaurants, and construction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DCA040-5E8A-59A7-B60A-600D274E29D9}"/>
              </a:ext>
            </a:extLst>
          </p:cNvPr>
          <p:cNvSpPr txBox="1"/>
          <p:nvPr/>
        </p:nvSpPr>
        <p:spPr>
          <a:xfrm>
            <a:off x="6629400" y="1719943"/>
            <a:ext cx="422423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Democratic control of congress in 2026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Ukraine withdrawal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Taiwan at risk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Retreat from international commitments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More concentration of wealth at the top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Earlier stock market top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Earlier recession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Earlier stock market crash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All antitrust actions cease</a:t>
            </a:r>
          </a:p>
        </p:txBody>
      </p:sp>
    </p:spTree>
    <p:extLst>
      <p:ext uri="{BB962C8B-B14F-4D97-AF65-F5344CB8AC3E}">
        <p14:creationId xmlns:p14="http://schemas.microsoft.com/office/powerpoint/2010/main" val="501664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Microsoft Bombs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with an earnings and revenue beat, but with a slight shortfall in their Azure cloud business</a:t>
            </a:r>
            <a:r>
              <a:rPr lang="en-US" sz="180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5/$430-$440 put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11266" name="Picture 2" descr="Chart">
            <a:extLst>
              <a:ext uri="{FF2B5EF4-FFF2-40B4-BE49-F238E27FC236}">
                <a16:creationId xmlns:a16="http://schemas.microsoft.com/office/drawing/2014/main" id="{E3990308-E0B1-8743-A80E-1109C017A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669" y="2074368"/>
            <a:ext cx="5976662" cy="446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-76200" y="381000"/>
            <a:ext cx="11887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Reporting weaker-than-expected user numbers in its third-quarter earnings report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8/$420-$430 call spread took profits on Long 5/$360-$370 vertical bull call spread, took profits on Long 9/$290-$300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0A0FB6-BD21-3AA2-8465-9661F843B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265" y="1820200"/>
            <a:ext cx="6227520" cy="46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09" y="237067"/>
            <a:ext cx="112195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Beats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on earnings and guidance, with sales up 6%. Some $46.2 billion worth of iPhones were sold in Q3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5/$225-$235 vertical bear put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8/$160-$170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6/$200-$210 bear put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5/$185-$195 vertical bear put spread</a:t>
            </a: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EC1CD-EF1F-DDBD-8CE0-9A930B1C9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085" y="1901372"/>
            <a:ext cx="6452527" cy="48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7EF3-597E-0CC9-81AA-EC3C4B5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019AF-9D03-B740-B008-799D32B7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phone market share&#10;&#10;Description automatically generated">
            <a:extLst>
              <a:ext uri="{FF2B5EF4-FFF2-40B4-BE49-F238E27FC236}">
                <a16:creationId xmlns:a16="http://schemas.microsoft.com/office/drawing/2014/main" id="{AD612380-5773-0A6D-B52E-50D9B8362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" y="293011"/>
            <a:ext cx="12131257" cy="6453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75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83127" y="457200"/>
            <a:ext cx="115968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Back in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Google Gets Hit with an Antitrust Suit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7AE55B-6651-7CC6-7C13-7A5F22241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714" y="1907673"/>
            <a:ext cx="6241558" cy="466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95647" y="398585"/>
            <a:ext cx="105927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Best Value AI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Beats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on better revenues, earnings, margins, and guidance, popping the stock $11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3/$150-$160 bull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3/$155-$160 bull call spread , 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30CCA3-0ABF-FBA4-C53A-F6D8DF086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627" y="1878787"/>
            <a:ext cx="6125655" cy="458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1493196" y="275989"/>
            <a:ext cx="9597499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Tesla (TSLA) </a:t>
            </a:r>
            <a:r>
              <a:rPr lang="en-US" sz="2800" dirty="0">
                <a:latin typeface="+mj-lt"/>
              </a:rPr>
              <a:t>–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Tesla Insiders Selling $300 Million in Stock,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Tesla Earnings Shock to the Upside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00B050"/>
                </a:solidFill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  <a:latin typeface="+mj-lt"/>
              </a:rPr>
              <a:t>took profits on long 11/$320-$330 put spread </a:t>
            </a:r>
            <a:br>
              <a:rPr lang="en-US" sz="1800" dirty="0">
                <a:solidFill>
                  <a:srgbClr val="00B050"/>
                </a:solidFill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  <a:latin typeface="+mj-lt"/>
              </a:rPr>
              <a:t>took profits on </a:t>
            </a:r>
            <a:r>
              <a:rPr lang="en-US" sz="1800" b="1" dirty="0">
                <a:solidFill>
                  <a:srgbClr val="00B050"/>
                </a:solidFill>
                <a:latin typeface="+mj-lt"/>
              </a:rPr>
              <a:t>Long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10/$180-$190 call spread,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long 9/$250-$260 put spread 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8/$245-$255 put spread, Took profits on long 8/$150-$160 call spread,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 Took profits on long 6/$310-$320 put spread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FF0000"/>
                </a:solidFill>
                <a:effectLst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long 4/$140-4150 call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 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endParaRPr lang="en-US" sz="1800" dirty="0"/>
          </a:p>
        </p:txBody>
      </p:sp>
      <p:pic>
        <p:nvPicPr>
          <p:cNvPr id="16386" name="Picture 2" descr="Chart">
            <a:extLst>
              <a:ext uri="{FF2B5EF4-FFF2-40B4-BE49-F238E27FC236}">
                <a16:creationId xmlns:a16="http://schemas.microsoft.com/office/drawing/2014/main" id="{6F332A32-89DC-6358-3FB9-DD7AD6D01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074" y="2553536"/>
            <a:ext cx="5349742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graph with numbers and a number&#10;&#10;Description automatically generated">
            <a:extLst>
              <a:ext uri="{FF2B5EF4-FFF2-40B4-BE49-F238E27FC236}">
                <a16:creationId xmlns:a16="http://schemas.microsoft.com/office/drawing/2014/main" id="{4E2EDE21-B88E-75DC-D1C7-25315C13C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83" y="439450"/>
            <a:ext cx="10438732" cy="576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0" y="706186"/>
            <a:ext cx="1206533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Soars on Blockbuster Earnings on a 5 million gain in subscribers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effectLst/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17410" name="Picture 2" descr="Chart">
            <a:extLst>
              <a:ext uri="{FF2B5EF4-FFF2-40B4-BE49-F238E27FC236}">
                <a16:creationId xmlns:a16="http://schemas.microsoft.com/office/drawing/2014/main" id="{9BDDCFDC-DA49-3B0D-72A9-7E784DD5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1639566"/>
            <a:ext cx="6034087" cy="451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Palo Alto Networks Disappoints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18434" name="Picture 2" descr="Chart">
            <a:extLst>
              <a:ext uri="{FF2B5EF4-FFF2-40B4-BE49-F238E27FC236}">
                <a16:creationId xmlns:a16="http://schemas.microsoft.com/office/drawing/2014/main" id="{9079F42A-F0E0-1F3B-EF98-B218AA845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7" y="1600200"/>
            <a:ext cx="672539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FB77E-1721-2559-04AA-D7A5A7769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Winners and Losers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F3D64-29B4-EB61-B1AB-BB0A318F2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37000"/>
            <a:ext cx="3396343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b="1" u="sng" dirty="0"/>
              <a:t>Winners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Energy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Financials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Crypto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Tesla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Health Insurance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Vladimir Putin</a:t>
            </a: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3E37D7-A76A-F84F-591F-F9188D9428CE}"/>
              </a:ext>
            </a:extLst>
          </p:cNvPr>
          <p:cNvSpPr txBox="1"/>
          <p:nvPr/>
        </p:nvSpPr>
        <p:spPr>
          <a:xfrm>
            <a:off x="6226629" y="1730829"/>
            <a:ext cx="329769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Losers</a:t>
            </a:r>
            <a:br>
              <a:rPr lang="en-US" sz="2400" dirty="0"/>
            </a:br>
            <a:br>
              <a:rPr lang="en-US" sz="2400" dirty="0"/>
            </a:br>
            <a:r>
              <a:rPr lang="en-US" sz="2400" b="1" dirty="0"/>
              <a:t>All interest rate plays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All Bonds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Housing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Real Estate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Construction</a:t>
            </a:r>
          </a:p>
        </p:txBody>
      </p:sp>
    </p:spTree>
    <p:extLst>
      <p:ext uri="{BB962C8B-B14F-4D97-AF65-F5344CB8AC3E}">
        <p14:creationId xmlns:p14="http://schemas.microsoft.com/office/powerpoint/2010/main" val="5929710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58" name="Picture 2" descr="Chart">
            <a:extLst>
              <a:ext uri="{FF2B5EF4-FFF2-40B4-BE49-F238E27FC236}">
                <a16:creationId xmlns:a16="http://schemas.microsoft.com/office/drawing/2014/main" id="{50219691-67AC-FF52-4CE5-AF21BCF19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4" y="1628775"/>
            <a:ext cx="6400584" cy="478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Salesforce Soars 16%, on better-than-expected guidance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0482" name="Picture 2" descr="Chart">
            <a:extLst>
              <a:ext uri="{FF2B5EF4-FFF2-40B4-BE49-F238E27FC236}">
                <a16:creationId xmlns:a16="http://schemas.microsoft.com/office/drawing/2014/main" id="{168B28C3-0614-D47B-E59E-96A4E3B87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9" y="2041858"/>
            <a:ext cx="5905500" cy="441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1506" name="Picture 2" descr="Chart">
            <a:extLst>
              <a:ext uri="{FF2B5EF4-FFF2-40B4-BE49-F238E27FC236}">
                <a16:creationId xmlns:a16="http://schemas.microsoft.com/office/drawing/2014/main" id="{28D9CA63-3C98-C58D-D08D-946EEDB3E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1438408"/>
            <a:ext cx="6534150" cy="488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65018" y="533400"/>
            <a:ext cx="107590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Snowflake Crashes, down 20%, on weak guidance. CEO Frank Slootman is retiring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4/$150-$255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2530" name="Picture 2" descr="Chart">
            <a:extLst>
              <a:ext uri="{FF2B5EF4-FFF2-40B4-BE49-F238E27FC236}">
                <a16:creationId xmlns:a16="http://schemas.microsoft.com/office/drawing/2014/main" id="{6E5C27C9-568B-4E2E-09C0-539B8C60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1963591"/>
            <a:ext cx="6048375" cy="452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3554" name="Picture 2" descr="Chart">
            <a:extLst>
              <a:ext uri="{FF2B5EF4-FFF2-40B4-BE49-F238E27FC236}">
                <a16:creationId xmlns:a16="http://schemas.microsoft.com/office/drawing/2014/main" id="{362307EE-E25B-1FDC-8ECE-9180BBE3F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531" y="1859851"/>
            <a:ext cx="5976937" cy="446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AA439-E98C-29AD-BF78-054DA0C1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7FA56-C052-3254-FBFD-F7DA3B49F6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ainting of a person in a green dress&#10;&#10;Description automatically generated">
            <a:extLst>
              <a:ext uri="{FF2B5EF4-FFF2-40B4-BE49-F238E27FC236}">
                <a16:creationId xmlns:a16="http://schemas.microsoft.com/office/drawing/2014/main" id="{E8B08B91-7CF6-E572-1CC0-3B332084E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658" y="165071"/>
            <a:ext cx="7997372" cy="5998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D0B8E7-AA2B-738E-1DBF-308C8E39C180}"/>
              </a:ext>
            </a:extLst>
          </p:cNvPr>
          <p:cNvSpPr txBox="1"/>
          <p:nvPr/>
        </p:nvSpPr>
        <p:spPr>
          <a:xfrm>
            <a:off x="4876800" y="6228574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Tamara de Lempicka</a:t>
            </a:r>
          </a:p>
        </p:txBody>
      </p:sp>
    </p:spTree>
    <p:extLst>
      <p:ext uri="{BB962C8B-B14F-4D97-AF65-F5344CB8AC3E}">
        <p14:creationId xmlns:p14="http://schemas.microsoft.com/office/powerpoint/2010/main" val="38537352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Q3 $6 Billion Loss –b Strike Continues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b="0" i="1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il pesce marcisce dalla testa”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stopped out of long 2/$190-$200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5/$17-$175 call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4578" name="Picture 2" descr="Chart">
            <a:extLst>
              <a:ext uri="{FF2B5EF4-FFF2-40B4-BE49-F238E27FC236}">
                <a16:creationId xmlns:a16="http://schemas.microsoft.com/office/drawing/2014/main" id="{AB7295C1-E7D0-E13F-EEC1-E32ACC473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31" y="1987934"/>
            <a:ext cx="5748337" cy="429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5602" name="Picture 2" descr="Chart">
            <a:extLst>
              <a:ext uri="{FF2B5EF4-FFF2-40B4-BE49-F238E27FC236}">
                <a16:creationId xmlns:a16="http://schemas.microsoft.com/office/drawing/2014/main" id="{376FDB62-7D68-36E6-4BEB-E0A62A7BF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600200"/>
            <a:ext cx="6591300" cy="492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8/$310-$320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12/$220-$230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26" name="Picture 2" descr="Chart">
            <a:extLst>
              <a:ext uri="{FF2B5EF4-FFF2-40B4-BE49-F238E27FC236}">
                <a16:creationId xmlns:a16="http://schemas.microsoft.com/office/drawing/2014/main" id="{A41266FE-F327-C459-3A33-10456B148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857375"/>
            <a:ext cx="6075779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3F4FD-9273-969A-7569-AB16CA96A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FEC82-4D85-E824-0D1D-3EF915894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trolley on the street&#10;&#10;Description automatically generated">
            <a:extLst>
              <a:ext uri="{FF2B5EF4-FFF2-40B4-BE49-F238E27FC236}">
                <a16:creationId xmlns:a16="http://schemas.microsoft.com/office/drawing/2014/main" id="{FBE50FD2-5335-8D0B-7F1D-313627ADD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367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Deere &amp; Co. (DE)-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8/$330-$340 put spread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8/$330-$340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50" name="Picture 2" descr="Chart">
            <a:extLst>
              <a:ext uri="{FF2B5EF4-FFF2-40B4-BE49-F238E27FC236}">
                <a16:creationId xmlns:a16="http://schemas.microsoft.com/office/drawing/2014/main" id="{704C2916-D7DC-7C6C-1D21-F7E564954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914" y="1400175"/>
            <a:ext cx="6362372" cy="475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59916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McMoRan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Freeport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McMoRan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Beats,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helped by higher production and easing costs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4/$37-$40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5/$42-$45 call spread,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$48-$51 put spread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74" name="Picture 2" descr="Chart">
            <a:extLst>
              <a:ext uri="{FF2B5EF4-FFF2-40B4-BE49-F238E27FC236}">
                <a16:creationId xmlns:a16="http://schemas.microsoft.com/office/drawing/2014/main" id="{B0A77ED7-CB8B-952C-1FF2-72C685E55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864084"/>
            <a:ext cx="6276975" cy="469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75583" y="30480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Dives on Earnings Bust, although streaming broke even versus an expected loss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9698" name="Picture 2" descr="Chart">
            <a:extLst>
              <a:ext uri="{FF2B5EF4-FFF2-40B4-BE49-F238E27FC236}">
                <a16:creationId xmlns:a16="http://schemas.microsoft.com/office/drawing/2014/main" id="{837BDFDF-5624-3CB6-0A60-307791C4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177" y="1513491"/>
            <a:ext cx="6591646" cy="492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0722" name="Picture 2" descr="Chart">
            <a:extLst>
              <a:ext uri="{FF2B5EF4-FFF2-40B4-BE49-F238E27FC236}">
                <a16:creationId xmlns:a16="http://schemas.microsoft.com/office/drawing/2014/main" id="{9840F699-1BEA-297A-A84B-DCFDF590D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6" y="1468522"/>
            <a:ext cx="6691312" cy="500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46" name="Picture 2" descr="Chart">
            <a:extLst>
              <a:ext uri="{FF2B5EF4-FFF2-40B4-BE49-F238E27FC236}">
                <a16:creationId xmlns:a16="http://schemas.microsoft.com/office/drawing/2014/main" id="{660A575E-EE99-6DD3-4335-46B43700E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7" y="1828049"/>
            <a:ext cx="6134100" cy="458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70" name="Picture 2" descr="Chart">
            <a:extLst>
              <a:ext uri="{FF2B5EF4-FFF2-40B4-BE49-F238E27FC236}">
                <a16:creationId xmlns:a16="http://schemas.microsoft.com/office/drawing/2014/main" id="{4AF5E433-1A3A-5C08-F711-2987325BF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2" y="1700213"/>
            <a:ext cx="6591646" cy="492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Travel is Back!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The Non-Boeing Airline – uses Airbuses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long 2/$35-$38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94" name="Picture 2" descr="Chart">
            <a:extLst>
              <a:ext uri="{FF2B5EF4-FFF2-40B4-BE49-F238E27FC236}">
                <a16:creationId xmlns:a16="http://schemas.microsoft.com/office/drawing/2014/main" id="{1B4E24CE-6881-9786-0D95-05D328D54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6" y="1589396"/>
            <a:ext cx="6434137" cy="48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4818" name="Picture 2" descr="Chart">
            <a:extLst>
              <a:ext uri="{FF2B5EF4-FFF2-40B4-BE49-F238E27FC236}">
                <a16:creationId xmlns:a16="http://schemas.microsoft.com/office/drawing/2014/main" id="{5F50DF5A-33DD-DDAB-B46C-52A7CBAD2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295400"/>
            <a:ext cx="6848475" cy="512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2595324" y="517538"/>
            <a:ext cx="7001351" cy="645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42" name="Picture 2" descr="Chart">
            <a:extLst>
              <a:ext uri="{FF2B5EF4-FFF2-40B4-BE49-F238E27FC236}">
                <a16:creationId xmlns:a16="http://schemas.microsoft.com/office/drawing/2014/main" id="{BC3D5252-C68A-3F32-548D-24336322A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863" y="1163216"/>
            <a:ext cx="7262812" cy="543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66" name="Picture 2" descr="Chart">
            <a:extLst>
              <a:ext uri="{FF2B5EF4-FFF2-40B4-BE49-F238E27FC236}">
                <a16:creationId xmlns:a16="http://schemas.microsoft.com/office/drawing/2014/main" id="{D0EB7A9D-8B67-A717-F6F6-88A9233AC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446901"/>
            <a:ext cx="6605587" cy="493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-4.28%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+10.92%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+7.42%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+3.74%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+6.23%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+5.24%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+3.74%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+0.30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+1.94%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-2.27%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*2024 YTD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+53.34%,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versus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 and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+729.97%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51.62%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16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51114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Goldman Sachs Beats, with 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Revenues of $12.73 billion vs. $12.46 billion estimate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90" name="Picture 2" descr="Chart">
            <a:extLst>
              <a:ext uri="{FF2B5EF4-FFF2-40B4-BE49-F238E27FC236}">
                <a16:creationId xmlns:a16="http://schemas.microsoft.com/office/drawing/2014/main" id="{3AAD9D4F-FCDA-E553-B65E-EECFB97B1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7" y="1981862"/>
            <a:ext cx="6234112" cy="466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979714" y="381000"/>
            <a:ext cx="1029788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Morgan Stanley Beats, with 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Revenues in at $15.02 billion vs. $14.3 billion estimate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14" name="Picture 2" descr="Chart">
            <a:extLst>
              <a:ext uri="{FF2B5EF4-FFF2-40B4-BE49-F238E27FC236}">
                <a16:creationId xmlns:a16="http://schemas.microsoft.com/office/drawing/2014/main" id="{DE98E879-1A83-D16E-82F3-409DA51D1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6" y="1708334"/>
            <a:ext cx="6376987" cy="476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JP Morgan Delivers Blowout Earnings</a:t>
            </a:r>
            <a:br>
              <a:rPr lang="en-US" sz="36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Calibri"/>
                <a:cs typeface="Calibri"/>
                <a:sym typeface="Calibri"/>
              </a:rPr>
              <a:t>11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/$195-$205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4/$215-225 put spread, took profits on 4/$190-$195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38" name="Picture 2" descr="Chart">
            <a:extLst>
              <a:ext uri="{FF2B5EF4-FFF2-40B4-BE49-F238E27FC236}">
                <a16:creationId xmlns:a16="http://schemas.microsoft.com/office/drawing/2014/main" id="{5FCE1162-4FF0-9F35-E532-26A1F8AE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956510"/>
            <a:ext cx="6076950" cy="454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Buffet Hammers (BAC) for a 9</a:t>
            </a:r>
            <a:r>
              <a:rPr lang="en-US" sz="1800" baseline="30000" dirty="0">
                <a:effectLst/>
                <a:latin typeface="+mj-lt"/>
                <a:ea typeface="Times New Roman" panose="02020603050405020304" pitchFamily="18" charset="0"/>
              </a:rPr>
              <a:t>th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Straight Days,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taking profits from a much lower level.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62" name="Picture 2" descr="Chart">
            <a:extLst>
              <a:ext uri="{FF2B5EF4-FFF2-40B4-BE49-F238E27FC236}">
                <a16:creationId xmlns:a16="http://schemas.microsoft.com/office/drawing/2014/main" id="{B81384A9-DAE6-9E9C-CDF7-E56830EA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1911331"/>
            <a:ext cx="6105525" cy="456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86" name="Picture 2" descr="Chart">
            <a:extLst>
              <a:ext uri="{FF2B5EF4-FFF2-40B4-BE49-F238E27FC236}">
                <a16:creationId xmlns:a16="http://schemas.microsoft.com/office/drawing/2014/main" id="{0D1A0ACE-762E-9CBF-4EC8-5BDBB8681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473284"/>
            <a:ext cx="6691312" cy="500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06918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10" name="Picture 2" descr="Chart">
            <a:extLst>
              <a:ext uri="{FF2B5EF4-FFF2-40B4-BE49-F238E27FC236}">
                <a16:creationId xmlns:a16="http://schemas.microsoft.com/office/drawing/2014/main" id="{B85475A8-0C70-CFE5-AB0D-28E67DA11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676400"/>
            <a:ext cx="5976937" cy="446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439461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expired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8/$110-$115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34" name="Picture 2" descr="Chart">
            <a:extLst>
              <a:ext uri="{FF2B5EF4-FFF2-40B4-BE49-F238E27FC236}">
                <a16:creationId xmlns:a16="http://schemas.microsoft.com/office/drawing/2014/main" id="{92C7A7F7-C3D6-88A4-25A8-3693605F2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411" y="1576387"/>
            <a:ext cx="6687178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29930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45058" name="Picture 2" descr="Chart">
            <a:extLst>
              <a:ext uri="{FF2B5EF4-FFF2-40B4-BE49-F238E27FC236}">
                <a16:creationId xmlns:a16="http://schemas.microsoft.com/office/drawing/2014/main" id="{50B05A9D-B278-16A4-77CB-FDDD009AB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1676400"/>
            <a:ext cx="6610753" cy="49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82" name="Picture 2" descr="Chart">
            <a:extLst>
              <a:ext uri="{FF2B5EF4-FFF2-40B4-BE49-F238E27FC236}">
                <a16:creationId xmlns:a16="http://schemas.microsoft.com/office/drawing/2014/main" id="{59F2C8A2-DB32-10E7-3126-DA5063F34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1793806"/>
            <a:ext cx="6262687" cy="468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Visa (V) – Inflation boost</a:t>
            </a:r>
            <a:b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Justice Hits Visa (V) with Antitrust Suit,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with a 47% market share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47106" name="Picture 2" descr="Chart">
            <a:extLst>
              <a:ext uri="{FF2B5EF4-FFF2-40B4-BE49-F238E27FC236}">
                <a16:creationId xmlns:a16="http://schemas.microsoft.com/office/drawing/2014/main" id="{0FAB22D3-97E7-6F13-CA33-2CFE7F3BE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9" y="1753639"/>
            <a:ext cx="6405562" cy="47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CFFB-0CFE-8EFC-412C-764682A47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68D8F-81A7-F01B-0657-8AA25CC4A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f a stock market&#10;&#10;Description automatically generated with medium confidence">
            <a:extLst>
              <a:ext uri="{FF2B5EF4-FFF2-40B4-BE49-F238E27FC236}">
                <a16:creationId xmlns:a16="http://schemas.microsoft.com/office/drawing/2014/main" id="{F02F6B39-11EB-E91D-6C14-DED7EE888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07" y="0"/>
            <a:ext cx="11654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810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30" name="Picture 2" descr="Chart">
            <a:extLst>
              <a:ext uri="{FF2B5EF4-FFF2-40B4-BE49-F238E27FC236}">
                <a16:creationId xmlns:a16="http://schemas.microsoft.com/office/drawing/2014/main" id="{3B352E30-6742-8506-E737-D552F9ACB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1457205"/>
            <a:ext cx="6419850" cy="480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Buffet Sells More Apple, taking Berkshire Hathaway cash up to a record $325 billion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long 12/$405-$415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9154" name="Picture 2" descr="Chart">
            <a:extLst>
              <a:ext uri="{FF2B5EF4-FFF2-40B4-BE49-F238E27FC236}">
                <a16:creationId xmlns:a16="http://schemas.microsoft.com/office/drawing/2014/main" id="{819A8422-A2BE-50E9-2017-E24434FC3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429" y="2018392"/>
            <a:ext cx="5961142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41960" y="1291118"/>
            <a:ext cx="1130808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*Bonds Plunge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Anticipating a Trump Win, with the (TLT) down $10 from the recent high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*If he does win, expect another $10 decline to $82. If Harris wins expect a $10 rally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*This is the best election trade out there.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*It’s a choice between Harris, who will increase the deficit by $2.5 trillion , or Trump, who will increase by $15 trillion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*Either way, the bond market loses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*Bond Yields Soar Above 4.32%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Yield, on fears of massive deficit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spending by a future Donald Trump. Estimates of his deficits over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four years go as high as $15 trillion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Buy (TLT), (JNK), (NLY), (SLRN) and REITS on this dip</a:t>
            </a: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Election Play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A8E5D6-8089-EE4D-D69C-781EAAEE1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743" y="35433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864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10/$103-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$106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put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6/$$94-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97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5/$82-$85 calls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4/$87-$90 call spread took profits on long 2/$90-$93 call spread,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2FD76-B46D-7913-3141-A30AFFB92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43" y="1632071"/>
            <a:ext cx="6506956" cy="486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4.48%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F1798-17D0-2AAB-CFAB-A12497E57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657" y="1342611"/>
            <a:ext cx="6376327" cy="476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2984792" y="354806"/>
            <a:ext cx="6222416" cy="59769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6.43%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26" name="Picture 2" descr="Chart">
            <a:extLst>
              <a:ext uri="{FF2B5EF4-FFF2-40B4-BE49-F238E27FC236}">
                <a16:creationId xmlns:a16="http://schemas.microsoft.com/office/drawing/2014/main" id="{F882E562-F4C3-7087-2B35-E2450C7EA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7" y="1317848"/>
            <a:ext cx="6934200" cy="518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2.87%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50" name="Picture 2" descr="Chart">
            <a:extLst>
              <a:ext uri="{FF2B5EF4-FFF2-40B4-BE49-F238E27FC236}">
                <a16:creationId xmlns:a16="http://schemas.microsoft.com/office/drawing/2014/main" id="{92034340-178D-F2FC-0B32-37E6CB179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6" y="969720"/>
            <a:ext cx="7262812" cy="543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5.14%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74" name="Picture 2" descr="Chart">
            <a:extLst>
              <a:ext uri="{FF2B5EF4-FFF2-40B4-BE49-F238E27FC236}">
                <a16:creationId xmlns:a16="http://schemas.microsoft.com/office/drawing/2014/main" id="{32102225-F681-48AF-11CC-D2C99D42E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1065372"/>
            <a:ext cx="6905625" cy="516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298" name="Picture 2" descr="Chart">
            <a:extLst>
              <a:ext uri="{FF2B5EF4-FFF2-40B4-BE49-F238E27FC236}">
                <a16:creationId xmlns:a16="http://schemas.microsoft.com/office/drawing/2014/main" id="{CAB096DC-99F8-C5B7-EC82-92D61D930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4" y="1371600"/>
            <a:ext cx="6819900" cy="509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13.25%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6322" name="Picture 2" descr="Chart">
            <a:extLst>
              <a:ext uri="{FF2B5EF4-FFF2-40B4-BE49-F238E27FC236}">
                <a16:creationId xmlns:a16="http://schemas.microsoft.com/office/drawing/2014/main" id="{1FEB022B-1793-B292-DB28-E71DDF468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2" y="1657357"/>
            <a:ext cx="6477000" cy="484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A147-D1F4-C7D6-42F3-800B1C7E2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E7D2B-AEC1-44B9-7448-F9ACB206B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n a white background&#10;&#10;Description automatically generated">
            <a:extLst>
              <a:ext uri="{FF2B5EF4-FFF2-40B4-BE49-F238E27FC236}">
                <a16:creationId xmlns:a16="http://schemas.microsoft.com/office/drawing/2014/main" id="{A1507927-6699-7862-F9F4-B465DFE3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9596"/>
            <a:ext cx="11965923" cy="626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066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Acelryn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(SLRN) – Double B Bond Fund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7346" name="Picture 2" descr="Chart">
            <a:extLst>
              <a:ext uri="{FF2B5EF4-FFF2-40B4-BE49-F238E27FC236}">
                <a16:creationId xmlns:a16="http://schemas.microsoft.com/office/drawing/2014/main" id="{AD572A0A-4487-3921-9369-820274239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6" y="1586172"/>
            <a:ext cx="6591300" cy="492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742195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845CD-7471-BE6F-6B7E-CE5FA881F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F310A-9631-4D9E-6C55-135BE12B3C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inting of a person in a red robe&#10;&#10;Description automatically generated">
            <a:extLst>
              <a:ext uri="{FF2B5EF4-FFF2-40B4-BE49-F238E27FC236}">
                <a16:creationId xmlns:a16="http://schemas.microsoft.com/office/drawing/2014/main" id="{2141D271-D0FB-CA48-625D-59BBDE5CC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953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 US Dollar Reborn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1034143" y="990600"/>
            <a:ext cx="10384134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Dollar Hits Two Month High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on rising US interest rates. Ten-year US Treasuries have risen from 3.55% to 4.35% </a:t>
            </a:r>
            <a:br>
              <a:rPr lang="en-US" sz="16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Harris rise in the polls is killing the US dollar as the prospect of falling interest rates improves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Low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er interest rates make the US dollar much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less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attractive to traders and investors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*This may be the last chance to sell short the US dollar at a high price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long-term downtrend in the dollar is still intact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*There is no way the dollar can stand up to cuts down to 3.5% by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summer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*Buy (FXA), (FXE), (FXB), (FXC), and (FXY).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EFB77A-D121-C0BE-27B1-F2F82B43E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581" y="4180114"/>
            <a:ext cx="4116447" cy="244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BUY</a:t>
            </a:r>
          </a:p>
        </p:txBody>
      </p:sp>
      <p:pic>
        <p:nvPicPr>
          <p:cNvPr id="58370" name="Picture 2" descr="Chart">
            <a:extLst>
              <a:ext uri="{FF2B5EF4-FFF2-40B4-BE49-F238E27FC236}">
                <a16:creationId xmlns:a16="http://schemas.microsoft.com/office/drawing/2014/main" id="{7F2D35C0-BDF8-373D-4793-11CF45DBF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47" y="1425077"/>
            <a:ext cx="6534328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4016829" y="2265842"/>
            <a:ext cx="7243168" cy="256741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394" name="Picture 2" descr="Chart">
            <a:extLst>
              <a:ext uri="{FF2B5EF4-FFF2-40B4-BE49-F238E27FC236}">
                <a16:creationId xmlns:a16="http://schemas.microsoft.com/office/drawing/2014/main" id="{96338C20-0F32-53C3-7D50-BB333519A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714499"/>
            <a:ext cx="5922929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4D645B3-7C2C-85BA-6CBC-D6DE1F516A48}"/>
              </a:ext>
            </a:extLst>
          </p:cNvPr>
          <p:cNvCxnSpPr>
            <a:cxnSpLocks/>
          </p:cNvCxnSpPr>
          <p:nvPr/>
        </p:nvCxnSpPr>
        <p:spPr>
          <a:xfrm flipV="1">
            <a:off x="3548743" y="2265842"/>
            <a:ext cx="7711254" cy="287765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494824"/>
            <a:ext cx="5965997" cy="3433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2023 </a:t>
            </a:r>
            <a:br>
              <a:rPr lang="en-US" sz="2000"/>
            </a:br>
            <a:r>
              <a:rPr lang="en-US" sz="2000"/>
              <a:t>Target</a:t>
            </a:r>
            <a:br>
              <a:rPr lang="en-US" sz="2000"/>
            </a:br>
            <a:r>
              <a:rPr lang="en-US" sz="2000"/>
              <a:t>25%</a:t>
            </a:r>
          </a:p>
        </p:txBody>
      </p:sp>
      <p:pic>
        <p:nvPicPr>
          <p:cNvPr id="60418" name="Picture 2" descr="Chart">
            <a:extLst>
              <a:ext uri="{FF2B5EF4-FFF2-40B4-BE49-F238E27FC236}">
                <a16:creationId xmlns:a16="http://schemas.microsoft.com/office/drawing/2014/main" id="{408889CD-346B-77E8-205A-654CD0001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6" y="1391512"/>
            <a:ext cx="6648450" cy="497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1382486" y="2286000"/>
            <a:ext cx="7456714" cy="308065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2023 </a:t>
            </a:r>
            <a:br>
              <a:rPr lang="en-US" sz="2000"/>
            </a:br>
            <a:r>
              <a:rPr lang="en-US" sz="2000"/>
              <a:t>Target</a:t>
            </a:r>
            <a:br>
              <a:rPr lang="en-US" sz="2000"/>
            </a:br>
            <a:r>
              <a:rPr lang="en-US" sz="2000"/>
              <a:t>15%</a:t>
            </a:r>
          </a:p>
        </p:txBody>
      </p:sp>
      <p:pic>
        <p:nvPicPr>
          <p:cNvPr id="61442" name="Picture 2" descr="Chart">
            <a:extLst>
              <a:ext uri="{FF2B5EF4-FFF2-40B4-BE49-F238E27FC236}">
                <a16:creationId xmlns:a16="http://schemas.microsoft.com/office/drawing/2014/main" id="{711CEA7A-C48E-2213-D1D0-AF8FA5586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6" y="1674539"/>
            <a:ext cx="6524080" cy="48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1415143" y="2471057"/>
            <a:ext cx="7522028" cy="291737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936001" y="7239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2023 </a:t>
            </a:r>
            <a:br>
              <a:rPr lang="en-US" sz="2000"/>
            </a:br>
            <a:r>
              <a:rPr lang="en-US" sz="2000"/>
              <a:t>Target</a:t>
            </a:r>
            <a:br>
              <a:rPr lang="en-US" sz="2000"/>
            </a:br>
            <a:r>
              <a:rPr lang="en-US" sz="2000"/>
              <a:t>40%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62466" name="Picture 2" descr="Chart">
            <a:extLst>
              <a:ext uri="{FF2B5EF4-FFF2-40B4-BE49-F238E27FC236}">
                <a16:creationId xmlns:a16="http://schemas.microsoft.com/office/drawing/2014/main" id="{0631DD3C-A52F-756C-C55E-4F5432C47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60" y="1957386"/>
            <a:ext cx="5770079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1469571" y="3156857"/>
            <a:ext cx="7717972" cy="216625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FEBC7-D734-4BB7-92AF-43A0D1AD0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62BA9-757E-8C07-2A02-92BD10A29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erson standing next to a train&#10;&#10;Description automatically generated">
            <a:extLst>
              <a:ext uri="{FF2B5EF4-FFF2-40B4-BE49-F238E27FC236}">
                <a16:creationId xmlns:a16="http://schemas.microsoft.com/office/drawing/2014/main" id="{EAD5A3C3-329F-BA19-C36E-85A48E996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471" y="0"/>
            <a:ext cx="6933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3884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Oil Crash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53143" y="1447800"/>
            <a:ext cx="10406744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Oil Crashes 5%,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as the Israeli retaliation on Iran avoided oil facilities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Fusion is going Commercial in San Francisco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with a German company,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Focused Energy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making a $65 million investment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*US Nuclear Regulatory Commission has new nuclear move, sending all stock plays into a tailspin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It’s a great opportunity to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buy (CCJ) and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 (VST) on the dip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9FDC17-6394-FAAA-2C2C-ADE199962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307216"/>
            <a:ext cx="5635172" cy="316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46A7-F90B-B572-B49D-03EF07B2B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CF6F4-1140-2870-8FDD-F17E7CFDA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neon sign in a window&#10;&#10;Description automatically generated">
            <a:extLst>
              <a:ext uri="{FF2B5EF4-FFF2-40B4-BE49-F238E27FC236}">
                <a16:creationId xmlns:a16="http://schemas.microsoft.com/office/drawing/2014/main" id="{B9C725CE-0B42-5B2E-61E1-BE7390F41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054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490" name="Picture 2" descr="Chart">
            <a:extLst>
              <a:ext uri="{FF2B5EF4-FFF2-40B4-BE49-F238E27FC236}">
                <a16:creationId xmlns:a16="http://schemas.microsoft.com/office/drawing/2014/main" id="{BA74767B-30E5-28C3-9C9D-7B11A5F9E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2" y="1172842"/>
            <a:ext cx="7048500" cy="527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64514" name="Picture 2" descr="Chart">
            <a:extLst>
              <a:ext uri="{FF2B5EF4-FFF2-40B4-BE49-F238E27FC236}">
                <a16:creationId xmlns:a16="http://schemas.microsoft.com/office/drawing/2014/main" id="{BEAEFC40-A363-995E-2F20-B398B9149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190609"/>
            <a:ext cx="7005637" cy="523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538" name="Picture 2" descr="Chart">
            <a:extLst>
              <a:ext uri="{FF2B5EF4-FFF2-40B4-BE49-F238E27FC236}">
                <a16:creationId xmlns:a16="http://schemas.microsoft.com/office/drawing/2014/main" id="{D1F2C41C-28D8-38C6-EE59-D8F48DA1D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9" y="1295400"/>
            <a:ext cx="6862762" cy="513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37160" y="483476"/>
            <a:ext cx="1104138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4/$100-$105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8A693F-04E7-AF53-64B6-836027D73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228" y="1648818"/>
            <a:ext cx="6354556" cy="475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571500" y="252248"/>
            <a:ext cx="1078992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4/$59-$62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88B6FD-6105-D2AA-B2B7-AC43735D6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143" y="1353276"/>
            <a:ext cx="5962670" cy="445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68610" name="Picture 2" descr="Chart">
            <a:extLst>
              <a:ext uri="{FF2B5EF4-FFF2-40B4-BE49-F238E27FC236}">
                <a16:creationId xmlns:a16="http://schemas.microsoft.com/office/drawing/2014/main" id="{745219DC-06BA-DF21-0753-13861F445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261290"/>
            <a:ext cx="6662737" cy="498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22910" y="0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to Reopen Three Mile Island to power AI data centers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12/$35-$38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69634" name="Picture 2" descr="Chart">
            <a:extLst>
              <a:ext uri="{FF2B5EF4-FFF2-40B4-BE49-F238E27FC236}">
                <a16:creationId xmlns:a16="http://schemas.microsoft.com/office/drawing/2014/main" id="{E7ADCBD6-20CD-86A3-FB3A-03C423387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1679104"/>
            <a:ext cx="6619875" cy="495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>
          <a:extLst>
            <a:ext uri="{FF2B5EF4-FFF2-40B4-BE49-F238E27FC236}">
              <a16:creationId xmlns:a16="http://schemas.microsoft.com/office/drawing/2014/main" id="{199C0AB9-9EAA-98B4-C0D8-942DD13A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>
            <a:extLst>
              <a:ext uri="{FF2B5EF4-FFF2-40B4-BE49-F238E27FC236}">
                <a16:creationId xmlns:a16="http://schemas.microsoft.com/office/drawing/2014/main" id="{67A2978D-DD74-23AA-695C-36B10A71BB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315" y="87086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Vista Energy (VST)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658" name="Picture 2" descr="Chart">
            <a:extLst>
              <a:ext uri="{FF2B5EF4-FFF2-40B4-BE49-F238E27FC236}">
                <a16:creationId xmlns:a16="http://schemas.microsoft.com/office/drawing/2014/main" id="{0F226F81-C847-CFE7-E434-7DA13DDD0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9" y="1153886"/>
            <a:ext cx="7148512" cy="534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77121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A62DF-6B08-CB2B-6F2D-B30C7F8CF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CEF3F-4C81-509A-9558-A893255DF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yellow train car on tracks&#10;&#10;Description automatically generated">
            <a:extLst>
              <a:ext uri="{FF2B5EF4-FFF2-40B4-BE49-F238E27FC236}">
                <a16:creationId xmlns:a16="http://schemas.microsoft.com/office/drawing/2014/main" id="{C9601153-A5B7-520A-58D7-426062FDF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904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New Highs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023" y="3527247"/>
            <a:ext cx="2825398" cy="2807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750D-DF05-371F-CD9D-CE1E2B0A3C3B}"/>
              </a:ext>
            </a:extLst>
          </p:cNvPr>
          <p:cNvSpPr txBox="1"/>
          <p:nvPr/>
        </p:nvSpPr>
        <p:spPr>
          <a:xfrm>
            <a:off x="717812" y="1632703"/>
            <a:ext cx="10635987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*Silver &amp; Gold is consolidating until a post election upside breakout to new all-time highs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white metal is a predictor of a healthy recovery and a solar rebound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Newmont Mining Dives 7%,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after missing Wall Street expectations for third-quarter profit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Money Pours into Gold ETF’s, taking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Gold up to new Highs,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at $2,761 an ounce, as hedge funds pour in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*Seasonals for the barbarous relic are now the most positive of the year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*Gold holding up in the face of big interest rate rises shows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it only wants to go up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*Escalation of Middle East war is very pro-gold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Buy (GLD), (SLV), (AGQ), and (WPM) on dips</a:t>
            </a: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8981</TotalTime>
  <Words>5164</Words>
  <Application>Microsoft Macintosh PowerPoint</Application>
  <PresentationFormat>Widescreen</PresentationFormat>
  <Paragraphs>168</Paragraphs>
  <Slides>115</Slides>
  <Notes>85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2" baseType="lpstr">
      <vt:lpstr>Arial</vt:lpstr>
      <vt:lpstr>Calibri</vt:lpstr>
      <vt:lpstr>Glacial Indifference</vt:lpstr>
      <vt:lpstr>Google Sans</vt:lpstr>
      <vt:lpstr>Helvetica</vt:lpstr>
      <vt:lpstr>Times New Roman</vt:lpstr>
      <vt:lpstr>Office Theme</vt:lpstr>
      <vt:lpstr> The Mad Hedge Fund Trader “Trading One Uncertainty for Another” </vt:lpstr>
      <vt:lpstr>Harris Loses by 247,000 Votes out of 140 Million in Blue Wall States 4.9 Million Popular Votes, or 0.19%</vt:lpstr>
      <vt:lpstr>Election Outcomes – You lose the entire interest rate sensitive sectors of the economy</vt:lpstr>
      <vt:lpstr>Winners and Losers</vt:lpstr>
      <vt:lpstr>PowerPoint Presentation</vt:lpstr>
      <vt:lpstr>  Trade Alert Performance New All-Time Highs!   </vt:lpstr>
      <vt:lpstr>PowerPoint Presentation</vt:lpstr>
      <vt:lpstr>PowerPoint Presentation</vt:lpstr>
      <vt:lpstr>PowerPoint Presentation</vt:lpstr>
      <vt:lpstr>PowerPoint Presentation</vt:lpstr>
      <vt:lpstr>The Method to My Madness </vt:lpstr>
      <vt:lpstr>The Global Economy – Sure Thing</vt:lpstr>
      <vt:lpstr>The Mad Hedge Profit Predictor Market Timing Index – Keep Risk Low An artificial intelligence driven algorithm that analyzes 30 different economic, technical, and momentum driven indicators </vt:lpstr>
      <vt:lpstr> Weekly Jobless Claims – Falling  241,000  -9,000 </vt:lpstr>
      <vt:lpstr>PowerPoint Presentation</vt:lpstr>
      <vt:lpstr>Stocks – Post Election Melt Up Arrives would have happened no matter who won- Dow rises $1,300 </vt:lpstr>
      <vt:lpstr>            S&amp;P 500 – Trend is Your Friend              </vt:lpstr>
      <vt:lpstr>ProShares Ultra Short S&amp;P 500 (SDS)-  a great hedge for long stocks and bonds long 2X position has a hedge against longs and bond shorts</vt:lpstr>
      <vt:lpstr>(VIX) – Rare Spike Volatility Index Hits Four Year High at $65, the most since the 2020 pandemic. That implies a 2% move in the S&amp;P 500 (SPX) every day for the next 30 days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5/$335-$345 put spread took profits on long (QQQ) 1/$290-$300 put spread, took profits on long (QQQ) 4/$330-$335 put spread  took profits on long (QQQ) 3/$340-$345 put spread, covered long (QQQ) $325-$330 put spread </vt:lpstr>
      <vt:lpstr>China (FXI)</vt:lpstr>
      <vt:lpstr>Japan ($NIKK) </vt:lpstr>
      <vt:lpstr>Europe Hedged Equity (HEDJ)- </vt:lpstr>
      <vt:lpstr> Emerging Markets (EEM) - Pro trade, Weak Dollar, Long Recovery Play Traders are Lining up for a Big Emerging Market Bet. Falling US interest rates will bring a weak US dollar and runaway bull markets in most emerging markets, which have remained unchanged for more than a decade </vt:lpstr>
      <vt:lpstr>PowerPoint Presentation</vt:lpstr>
      <vt:lpstr>PowerPoint Presentation</vt:lpstr>
      <vt:lpstr> NVIDIA (NVDA) – Joins the Dow Average Club Taiwan Semiconductor Soars on Spectacular Earnings, dragging up the rest of the chip sector with it Long the 12/$117-$120 call spread took profits on long 8/70-$73 call spread took profits on long 8/137-$140 put spread,  took profits on long 8/85-$ call spread took profits on long 5/155-$160 put spread,  took profits on long 5/98-$99 put spread  </vt:lpstr>
      <vt:lpstr>    Microsoft (MSFT)-Microsoft Bombs,  with an earnings and revenue beat, but with a slight shortfall in their Azure cloud business  took profits on long 5/$430-$440 put spread Took profits on long 2/$330-$340 call spread, took profits on long 12/$320-$330 call spread took profits on long  9/$235-$245 call spread, took profits on long 7/$220-$210 call spread,  took profits on long 6/$220-$230 call spread, took profits on long 2/$200-$210 bear put spread   </vt:lpstr>
      <vt:lpstr>Meta (META) Reporting weaker-than-expected user numbers in its third-quarter earnings report  took profits on Long 8/$420-$430 call spread took profits on Long 5/$360-$370 vertical bull call spread, took profits on Long 9/$290-$300 vertical bear put spread, stopped out of Long 9/$190-$200 vertical bear put spread  </vt:lpstr>
      <vt:lpstr>  Apple (AAPL) Beats, on earnings and guidance, with sales up 6%. Some $46.2 billion worth of iPhones were sold in Q3  took profits on Long 5/$225-$235 vertical bear put spread,  took profits on Long 8/$160-$170 call spread took profits on Long 6/$200-$210 bear put spread,  stopped out of Long 5/$185-$195 vertical bear put spread took profits on long 1/$145-$155 put spread, Took profits on long 10/$165-$175 put spread  </vt:lpstr>
      <vt:lpstr>PowerPoint Presentation</vt:lpstr>
      <vt:lpstr>Alphabet (GOOGL) – Back in Play Google Gets Hit with an Antitrust Suit  took profits on long 12/$110-$120 call spread  took profits on long 12/$1,200-$1,230 bull call spread, took profits on long 9/$1,030-$1,080 vertical bull call spread</vt:lpstr>
      <vt:lpstr> Amazon (AMZN) – Best Value AI Play Beats, on better revenues, earnings, margins, and guidance, popping the stock $11  Stopped out of long 3/$150-$160 bull call spread, took profits on long 3/$155-$160 bull call spread , took profits on long 2/$130-$135 bull call spread </vt:lpstr>
      <vt:lpstr>PowerPoint Presentation</vt:lpstr>
      <vt:lpstr>PowerPoint Presentation</vt:lpstr>
      <vt:lpstr>Netflix (NFLX) –  Netflix Soars on Blockbuster Earnings on a 5 million gain in subscribers   </vt:lpstr>
      <vt:lpstr>Palo Alto Networks (PANW)- Hacking never goes out of fashion Palo Alto Networks Disappoints took profits on long 2/$260-$270 call spread, took profits on long 10/$130-$140 call spread</vt:lpstr>
      <vt:lpstr>  Advanced Micro Devices (AMD)- Recession fears programable logic devices took profits on long 2/$75-$80 call spread  </vt:lpstr>
      <vt:lpstr>Salesforce (CRM)- Massive Online Migration Salesforce Soars 16%, on better-than-expected guidance  took profits on long 12/$185-$195 call spread took profits on long 9/$125-$130 vertical bull call spread took profits on long 8/$125-$130 vertical bull call spread </vt:lpstr>
      <vt:lpstr>Adobe (ADBE)- Cloud play The Quality Non-China tech play </vt:lpstr>
      <vt:lpstr>Snowflake (SNOW)- Blockbuster AI Earnings Snowflake Crashes, down 20%, on weak guidance. CEO Frank Slootman is retiring  stopped out of long 4/$150-$255 call spread, took profits on long 12/$135-$140 call spread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 Q3 $6 Billion Loss –b Strike Continues “il pesce marcisce dalla testa” stopped out of long 2/$190-$200 call spread, took profits on long 5/$17-$175 call spread  </vt:lpstr>
      <vt:lpstr>Package Delivery- United Parcel Service (UPS) – strike averted took profits on long 11/$130-$140 call spread</vt:lpstr>
      <vt:lpstr> Caterpillar (CAT)- Ag + Infrastructure + Housing stopped out of long 8/$310-$320 call spread, took profits on long 12/$220-$230 calls spread took profits on long 12/$145-$150 call spread, took profits on long 11/$125-$135 call spread  </vt:lpstr>
      <vt:lpstr> Deere &amp; Co. (DE)- Ag + Infrastructure + Housing  took profits on long 8/$330-$340 put spread stopped out of long 8/$330-$340 calls spread   </vt:lpstr>
      <vt:lpstr>    Freeport McMoRan - (FCX)- Coming Copper Crisis Freeport McMoRan Beats, helped by higher production and easing costs took profits on long 4/$37-$40 call spread, took profits on long 5/$42-$45 call spread, stopped out of long $48-$51 put spread, profits on long 6/$32-$35 call spread  took profits on long 4/$30-$33 call spread, took profits on long 10/$20-$23 call spread   </vt:lpstr>
      <vt:lpstr> Walt Disney (DIS) -Disney Beats Disney Dives on Earnings Bust, although streaming broke even versus an expected loss   </vt:lpstr>
      <vt:lpstr>Industrials Sector SPDR (XLI)- (GE), (MMM), (UNP), (UTX), (BA), (HON)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 Delta Airlines (DAL) – Travel is Back! The Non-Boeing Airline – uses Airbuses stopped out of long 2/$35-$38 call spread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 Goldman Sachs (GS) –  Goldman Sachs Beats, with Revenues of $12.73 billion vs. $12.46 billion estimate took profits 12/$330-$350 call spread took profits 11/$330-$350 call spread stop loss on long 11/$385-$395 call spreads  </vt:lpstr>
      <vt:lpstr>Morgan Stanley (MS)  Morgan Stanley Beats, with Revenues in at $15.02 billion vs. $14.3 billion estimate  took profits on long 4/$65-$70 call spread </vt:lpstr>
      <vt:lpstr>  JP Morgan Chase (JPM) –  JP Morgan Delivers Blowout Earnings 11/$195-$205 call spread took profits on 4/$215-225 put spread, took profits on 4/$190-$195 call spread , took profits on long 4/$105-$115 call spread      </vt:lpstr>
      <vt:lpstr>Bank of America (BAC) – Buffet Hammers (BAC) for a 9th Straight Days,  taking profits from a much lower level.  took profits on long 4/$20-$23 call spread </vt:lpstr>
      <vt:lpstr>Citigroup (C) –  took profits on long 4/$30-$35 call spread </vt:lpstr>
      <vt:lpstr>Charles Schwab (SCHW) – LEAPS expire at Max profit took profits on long 4/$30-$35 call spread  </vt:lpstr>
      <vt:lpstr>Interactive Brokers (IBKR) – LEAPS expired at Max Profit stopped out of long 8/$110-$115 call spread , took profits on long 4/$60-$65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Inflation boost Justice Hits Visa (V) with Antitrust Suit, with a 47% market share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 Berkshire Hathaway (BRKB)- Natural Barbell Buffet Sells More Apple, taking Berkshire Hathaway cash up to a record $325 billion  stopped out of long 12/$405-$415 call spread, took profits on long 12/$320-$330 call spread  took profits on long 4/$260-$270 call spread, took profits on long 1/$290-$300 call spread   </vt:lpstr>
      <vt:lpstr>Bonds – Election Play</vt:lpstr>
      <vt:lpstr>                 Treasury ETF (TLT) –  took profits on long 10/$103-$106 put spread took profits on long 6/$$94-$97 put spread, took profits on long 5/$82-$85 calls spread took profits on long 4/$87-$90 call spread took profits on long 2/$90-$93 call spread,                          </vt:lpstr>
      <vt:lpstr> Ten Year Treasury Yield ($TNX) – 4.48%  </vt:lpstr>
      <vt:lpstr> Junk Bonds (JNK) 6.43% Yield  </vt:lpstr>
      <vt:lpstr>Municipal Bonds (MUB) 2.87% Yield-  </vt:lpstr>
      <vt:lpstr>Emerging Market Debt (ELD) 5.14% Yield-  </vt:lpstr>
      <vt:lpstr>2X Short Treasuries (TBT)-Out of Favor</vt:lpstr>
      <vt:lpstr>Anally Capital Management (NLY) – Leveraged REIT Play Yield 13.25% took profits on long 12/$15-$16 call spread</vt:lpstr>
      <vt:lpstr>Acelryn (SLRN) – Double B Bond Fund took profits on long 12/$15-$16 call spread</vt:lpstr>
      <vt:lpstr>PowerPoint Presentation</vt:lpstr>
      <vt:lpstr>Foreign Currencies –  US Dollar Reborn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Oil Crash</vt:lpstr>
      <vt:lpstr>Oil-($WTIC)</vt:lpstr>
      <vt:lpstr>  United States Oil Fund (USO) </vt:lpstr>
      <vt:lpstr>Energy Select Sector SPDR (XLE)-No Performance! (XOM), (CVX), (SLB), (KMI), (EOG), (COP) </vt:lpstr>
      <vt:lpstr>ExxonMobile (XOM)- Exxon Moves Big into Lithium, with the construction of a major mining operation in Arkansas  took profits on Long 4/$100-$105 call spread, took profits on long 12/$120-$125 put spread </vt:lpstr>
      <vt:lpstr>Occidental Petroleum (OXY)- Buffet’s a Buyer took profits on long 4/$59-$62 call spread  took profits on long 2/$55-$60 call spread, took profits on long 12/$77.50-$82.50 put spread </vt:lpstr>
      <vt:lpstr>Natural Gas (UNG) – Free Fall on Warm Winter took profits on Long January 2025 $7-8 Call Spread LEAPS</vt:lpstr>
      <vt:lpstr>  Cameco (CCJ) – Global Uranium Renaissance Microsoft to Reopen Three Mile Island to power AI data centers took profits on long 12/$35-$38 call spread,  took profits on long 5/$20-$23 bull call spread</vt:lpstr>
      <vt:lpstr>  Vista Energy (VST) – Global Uranium Renaissance </vt:lpstr>
      <vt:lpstr>PowerPoint Presentation</vt:lpstr>
      <vt:lpstr>Precious Metals – New Highs</vt:lpstr>
      <vt:lpstr>  Gold (GLD) – China and Falling Rate took profits on Long 10/$230-$235 call spread  took profits on Long 10/$220-$225 call spread, took profits on Long 8/$210-215 call spread, took profits on Long 7/$200-205 call spread, Long 6/$207.5-$212.5 call spread took profits on Long 4/$194-$197 call spread,  took profits on long 5/$165-$170 bull call spread   </vt:lpstr>
      <vt:lpstr> Market Vectors Gold Miners ETF- (GDX) –  took profit on long 6/$207.50-$212.50 call spread, took profit on long 7/$200-$205 call spread  </vt:lpstr>
      <vt:lpstr>  Barrick Gold (GOLD) took profit on long 1/$15.50-$16.50 call spread  </vt:lpstr>
      <vt:lpstr> Newmont Mining- (NEM)- long 10/$47-$50 call spread, took profits on long $55-60 call spread</vt:lpstr>
      <vt:lpstr> Silver- (SLV)- stopped out of long 6/$23-$25 call spread, took profits on long 11/$19-$20 call spread </vt:lpstr>
      <vt:lpstr>  Silver Miners - (SIL)-  </vt:lpstr>
      <vt:lpstr>  Wheaton Precious Metals - (WPM)- LEAPS Approaching Max Profit took profits on long 4/$39-$42 call spread , took profits on long 1/$36-$39 call spread </vt:lpstr>
      <vt:lpstr> Platinum- (PPLT)- 556,000-ounce shortage this year took profits on long 1/$36-$39 call spread </vt:lpstr>
      <vt:lpstr>Real Estate – Pre-Election Freeze</vt:lpstr>
      <vt:lpstr>S&amp;P Case Shiller Turns Hot S&amp;P Case Shiller Rises to +6.3% YOY in May, with its National Home Price Index San Diego gained +11.4%, Chicago +8.9%, and Detroit +8.9%.  </vt:lpstr>
      <vt:lpstr>Crown Castle International (CCI) – 6.62% yielding 5G cell phone tower REIT Eliot Management Pushes up stock with activist bid Long 8/$90-$95 call spread,</vt:lpstr>
      <vt:lpstr>US Home Construction Index (ITB) (DHI), (LEN), (PHM), (TOL), (NVR)   </vt:lpstr>
      <vt:lpstr> DH Horton (DHI) Horton Bombs, with the stock dropping some 11% in Tuesday morning trading after the U.S.'s largest homebuilder issued its fiscal 2025 guidance  took profits on long 11/$165-$175  </vt:lpstr>
      <vt:lpstr>Trade Sheet- So What Do We Do About All This? Wait for the dust to settle</vt:lpstr>
      <vt:lpstr>       Next Strategy Webinar   12:00 EST Wednesday, November 20  from Lake Tahoe, Nevada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1108</cp:revision>
  <cp:lastPrinted>2022-01-05T03:44:27Z</cp:lastPrinted>
  <dcterms:created xsi:type="dcterms:W3CDTF">2015-02-05T17:12:57Z</dcterms:created>
  <dcterms:modified xsi:type="dcterms:W3CDTF">2024-11-06T16:49:58Z</dcterms:modified>
</cp:coreProperties>
</file>