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6"/>
  </p:notesMasterIdLst>
  <p:sldIdLst>
    <p:sldId id="256" r:id="rId2"/>
    <p:sldId id="788" r:id="rId3"/>
    <p:sldId id="565" r:id="rId4"/>
    <p:sldId id="781" r:id="rId5"/>
    <p:sldId id="782" r:id="rId6"/>
    <p:sldId id="772" r:id="rId7"/>
    <p:sldId id="605" r:id="rId8"/>
    <p:sldId id="663" r:id="rId9"/>
    <p:sldId id="664" r:id="rId10"/>
    <p:sldId id="785" r:id="rId11"/>
    <p:sldId id="749" r:id="rId12"/>
    <p:sldId id="647" r:id="rId13"/>
    <p:sldId id="695" r:id="rId14"/>
    <p:sldId id="755" r:id="rId15"/>
    <p:sldId id="267" r:id="rId16"/>
    <p:sldId id="693" r:id="rId17"/>
    <p:sldId id="750" r:id="rId18"/>
    <p:sldId id="281" r:id="rId19"/>
    <p:sldId id="787" r:id="rId20"/>
    <p:sldId id="282" r:id="rId21"/>
    <p:sldId id="570" r:id="rId22"/>
    <p:sldId id="280" r:id="rId23"/>
    <p:sldId id="285" r:id="rId24"/>
    <p:sldId id="603" r:id="rId25"/>
    <p:sldId id="562" r:id="rId26"/>
    <p:sldId id="763" r:id="rId27"/>
    <p:sldId id="505" r:id="rId28"/>
    <p:sldId id="563" r:id="rId29"/>
    <p:sldId id="613" r:id="rId30"/>
    <p:sldId id="764" r:id="rId31"/>
    <p:sldId id="765" r:id="rId32"/>
    <p:sldId id="289" r:id="rId33"/>
    <p:sldId id="730" r:id="rId34"/>
    <p:sldId id="673" r:id="rId35"/>
    <p:sldId id="481" r:id="rId36"/>
    <p:sldId id="290" r:id="rId37"/>
    <p:sldId id="291" r:id="rId38"/>
    <p:sldId id="669" r:id="rId39"/>
    <p:sldId id="668" r:id="rId40"/>
    <p:sldId id="522" r:id="rId41"/>
    <p:sldId id="676" r:id="rId42"/>
    <p:sldId id="336" r:id="rId43"/>
    <p:sldId id="295" r:id="rId44"/>
    <p:sldId id="501" r:id="rId45"/>
    <p:sldId id="482" r:id="rId46"/>
    <p:sldId id="539" r:id="rId47"/>
    <p:sldId id="789" r:id="rId48"/>
    <p:sldId id="751" r:id="rId49"/>
    <p:sldId id="654" r:id="rId50"/>
    <p:sldId id="659" r:id="rId51"/>
    <p:sldId id="655" r:id="rId52"/>
    <p:sldId id="656" r:id="rId53"/>
    <p:sldId id="657" r:id="rId54"/>
    <p:sldId id="658" r:id="rId55"/>
    <p:sldId id="792" r:id="rId56"/>
    <p:sldId id="531" r:id="rId57"/>
    <p:sldId id="533" r:id="rId58"/>
    <p:sldId id="756" r:id="rId59"/>
    <p:sldId id="786" r:id="rId60"/>
    <p:sldId id="546" r:id="rId61"/>
    <p:sldId id="536" r:id="rId62"/>
    <p:sldId id="777" r:id="rId63"/>
    <p:sldId id="752" r:id="rId64"/>
    <p:sldId id="388" r:id="rId65"/>
    <p:sldId id="312" r:id="rId66"/>
    <p:sldId id="380" r:id="rId67"/>
    <p:sldId id="529" r:id="rId68"/>
    <p:sldId id="369" r:id="rId69"/>
    <p:sldId id="748" r:id="rId70"/>
    <p:sldId id="747" r:id="rId71"/>
    <p:sldId id="313" r:id="rId72"/>
    <p:sldId id="315" r:id="rId73"/>
    <p:sldId id="753" r:id="rId74"/>
    <p:sldId id="320" r:id="rId75"/>
    <p:sldId id="650" r:id="rId76"/>
    <p:sldId id="729" r:id="rId77"/>
    <p:sldId id="737" r:id="rId78"/>
    <p:sldId id="743" r:id="rId79"/>
    <p:sldId id="754" r:id="rId80"/>
    <p:sldId id="332" r:id="rId81"/>
    <p:sldId id="586" r:id="rId82"/>
    <p:sldId id="349" r:id="rId83"/>
    <p:sldId id="492" r:id="rId84"/>
    <p:sldId id="335" r:id="rId8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74"/>
  </p:normalViewPr>
  <p:slideViewPr>
    <p:cSldViewPr>
      <p:cViewPr varScale="1">
        <p:scale>
          <a:sx n="89" d="100"/>
          <a:sy n="89" d="100"/>
        </p:scale>
        <p:origin x="-8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8\GTD%20February\Position%20Sheet%2020180227%20NEW%20FORM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11.22%</a:t>
            </a:r>
            <a:r>
              <a:rPr lang="en-US" sz="2000" b="1" baseline="0" dirty="0"/>
              <a:t> Year to Date</a:t>
            </a:r>
            <a:br>
              <a:rPr lang="en-US" sz="2000" b="1" baseline="0" dirty="0"/>
            </a:br>
            <a:r>
              <a:rPr lang="en-US" sz="2000" b="1" baseline="0" dirty="0"/>
              <a:t>at expiration</a:t>
            </a:r>
            <a:endParaRPr lang="en-US" sz="2000" b="1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9236710293620868"/>
          <c:y val="0.25"/>
          <c:w val="0.72223500678785235"/>
          <c:h val="0.6564252515310588"/>
        </c:manualLayout>
      </c:layout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80808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468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02641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40569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“Where’s the Recovery?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May 9,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7B6DF5-E833-7A40-BE6A-A2DAF32A5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841500"/>
            <a:ext cx="2556510" cy="309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B3212-B5BA-D54C-9F7D-9FB6B442FE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800" b="1" i="1" dirty="0"/>
              <a:t>Mad Hedge Technology Letter</a:t>
            </a:r>
            <a:br>
              <a:rPr lang="en-US" sz="2800" b="1" i="1" dirty="0"/>
            </a:br>
            <a:r>
              <a:rPr lang="en-US" sz="2000" b="1" i="1" dirty="0"/>
              <a:t>a $2,500 a year upgrade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8F7130-A85A-9C40-87F5-23B7731EC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03082"/>
            <a:ext cx="7573331" cy="507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54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682752"/>
            <a:ext cx="9144001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8305800" cy="5135700"/>
          </a:xfrm>
        </p:spPr>
        <p:txBody>
          <a:bodyPr>
            <a:normAutofit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*As bounces in the stock market get smaller, I took profits on all remaining positions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other asset classes, including bonds, gold, and commodities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*Missed the dollar breakout to new highs because I was too busy with equities and volatility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*Rising interest rates says we have to sell currencies on every rally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*Wide trading ranges until the November election continues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D7322-4AF3-1448-8F00-295C98A9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4946101"/>
            <a:ext cx="2642425" cy="17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Index-Hits Top of New Range at 44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9992AF-EF52-624D-9D12-79CEA9177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414954"/>
            <a:ext cx="7543800" cy="40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Collapse Back to Extreme Fear</a:t>
            </a:r>
            <a:br>
              <a:rPr lang="en-US" sz="2800" b="1" dirty="0"/>
            </a:br>
            <a:r>
              <a:rPr lang="en-US" sz="2800" b="1" dirty="0"/>
              <a:t>A New 5-45 Trading Range?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C0AA75-1BFA-754C-A542-4E378B67C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49" y="2281963"/>
            <a:ext cx="7214988" cy="37680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3A11F493-5924-C44D-94C4-ED11B95D6F91}"/>
              </a:ext>
            </a:extLst>
          </p:cNvPr>
          <p:cNvSpPr/>
          <p:nvPr/>
        </p:nvSpPr>
        <p:spPr>
          <a:xfrm>
            <a:off x="7496425" y="3708763"/>
            <a:ext cx="119037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xmlns="" id="{E8880F8A-2526-0249-BF5A-C766930E866D}"/>
              </a:ext>
            </a:extLst>
          </p:cNvPr>
          <p:cNvSpPr/>
          <p:nvPr/>
        </p:nvSpPr>
        <p:spPr>
          <a:xfrm>
            <a:off x="7298686" y="4945132"/>
            <a:ext cx="10668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More Slowing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*Q1 GDP growth falls from 2.9% to 2.3%, is the first read on the effect of the tax bill, April Chicago PMI 58.3 down to 57.6, March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Construction Spending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1.7%, April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Consumer Sentiment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drops from 101.4 to 98.8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US Auto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falling off a cliff, Toyota down -4.7% in April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*Peoples Bank of China cuts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reserve requirements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stimulate the economy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zone Q1 GDP growth falls to 0.4% because of cold weather, strikes, and the flu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*Weak global stock markets creating a negative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wealth effect, bringing recession fears forward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*FOMC does nothing on interest rates at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last meeting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E6D341-73E9-AD49-B8B4-4143583C1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536611"/>
            <a:ext cx="1965789" cy="19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0" y="304801"/>
            <a:ext cx="91440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+20,000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211,000- New 43 Year Low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0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8352BDF-1F17-E744-8CB4-CAD0EB3B3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6757268"/>
              </p:ext>
            </p:extLst>
          </p:nvPr>
        </p:nvGraphicFramePr>
        <p:xfrm>
          <a:off x="1143000" y="2057400"/>
          <a:ext cx="6705600" cy="438150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xmlns="" val="389749242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112226511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3794545179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Buys: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Entry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Target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81535765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219752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Biogen Inc. (BIIB)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265.00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300.00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9743102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WageWorks Inc. (WAGE)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42.00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55.00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81257510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Vertex Pharmacueticals (VRTX)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150.00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175.00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8915531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Splunk Inc. (SPLK)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105.00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113.00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9092454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Allscripts,Inc.(MDRX)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12.50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16.00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058627458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4085337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Sells: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5114124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6775736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Celgene Corp (CELG)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88.00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62.00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452323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Ambarella, Inc. (AMBA)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52.00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42.00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58799447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Scotts Co. (SMG)-xx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87.00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76.00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4953436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AGCO Corp (AGCO)-xx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  65.00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58.00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7342622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Tesla Inc. (TSLA)-xx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$          312.00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$      265.00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124079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1248787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-Smaller Bounces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 bounces are getting smaller and smaller, approaching a final breakdown, then upside breakout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rising on small volume and falling on large volume, suggesting that the major correction continues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companies have become the sole buyers of the stock market, increasing buybacks this year from $500 billion to $800 billion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*Short term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Buffet Apple rally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give the market a reprieve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setting up for a range for the next six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months going into the November election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are now in seasonal headwind and “Sell in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May and Go away”, but did it start in February?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 for weakness into the summer,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then a  rally into yearend to new highs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FAD93A-C9DF-2242-B9CB-D04BCD8A5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955" y="4023190"/>
            <a:ext cx="3077045" cy="23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500-Moving Into a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200-day MA in Play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F02707-1F45-4D58-B12D-C7F9C502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86600" cy="54258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500-Moving Into a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200-day MA in Play, If it fails looks for $245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another 5% and down 14% from top-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 Multiple of 15X!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8035CA-98C3-40A4-AF2D-C3DA5AB0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32562"/>
            <a:ext cx="6812020" cy="5215608"/>
          </a:xfrm>
          <a:prstGeom prst="rect">
            <a:avLst/>
          </a:prstGeom>
        </p:spPr>
      </p:pic>
      <p:sp>
        <p:nvSpPr>
          <p:cNvPr id="5" name="Left Arrow Callout 4">
            <a:extLst>
              <a:ext uri="{FF2B5EF4-FFF2-40B4-BE49-F238E27FC236}">
                <a16:creationId xmlns:a16="http://schemas.microsoft.com/office/drawing/2014/main" xmlns="" id="{2C6B06C4-D15F-B24A-99ED-71D7AA1F71F5}"/>
              </a:ext>
            </a:extLst>
          </p:cNvPr>
          <p:cNvSpPr/>
          <p:nvPr/>
        </p:nvSpPr>
        <p:spPr>
          <a:xfrm>
            <a:off x="7391400" y="4953000"/>
            <a:ext cx="1486328" cy="914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5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Next</a:t>
            </a:r>
            <a:br>
              <a:rPr lang="en-US" sz="2000" dirty="0"/>
            </a:br>
            <a:r>
              <a:rPr lang="en-US" sz="2000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xmlns="" val="216921196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CCBCA9-B0DC-6349-8DE9-1581F2815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927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4083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Downtrend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CFB742-BF16-4570-9494-70AA5DD58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066800"/>
            <a:ext cx="7500371" cy="57394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(IWM)-Breakout Approaching?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become the lead index on tax breaks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C6D16D-A611-42C4-9462-ED5D91B99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54" y="1219200"/>
            <a:ext cx="731084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Settling Into a Range for the rest of 2018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34D0C1-7415-420B-B0D1-377700227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0" y="1600200"/>
            <a:ext cx="6192161" cy="4756952"/>
          </a:xfrm>
          <a:prstGeom prst="rect">
            <a:avLst/>
          </a:prstGeom>
        </p:spPr>
      </p:pic>
      <p:sp>
        <p:nvSpPr>
          <p:cNvPr id="5" name="Left Arrow Callout 4">
            <a:extLst>
              <a:ext uri="{FF2B5EF4-FFF2-40B4-BE49-F238E27FC236}">
                <a16:creationId xmlns:a16="http://schemas.microsoft.com/office/drawing/2014/main" xmlns="" id="{A9C28692-4ABF-F247-9505-3D469AD77402}"/>
              </a:ext>
            </a:extLst>
          </p:cNvPr>
          <p:cNvSpPr/>
          <p:nvPr/>
        </p:nvSpPr>
        <p:spPr>
          <a:xfrm>
            <a:off x="5257800" y="1988008"/>
            <a:ext cx="2952964" cy="164345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3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Washington chaos,</a:t>
            </a:r>
            <a:br>
              <a:rPr lang="en-US" sz="1600" dirty="0"/>
            </a:br>
            <a:r>
              <a:rPr lang="en-US" sz="1600" dirty="0"/>
              <a:t>Trade Wars,</a:t>
            </a:r>
            <a:br>
              <a:rPr lang="en-US" sz="1600" dirty="0"/>
            </a:br>
            <a:r>
              <a:rPr lang="en-US" sz="1600" dirty="0"/>
              <a:t>Iran, NK, and Syria wars, rising oil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C79CAC09-74B3-3D48-92F9-D255A762395A}"/>
              </a:ext>
            </a:extLst>
          </p:cNvPr>
          <p:cNvSpPr/>
          <p:nvPr/>
        </p:nvSpPr>
        <p:spPr>
          <a:xfrm>
            <a:off x="4799743" y="4572000"/>
            <a:ext cx="4165315" cy="1411867"/>
          </a:xfrm>
          <a:prstGeom prst="leftArrowCallout">
            <a:avLst>
              <a:gd name="adj1" fmla="val 22243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 earnings growth,</a:t>
            </a:r>
            <a:br>
              <a:rPr lang="en-US" sz="1600" dirty="0"/>
            </a:br>
            <a:r>
              <a:rPr lang="en-US" sz="1600" dirty="0"/>
              <a:t>Good valuations,</a:t>
            </a:r>
            <a:br>
              <a:rPr lang="en-US" sz="1600" dirty="0"/>
            </a:br>
            <a:r>
              <a:rPr lang="en-US" sz="1600" dirty="0"/>
              <a:t>Buybacks,</a:t>
            </a:r>
            <a:br>
              <a:rPr lang="en-US" sz="1600" dirty="0"/>
            </a:br>
            <a:r>
              <a:rPr lang="en-US" sz="1600" dirty="0"/>
              <a:t>nothing else to buy</a:t>
            </a:r>
          </a:p>
        </p:txBody>
      </p:sp>
    </p:spTree>
    <p:extLst>
      <p:ext uri="{BB962C8B-B14F-4D97-AF65-F5344CB8AC3E}">
        <p14:creationId xmlns:p14="http://schemas.microsoft.com/office/powerpoint/2010/main" xmlns="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25% in one day and we were long!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Left Arrow Callout 1">
            <a:extLst>
              <a:ext uri="{FF2B5EF4-FFF2-40B4-BE49-F238E27FC236}">
                <a16:creationId xmlns:a16="http://schemas.microsoft.com/office/drawing/2014/main" xmlns="" id="{5A23019F-E483-6743-BFE4-86F5EC8188B5}"/>
              </a:ext>
            </a:extLst>
          </p:cNvPr>
          <p:cNvSpPr/>
          <p:nvPr/>
        </p:nvSpPr>
        <p:spPr>
          <a:xfrm>
            <a:off x="7772401" y="4114800"/>
            <a:ext cx="1371600" cy="914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</a:t>
            </a:r>
            <a:br>
              <a:rPr lang="en-US" dirty="0"/>
            </a:br>
            <a:r>
              <a:rPr lang="en-US" dirty="0"/>
              <a:t>where it</a:t>
            </a:r>
            <a:br>
              <a:rPr lang="en-US" dirty="0"/>
            </a:br>
            <a:r>
              <a:rPr lang="en-US" dirty="0"/>
              <a:t>now lives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3F8650-9DC1-4C47-BFBB-42A632BE9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468470" cy="570990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5/$32-$35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4C55B7-5A4F-42AD-B848-DDB9E341D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56388"/>
            <a:ext cx="6477000" cy="499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Covering Rally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Breakup Value is $15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38E342-E6D7-4EDF-A85F-7236A70F1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71601"/>
            <a:ext cx="71521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AAPL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Buffet Bump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 now owns 5% of Apple, wishes he owned the whole company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3/$140-$150 calls spread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3/$140-$145 calls</a:t>
            </a:r>
            <a:b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4/$155-$165 calls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ABEEA4-1A17-4428-8BAB-B920EAD7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61414"/>
            <a:ext cx="6543174" cy="50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25997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3/$1200-$1250 call spread (Tech Letter)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29903B-2039-4E27-B68D-326625C57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066800"/>
            <a:ext cx="758160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bull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C1D017-7994-4C2A-8355-B40791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809750"/>
            <a:ext cx="65532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4/$900-$930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42CD5F-DAB7-4388-96B4-675D2A38B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1"/>
            <a:ext cx="7389441" cy="558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0000" y="2209800"/>
            <a:ext cx="1963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Fort Worth, TX</a:t>
            </a:r>
            <a:br>
              <a:rPr lang="en-US" sz="2000" b="1" dirty="0"/>
            </a:br>
            <a:r>
              <a:rPr lang="en-US" sz="2000" b="1" dirty="0"/>
              <a:t>June 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A5DCEB-E092-4D4C-99AF-4EB3DFC3EB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200400"/>
            <a:ext cx="3581400" cy="272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871782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)-Spectacular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in Mad Hedge Technology Letter Only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UBS bearish report decimates the entire chip industry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46E946-0980-45FF-9946-1D3D5E25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25237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6/$105-$110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 in Mad Hedge Technology Letter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C7DDC3-0FA1-4E44-98A8-585966A0F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86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(XLI)-Yuck!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645711-7F86-41B1-90E8-AE8954DA7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79290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Disappointment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5C7985-4DF0-43BF-BF0D-98C10EBA7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53518" cy="555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97150C-E25D-4196-A88E-57632E780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145016" cy="55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05B836-C580-4F45-86EE-B0EDD3E19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20609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6536DF-E47B-4D84-9DB2-77F9F0E50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03" y="1143000"/>
            <a:ext cx="7335597" cy="56328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(C)-Earnings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 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6/$60-$65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AD4E1C-E45C-4B3E-BECF-5422F322B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52474" cy="56484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Disappointment on bond losses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4BC204-A8E5-41D3-8A4B-A2D9F4074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33076"/>
            <a:ext cx="6629400" cy="51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4/$95-$100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8710F0-2054-4366-8683-CB87E0286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300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560" y="2111514"/>
            <a:ext cx="2291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Orleans, LA </a:t>
            </a:r>
            <a:br>
              <a:rPr lang="en-US" sz="2000" b="1" dirty="0"/>
            </a:br>
            <a:r>
              <a:rPr lang="en-US" sz="2000" b="1" dirty="0"/>
              <a:t>June 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6212" y="2173069"/>
            <a:ext cx="2193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Philadelphia, PA</a:t>
            </a:r>
            <a:br>
              <a:rPr lang="en-US" sz="2000" b="1" dirty="0"/>
            </a:br>
            <a:r>
              <a:rPr lang="en-US" sz="2000" b="1" dirty="0"/>
              <a:t>June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D500C3-2DF4-C748-87B4-F2A7A051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200400"/>
            <a:ext cx="3952875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13FF15-0AA1-8E47-AAD2-FA646F3FA8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200400"/>
            <a:ext cx="4064000" cy="2233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01611894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0D6F7C-B780-42B6-90ED-6657886D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19200"/>
            <a:ext cx="715526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 of chip cycle fears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82B8D0-8B82-4ADA-8266-66A49E93E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59" y="1066800"/>
            <a:ext cx="761884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3E3612-06D1-4C6D-AA67-194C493DB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61" y="1219200"/>
            <a:ext cx="7269239" cy="55359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crash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B08B92-C48A-4674-AB98-50DC44FF1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476372" cy="57653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(DXJ)-Falling Yen Move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9A82E8-2374-4914-B146-96C1726F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50" y="1219200"/>
            <a:ext cx="7300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D23F2B-539A-401C-9E4F-BCF9810AB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47860"/>
            <a:ext cx="7315200" cy="55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Killed by Strong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52274-2A0F-4C4C-AC9E-3C5B76293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1038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2F4504-98E8-AC4D-B981-897FE2818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656"/>
            <a:ext cx="9144000" cy="583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86087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-1" y="4541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 The Fat Lady is Singing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give up the breakout and fall back below 3.00%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*Cherry pick your next trade, wait for yields to move back below 2.90% to sell short again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*18 consecutive bond short sells in 9 months have all been profitable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*Wait for next big read on inflation before making a move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US Treasury yield by yearend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 bond for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decade, sell every rally across the space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 every four point rally in the (TLT)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723F69-D851-7A4E-9F6D-C549F5181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756430"/>
            <a:ext cx="2656725" cy="287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6002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2.78 Bottoming Out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5/$124-$127 vertical bear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4/$123-$126 vertical bear put spread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the (TLT)  2/$124-$127 vertical bear put spread again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F5A5DB-7E35-4315-8130-CF629C077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1"/>
            <a:ext cx="6858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905" y="1905000"/>
            <a:ext cx="1922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York, NY </a:t>
            </a:r>
            <a:br>
              <a:rPr lang="en-US" sz="2000" b="1" dirty="0"/>
            </a:br>
            <a:r>
              <a:rPr lang="en-US" sz="2000" b="1" dirty="0"/>
              <a:t>June 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1326" y="1935777"/>
            <a:ext cx="158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Denver, CO</a:t>
            </a:r>
            <a:br>
              <a:rPr lang="en-US" sz="2000" b="1" dirty="0"/>
            </a:br>
            <a:r>
              <a:rPr lang="en-US" sz="2000" b="1" dirty="0"/>
              <a:t>June 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4762FC-435E-7A4A-8321-F3F5101F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17686"/>
            <a:ext cx="3894940" cy="2402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7E66DC-3C28-7C43-9C2F-D8471768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893536"/>
            <a:ext cx="4131084" cy="2426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FD1D8-A902-C641-B7E2-70B309F41BBC}"/>
              </a:ext>
            </a:extLst>
          </p:cNvPr>
          <p:cNvSpPr txBox="1"/>
          <p:nvPr/>
        </p:nvSpPr>
        <p:spPr>
          <a:xfrm>
            <a:off x="914400" y="566152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Soon to be Posted: The Queen Mary II Seminar at Sea in July, Paris, France, Zermatt, Switzerland, and Geneva Switzerland</a:t>
            </a:r>
          </a:p>
        </p:txBody>
      </p:sp>
    </p:spTree>
    <p:extLst>
      <p:ext uri="{BB962C8B-B14F-4D97-AF65-F5344CB8AC3E}">
        <p14:creationId xmlns:p14="http://schemas.microsoft.com/office/powerpoint/2010/main" xmlns="" val="134303961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2.98%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11AB88-E7A1-4902-89D1-8980E974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1"/>
            <a:ext cx="74501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5.51%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basis point pop in yield on stock crash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74B28B-C1A5-4EB6-AA03-F9FBF780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1"/>
            <a:ext cx="72450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Take Profits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1D1316-602F-4572-BF57-5DC6F85C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30916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5.68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6F2D9F-C207-492F-BB57-2951CA2F8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32775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(MUB)-2.32%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5B5163-C58B-4BAC-8E56-AAEE9075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71601"/>
            <a:ext cx="7169616" cy="5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C2A310-871B-CD45-B790-016ECB61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88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0004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QE versus QT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*Latest ECB meeting says Europe sticks with QE, while the US pursues more QT and finally get s a stronger dollar and weaker currencies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and Japanese yen breakdown from 2018 ranges on fears of rising interest rates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respite for commodity currencies either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*Bank of England meets this week, but will </a:t>
            </a: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 nothing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*Out of tax overhang, Bitcoin returns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to top of recent range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 rallies on any currencies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9E2F7F-3FF2-3F42-B141-0E70F5088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4267200"/>
            <a:ext cx="3091951" cy="23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F9EF50-36B8-4401-8511-9E8D003CC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295400"/>
            <a:ext cx="729694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3/$120-$123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123BF-A5B6-4F8D-9420-EEFC5796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69742"/>
            <a:ext cx="671942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771252-0DD6-4B57-BD63-0E386FE5F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1"/>
            <a:ext cx="73958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538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+0%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19.30%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1.27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+56.09%,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295.77%</a:t>
            </a:r>
            <a:r>
              <a:rPr lang="en-US" sz="2000" b="0" i="0" u="none" strike="noStrike" cap="non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35.55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832668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9373A4-6CB0-4BA8-9A6C-56CA8F89F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338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57F604-7321-427D-9A49-2D08A50FE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1"/>
            <a:ext cx="723770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Charlie Munger’s Turds, Artificial gold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675C4A-65C2-5C48-A112-D7AB93272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543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2255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Energy- New Highs!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0" y="1071465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>*The geopolitical premium is back, takes oil over $70, a new three year high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withdrawal from Iran deal causes huge ramp up in oil prices, then a selloff on the news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oil production hits new all time high as exports ramp up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*Conoco moves to seize Venezuelan Caribbean assets for non payment, will lead to complete oil production shut down taking 1.5 million of oil off the market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*Saudi Arabia now looking to extend production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quotas into 2019, which have been hugely successful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on the rebound,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Baker Hughes US Rig Count rises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sharply by 11 to 1,032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*Bottom Line: </a:t>
            </a:r>
            <a:r>
              <a:rPr lang="en-US" sz="1800" dirty="0">
                <a:solidFill>
                  <a:schemeClr val="tx1"/>
                </a:solidFill>
              </a:rPr>
              <a:t>Oil may be peaking here so stand aside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16CD0C-661E-8147-A558-1C995E435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399" y="3830470"/>
            <a:ext cx="1892157" cy="26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 and Inflation Push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356AEE-36D6-4CCA-B485-91D480B4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990601"/>
            <a:ext cx="761537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300FA9-FB13-44B5-9CC8-B54E461A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31291" cy="57882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FBCAC7-E806-4C3E-8977-8F3C8CE9F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1"/>
            <a:ext cx="7584014" cy="58059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161D2E-0D01-45CC-91CD-A86671D6E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19201"/>
            <a:ext cx="728477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B076FC-D8F0-4026-B589-D931FE58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83" y="990600"/>
            <a:ext cx="7571417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57F0BC-BE3E-4C4C-9B34-20BEE78F1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58581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69655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/>
              <a:t>100% Cash ”RISK OFF”</a:t>
            </a:r>
            <a:br>
              <a:rPr lang="en-US" sz="1800" dirty="0"/>
            </a:br>
            <a:r>
              <a:rPr lang="en-US" sz="1800" dirty="0"/>
              <a:t>Ran to sidelines to protect Performance</a:t>
            </a:r>
            <a:br>
              <a:rPr lang="en-US" sz="1800" dirty="0"/>
            </a:br>
            <a:r>
              <a:rPr lang="en-US" sz="1800" dirty="0"/>
              <a:t>Risk/Reward is now terrible-Waiting for the fat pitch</a:t>
            </a:r>
            <a:br>
              <a:rPr lang="en-US" sz="1800" dirty="0"/>
            </a:br>
            <a:r>
              <a:rPr lang="en-US" sz="1800" dirty="0"/>
              <a:t>Hedges paid off big time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7122152"/>
              </p:ext>
            </p:extLst>
          </p:nvPr>
        </p:nvGraphicFramePr>
        <p:xfrm>
          <a:off x="5377034" y="1751350"/>
          <a:ext cx="332432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915DE7-FA82-3D44-AD50-82157DD1D3F6}"/>
              </a:ext>
            </a:extLst>
          </p:cNvPr>
          <p:cNvSpPr txBox="1"/>
          <p:nvPr/>
        </p:nvSpPr>
        <p:spPr>
          <a:xfrm>
            <a:off x="3276600" y="3161160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E3190-DEE3-4DCD-93C6-098A9C9A7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285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732144-69DF-460F-B2A2-6610FEB0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46109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(COPX)-Trade War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DB506A-43D6-4E33-8801-A734CB30E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1"/>
            <a:ext cx="7402286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2" y="377952"/>
            <a:ext cx="9157771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Metals-Rising Rate Drag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*American gold eagle coin sales fall 60% YOY in Q1 as retail interest fades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*Collapsing Euro and Japanese yen also feeding into weaker gold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*Q1 Gold demand falls 7% to 973.5 metric tonnes, the lowest in ten years, ETF flows falling, jewelry demand unchanged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*Technology demand for chip manufacture has risen for six consecutive quarters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*Narrow trading range is flagging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interest and shrinking volume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EF4039-54AD-0540-A544-09F06E3D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593" y="419100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(GLD)-Upside Breakout Imminent!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FD0FA4-6426-4B0F-88D7-C7D0FD0A9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7800"/>
            <a:ext cx="7121292" cy="54286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B5CB76-78D2-4D7F-A93B-900D16284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33787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4E85C5-4A5E-42BB-8306-0D56E8C81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64" y="1143000"/>
            <a:ext cx="724823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2/$36-$39 bull call spread for small loss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6083A1-0F9F-43AD-ABAE-7BC03286B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4968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5DE768-58F5-4FA4-B193-81AD68AF3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4981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 The 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Melt Up Continues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4944" y="1143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*Housing confidence at all time high as the melt up continues, San Francisco entry level homes selling for 40% over asking price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*March home price up 7%, biggest jump in four years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*Home prices now rising five times faster than incomes, as residents fear being priced out of their home market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*Millennial buying fell in Q1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mortgage approaching 4.55%, near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five year lows, causing new mortgages to drop 2.5%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*S&amp;P 500 Case-Shiller maintains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6.3%, with absolute prices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real estate plays on dips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266341-80DD-B54F-94E3-A2238F75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572000"/>
            <a:ext cx="32385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609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8FC5DA-06A3-4F4C-BA5F-4A4BD6DE7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76400"/>
            <a:ext cx="8915400" cy="479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uary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(+12.7%),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11.6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522E1D-A87B-9C40-A1DF-4D036C0FB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76400"/>
            <a:ext cx="7326225" cy="50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F8F79F-4814-40C0-86F1-E3BF1DF31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1"/>
            <a:ext cx="753184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98836E-1990-482A-A43E-06D8C4B7C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19201"/>
            <a:ext cx="740699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the Next Capitulation selloff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rallies in currencies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*Volatility-go short on runs up to $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May 23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Lunches Please Go to</a:t>
            </a: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click “Store”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098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905837-70FA-9944-9C87-7F272539EB29}"/>
              </a:ext>
            </a:extLst>
          </p:cNvPr>
          <p:cNvSpPr txBox="1"/>
          <p:nvPr/>
        </p:nvSpPr>
        <p:spPr>
          <a:xfrm>
            <a:off x="3200400" y="6400800"/>
            <a:ext cx="24256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There is only one letter I know about doing better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2168DD-AC29-2E44-BB46-C115707D5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27222"/>
            <a:ext cx="8299450" cy="532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24566</TotalTime>
  <Words>607</Words>
  <Application>Microsoft Office PowerPoint</Application>
  <PresentationFormat>On-screen Show (4:3)</PresentationFormat>
  <Paragraphs>148</Paragraphs>
  <Slides>84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The Mad Hedge Fund Trader “Where’s the Recovery?”</vt:lpstr>
      <vt:lpstr>Slide 1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Trade Alert Performance New All Time High!! </vt:lpstr>
      <vt:lpstr>Slide 6</vt:lpstr>
      <vt:lpstr>Slide 7</vt:lpstr>
      <vt:lpstr>Slide 8</vt:lpstr>
      <vt:lpstr>Mad Hedge Technology Letter a $2,500 a year upgrade</vt:lpstr>
      <vt:lpstr>The Method to My Madness </vt:lpstr>
      <vt:lpstr>The Mad Hedge Profit Predictor Market Timing Index-Hits Top of New Range at 44 An artificial intelligence driven algorithm that analyzes 30 different economic, technical, and momentum driven indicators </vt:lpstr>
      <vt:lpstr> The Mad Hedge Profit Predictor Collapse Back to Extreme Fear A New 5-45 Trading Range? </vt:lpstr>
      <vt:lpstr>The Global Economy – More Slowing</vt:lpstr>
      <vt:lpstr>Weekly Jobless Claims –The Most Important Statistic  +20,000 to 211,000- New 43 Year Low </vt:lpstr>
      <vt:lpstr>The Bill Davis View A $1,500 Upgrade for the Mad Day Trader Service </vt:lpstr>
      <vt:lpstr>Stocks-Smaller Bounces </vt:lpstr>
      <vt:lpstr>  S&amp;P 500-Moving Into a Range 200-day MA in Play took profits on long 5/$277-$280 put spread double weighting     </vt:lpstr>
      <vt:lpstr>   S&amp;P 500-Moving Into a Range 200-day MA in Play, If it fails looks for $245 down another 5% and down 14% from top- PE Multiple of 15X! took profits on long 5/$277-$280 put spread double weighting     </vt:lpstr>
      <vt:lpstr> Dow Average- Downtrend </vt:lpstr>
      <vt:lpstr> Russell 2000 (IWM)-Breakout Approaching? has become the lead index on tax breaks</vt:lpstr>
      <vt:lpstr>NASDAQ (QQQ)- Settling Into a Range for the rest of 2018</vt:lpstr>
      <vt:lpstr>(VIX)- Up 25% in one day and we were long!</vt:lpstr>
      <vt:lpstr> iPath S&amp;P 500 VIX Short-Term Futures ETN (VXX) long 5/$32-$35 call spread took profits on long 3/$60-$65 bear put spread took profits on long 3/$55-$60 bear put spread </vt:lpstr>
      <vt:lpstr> General Electric (GE)-Short Covering Rally Breakup Value is $15 </vt:lpstr>
      <vt:lpstr>  Apple (AAPL)-The Buffet Bump Warren Buffett now owns 5% of Apple, wishes he owned the whole company took profits on long 3/$140-$150 calls spread took profits on long 3/$140-$145 calls took profits on long 4/$155-$165 calls spread  </vt:lpstr>
      <vt:lpstr> Amazon (AMZN) took profits on long 3/$1200-$1250 call spread (Tech Letter)  </vt:lpstr>
      <vt:lpstr>   Facebook (FB)- stopped out of long 4/$150-$160 call spread took profits on long 6/$130-$140 bull call spread took profits on long 3/$155-$165 bull call spread took profits on long 3/$190-$195 bear put spread     </vt:lpstr>
      <vt:lpstr>  Alphabet (GOOGL)- took profits on long 4/$900-$930 call spread   </vt:lpstr>
      <vt:lpstr>  Micron Technology (MU)-Spectacular Earnings took profits on long 3/$34-$37 bull call spread in Mad Hedge Technology Letter Only UBS bearish report decimates the entire chip industry   </vt:lpstr>
      <vt:lpstr>  Salesforce (CRM)-New High took profits on long 6/$105-$110 call spread took profits on long 3/$90-$95 bull call spread in Mad Hedge Technology Letter    </vt:lpstr>
      <vt:lpstr>Industrials Sector SPDR (XLI)-Yuck! (GE), (MMM), (UNP), (UTX), (BA), (HON)</vt:lpstr>
      <vt:lpstr>US Steel (X)-Earnings Disappointment took profits on long the 9/$21-$22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 (JNJ), (PFE), (MRK), (GILD), (ACT), (AMGN) </vt:lpstr>
      <vt:lpstr>Citigroup (C)-Earnings up 25% took profits on long 6/$60-$65 bull call spread </vt:lpstr>
      <vt:lpstr>Goldman Sachs (GS)-Earnings Disappointment on bond losses  stopped out of long 4/240-$245 call spread stopped out of long 10/$220-$225 vertical bull call spread  took profits on long 10/$227.50-$232.50 vertical bull call spread</vt:lpstr>
      <vt:lpstr> JP Morgan (JPM)- took profits on long 4/$95-$100 call spread  </vt:lpstr>
      <vt:lpstr>Palo Alto Networks (PANW)-New High</vt:lpstr>
      <vt:lpstr>NVIDIA (NVDA)-Great Earnings End of chip cycle fears  </vt:lpstr>
      <vt:lpstr>Consumer Discretionary SPDR (XLY) (DIS), (AMZN), (HD), (CMCSA), (MCD), (SBUX) </vt:lpstr>
      <vt:lpstr>Europe Hedged Equity (HEDJ)-Euro crash </vt:lpstr>
      <vt:lpstr>Japan (DXJ)-Falling Yen Move  </vt:lpstr>
      <vt:lpstr> China ($SSEC)-Economic Recovery on Track  </vt:lpstr>
      <vt:lpstr> Emerging Markets (EEM)- Killed by Strong Dollar</vt:lpstr>
      <vt:lpstr>Slide 46</vt:lpstr>
      <vt:lpstr>Bonds- The Fat Lady is Singing</vt:lpstr>
      <vt:lpstr>  Treasury ETF (TLT) – 2.78 Bottoming Out took profits on long 5/$124-$127 vertical bear put spread took profits on long 4/$123-$126 vertical bear put spread Took profits on long the (TLT)  2/$124-$127 vertical bear put spread again    </vt:lpstr>
      <vt:lpstr>Ten Year Treasury Yield ($TNX) 2.98% Breakdown, Now major Support </vt:lpstr>
      <vt:lpstr>Junk Bonds (HYG) 5.51% Yield 60 basis point pop in yield on stock crash</vt:lpstr>
      <vt:lpstr>2X Short Treasuries (TBT)- Take Profits</vt:lpstr>
      <vt:lpstr>Emerging Market Debt (ELD) 5.68% Yield- </vt:lpstr>
      <vt:lpstr>Municipal Bonds (MUB)-2.32%   Mix of AAA, AA, and A rated bonds Huge 40 basis point yield pop on tax bill</vt:lpstr>
      <vt:lpstr>Slide 54</vt:lpstr>
      <vt:lpstr>Foreign Currencies- QE versus QT</vt:lpstr>
      <vt:lpstr>   Japanese Yen (FXY), (YCS) took profits on long (FXY) 3/$91-$93 bear put spread  </vt:lpstr>
      <vt:lpstr>   Euro ($XEU), (FXE), (EUO)- Triple Top   took profits on long (FXE) 3/$120-$123 vertical bear put spread took profits on long (FXE) 12/$116-$118 vertical bear put spread  took profits on long (FXE) 12/$111-$113 vertical bull call spread </vt:lpstr>
      <vt:lpstr>   Australian Dollar (FXA)    </vt:lpstr>
      <vt:lpstr>Emerging Market Currencies (CEW)   </vt:lpstr>
      <vt:lpstr>Chinese Yuan- (CYB)-Stabilizing on Government Support </vt:lpstr>
      <vt:lpstr> Bitcoin-Modern Day Tulips! Charlie Munger’s Turds, Artificial gold </vt:lpstr>
      <vt:lpstr>Energy- New Highs!</vt:lpstr>
      <vt:lpstr>Oil-New High and Inflation Push</vt:lpstr>
      <vt:lpstr>  United States Oil Fund (USO)  </vt:lpstr>
      <vt:lpstr>Energy Select Sector SPDR (XLE)-No Performance! (XOM), (CVX), (SLB), (KMI), (EOG), (COP) </vt:lpstr>
      <vt:lpstr>Alerian MLP ETF (AMLP)- Basket Approach</vt:lpstr>
      <vt:lpstr>Exxon (XOM)-Earnings Dive </vt:lpstr>
      <vt:lpstr>Schlumberger (SLB)- </vt:lpstr>
      <vt:lpstr>Halliburton (HAL)- </vt:lpstr>
      <vt:lpstr>Natural Gas (UNG)- </vt:lpstr>
      <vt:lpstr> Copper (COPX)-Trade War Fears </vt:lpstr>
      <vt:lpstr>Precious Metals-Rising Rate Drag</vt:lpstr>
      <vt:lpstr>Gold (GLD)-Upside Breakout Imminent! long 5/$119-$122 bull call spread took profits on long (GLD) $12/$116-$119 bull call spread  </vt:lpstr>
      <vt:lpstr> Market Vectors Gold Miners ETF- (GDX) Took profits on long the 9/$20.50-$21.50 bull call spread </vt:lpstr>
      <vt:lpstr> Barrick Gold (ABX) stopped out of  long 9/$15-16 call spread</vt:lpstr>
      <vt:lpstr> Newmont Mining- (NEM)-Breakout stopped out of 2/$36-$39 bull call spread for small loss took profits on long the 9/$32-$34 bull call spread </vt:lpstr>
      <vt:lpstr> Global X Silver Miners ETF- (SIL)-Breakout took profits on long the 9/$31-$33 bull call spread </vt:lpstr>
      <vt:lpstr>Real Estate- The Melt Up Continues </vt:lpstr>
      <vt:lpstr>February Corelogic S&amp;P Case Shiller Home Price Index +6.3% YOY, Seattle (+12.7%), Las Vegas (+11.6%), San Francisco (+10.1%) still leaders price rises accelerating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May 23, 2018  San Francisco, CA  For Lunches Please Go to www.madhedgefundtrader.com   and click “Store”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5603</cp:revision>
  <cp:lastPrinted>2017-08-31T13:43:13Z</cp:lastPrinted>
  <dcterms:created xsi:type="dcterms:W3CDTF">2015-02-05T17:12:57Z</dcterms:created>
  <dcterms:modified xsi:type="dcterms:W3CDTF">2018-05-09T16:13:41Z</dcterms:modified>
</cp:coreProperties>
</file>