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charts/style1.xml" ContentType="application/vnd.ms-office.chartstyl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3"/>
  </p:notesMasterIdLst>
  <p:sldIdLst>
    <p:sldId id="256" r:id="rId2"/>
    <p:sldId id="565" r:id="rId3"/>
    <p:sldId id="781" r:id="rId4"/>
    <p:sldId id="782" r:id="rId5"/>
    <p:sldId id="788" r:id="rId6"/>
    <p:sldId id="772" r:id="rId7"/>
    <p:sldId id="605" r:id="rId8"/>
    <p:sldId id="663" r:id="rId9"/>
    <p:sldId id="664" r:id="rId10"/>
    <p:sldId id="785" r:id="rId11"/>
    <p:sldId id="749" r:id="rId12"/>
    <p:sldId id="647" r:id="rId13"/>
    <p:sldId id="695" r:id="rId14"/>
    <p:sldId id="755" r:id="rId15"/>
    <p:sldId id="267" r:id="rId16"/>
    <p:sldId id="693" r:id="rId17"/>
    <p:sldId id="750" r:id="rId18"/>
    <p:sldId id="787" r:id="rId19"/>
    <p:sldId id="282" r:id="rId20"/>
    <p:sldId id="570" r:id="rId21"/>
    <p:sldId id="280" r:id="rId22"/>
    <p:sldId id="285" r:id="rId23"/>
    <p:sldId id="603" r:id="rId24"/>
    <p:sldId id="562" r:id="rId25"/>
    <p:sldId id="763" r:id="rId26"/>
    <p:sldId id="505" r:id="rId27"/>
    <p:sldId id="563" r:id="rId28"/>
    <p:sldId id="613" r:id="rId29"/>
    <p:sldId id="764" r:id="rId30"/>
    <p:sldId id="765" r:id="rId31"/>
    <p:sldId id="289" r:id="rId32"/>
    <p:sldId id="730" r:id="rId33"/>
    <p:sldId id="673" r:id="rId34"/>
    <p:sldId id="481" r:id="rId35"/>
    <p:sldId id="290" r:id="rId36"/>
    <p:sldId id="291" r:id="rId37"/>
    <p:sldId id="669" r:id="rId38"/>
    <p:sldId id="668" r:id="rId39"/>
    <p:sldId id="522" r:id="rId40"/>
    <p:sldId id="676" r:id="rId41"/>
    <p:sldId id="336" r:id="rId42"/>
    <p:sldId id="295" r:id="rId43"/>
    <p:sldId id="501" r:id="rId44"/>
    <p:sldId id="482" r:id="rId45"/>
    <p:sldId id="539" r:id="rId46"/>
    <p:sldId id="751" r:id="rId47"/>
    <p:sldId id="654" r:id="rId48"/>
    <p:sldId id="659" r:id="rId49"/>
    <p:sldId id="655" r:id="rId50"/>
    <p:sldId id="656" r:id="rId51"/>
    <p:sldId id="657" r:id="rId52"/>
    <p:sldId id="658" r:id="rId53"/>
    <p:sldId id="531" r:id="rId54"/>
    <p:sldId id="533" r:id="rId55"/>
    <p:sldId id="756" r:id="rId56"/>
    <p:sldId id="786" r:id="rId57"/>
    <p:sldId id="546" r:id="rId58"/>
    <p:sldId id="536" r:id="rId59"/>
    <p:sldId id="777" r:id="rId60"/>
    <p:sldId id="752" r:id="rId61"/>
    <p:sldId id="388" r:id="rId62"/>
    <p:sldId id="312" r:id="rId63"/>
    <p:sldId id="380" r:id="rId64"/>
    <p:sldId id="529" r:id="rId65"/>
    <p:sldId id="369" r:id="rId66"/>
    <p:sldId id="748" r:id="rId67"/>
    <p:sldId id="747" r:id="rId68"/>
    <p:sldId id="313" r:id="rId69"/>
    <p:sldId id="315" r:id="rId70"/>
    <p:sldId id="753" r:id="rId71"/>
    <p:sldId id="320" r:id="rId72"/>
    <p:sldId id="650" r:id="rId73"/>
    <p:sldId id="729" r:id="rId74"/>
    <p:sldId id="737" r:id="rId75"/>
    <p:sldId id="743" r:id="rId76"/>
    <p:sldId id="754" r:id="rId77"/>
    <p:sldId id="332" r:id="rId78"/>
    <p:sldId id="586" r:id="rId79"/>
    <p:sldId id="349" r:id="rId80"/>
    <p:sldId id="492" r:id="rId81"/>
    <p:sldId id="335" r:id="rId82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08" autoAdjust="0"/>
    <p:restoredTop sz="94674"/>
  </p:normalViewPr>
  <p:slideViewPr>
    <p:cSldViewPr>
      <p:cViewPr varScale="1">
        <p:scale>
          <a:sx n="73" d="100"/>
          <a:sy n="73" d="100"/>
        </p:scale>
        <p:origin x="-67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Users\randybronte\Documents\Positions\2017\November\Position%20Sheet%202017110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plotArea>
      <c:layout/>
      <c:pieChart>
        <c:varyColors val="1"/>
        <c:dLbls/>
        <c:firstSliceAng val="0"/>
      </c:pie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01268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75260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41443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20045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1087358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808080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515896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2646846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1150078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747158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8231335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130189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172150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8839316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61966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482409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462485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012694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876254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52652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232846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60234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3877715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480379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144743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121125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02641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808125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377956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28091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9875479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8656321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761421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546469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936625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9664567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35060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7177368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5529022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218958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01390724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58406540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5613155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3788843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0628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140569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91631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“No Trade!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81000" y="5105401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Valley, CA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May 23, 2018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CE8653-0EB3-AE41-B961-697BCE46F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350" y="1993900"/>
            <a:ext cx="4305300" cy="2870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2B3212-B5BA-D54C-9F7D-9FB6B442FE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2800" b="1" i="1" dirty="0"/>
              <a:t>Mad Hedge Technology Letter</a:t>
            </a:r>
            <a:br>
              <a:rPr lang="en-US" sz="2800" b="1" i="1" dirty="0"/>
            </a:br>
            <a:r>
              <a:rPr lang="en-US" sz="2000" b="1" i="1" dirty="0"/>
              <a:t>a $2,500 a year upgrade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9C77E5-D9C4-E049-BB30-70DFA34CD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72535"/>
            <a:ext cx="7467600" cy="500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4549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" y="682752"/>
            <a:ext cx="9144001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The Method to My </a:t>
            </a:r>
            <a:r>
              <a:rPr lang="en-US" sz="3600" b="1" i="1" dirty="0"/>
              <a:t>Madness</a:t>
            </a:r>
            <a:br>
              <a:rPr lang="en-US" sz="3600" b="1" i="1" dirty="0"/>
            </a:br>
            <a:endParaRPr lang="en-US" sz="27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93700"/>
            <a:ext cx="8305800" cy="5135700"/>
          </a:xfrm>
        </p:spPr>
        <p:txBody>
          <a:bodyPr>
            <a:normAutofit/>
          </a:bodyPr>
          <a:lstStyle/>
          <a:p>
            <a:pPr marL="20320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*Stocks too high to buy</a:t>
            </a: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*Bonds too low to sell</a:t>
            </a: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*Missed the dollar breakout to new highs because I was too busy with equities and volatility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*Rising interest rates says we have to sell currencies on every rally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*Rising rates also say that precious metals and yield plays are DOA</a:t>
            </a: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*Start planning that vacation now, it’s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setting </a:t>
            </a:r>
            <a:r>
              <a:rPr lang="en-US" sz="2000" dirty="0" err="1">
                <a:solidFill>
                  <a:schemeClr val="tx1"/>
                </a:solidFill>
              </a:rPr>
              <a:t>upto</a:t>
            </a:r>
            <a:r>
              <a:rPr lang="en-US" sz="2000" dirty="0">
                <a:solidFill>
                  <a:schemeClr val="tx1"/>
                </a:solidFill>
              </a:rPr>
              <a:t> be  a dreadful summer</a:t>
            </a:r>
            <a:r>
              <a:rPr lang="en-US" sz="1800" b="1" dirty="0">
                <a:solidFill>
                  <a:srgbClr val="FF0000"/>
                </a:solidFill>
              </a:rPr>
              <a:t/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endParaRPr lang="en-US" sz="8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B6D7322-4AF3-1448-8F00-295C98A95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4724400"/>
            <a:ext cx="3023425" cy="201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4515453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838200"/>
            <a:ext cx="91440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Index-Hits Top of New Range at 44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41148B3-BA3E-6840-BBE1-1489F9392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2344616"/>
            <a:ext cx="7391400" cy="397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595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85800"/>
            <a:ext cx="9144000" cy="1143000"/>
          </a:xfrm>
        </p:spPr>
        <p:txBody>
          <a:bodyPr/>
          <a:lstStyle/>
          <a:p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Collapse Back to Extreme Fear</a:t>
            </a:r>
            <a:br>
              <a:rPr lang="en-US" sz="2800" b="1" dirty="0"/>
            </a:br>
            <a:r>
              <a:rPr lang="en-US" sz="2800" b="1" dirty="0"/>
              <a:t>A New 5-45 Trading Range?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523AA9A-C939-8748-A45E-BD614F35C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54613"/>
            <a:ext cx="7634412" cy="3822700"/>
          </a:xfrm>
          <a:prstGeom prst="rect">
            <a:avLst/>
          </a:prstGeom>
        </p:spPr>
      </p:pic>
      <p:sp>
        <p:nvSpPr>
          <p:cNvPr id="6" name="Left Arrow Callout 5">
            <a:extLst>
              <a:ext uri="{FF2B5EF4-FFF2-40B4-BE49-F238E27FC236}">
                <a16:creationId xmlns:a16="http://schemas.microsoft.com/office/drawing/2014/main" xmlns="" id="{3A11F493-5924-C44D-94C4-ED11B95D6F91}"/>
              </a:ext>
            </a:extLst>
          </p:cNvPr>
          <p:cNvSpPr/>
          <p:nvPr/>
        </p:nvSpPr>
        <p:spPr>
          <a:xfrm>
            <a:off x="7732231" y="3311458"/>
            <a:ext cx="1190375" cy="9144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SELL</a:t>
            </a:r>
          </a:p>
        </p:txBody>
      </p:sp>
      <p:sp>
        <p:nvSpPr>
          <p:cNvPr id="7" name="Left Arrow Callout 6">
            <a:extLst>
              <a:ext uri="{FF2B5EF4-FFF2-40B4-BE49-F238E27FC236}">
                <a16:creationId xmlns:a16="http://schemas.microsoft.com/office/drawing/2014/main" xmlns="" id="{E8880F8A-2526-0249-BF5A-C766930E866D}"/>
              </a:ext>
            </a:extLst>
          </p:cNvPr>
          <p:cNvSpPr/>
          <p:nvPr/>
        </p:nvSpPr>
        <p:spPr>
          <a:xfrm>
            <a:off x="7496424" y="5002939"/>
            <a:ext cx="1426181" cy="9144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BUY</a:t>
            </a:r>
          </a:p>
        </p:txBody>
      </p:sp>
    </p:spTree>
    <p:extLst>
      <p:ext uri="{BB962C8B-B14F-4D97-AF65-F5344CB8AC3E}">
        <p14:creationId xmlns:p14="http://schemas.microsoft.com/office/powerpoint/2010/main" xmlns="" val="1814617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Rolling Over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04800" y="1143000"/>
            <a:ext cx="8229600" cy="6172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*China trade war on hold really means that the China trade war is over, and China won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*Steel and aluminum tariff increases have been suspended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*April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Consumer Sentiment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was up, but only slightly, from 98.0 to 98.8, April 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Producer Price Index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up a non-inflationary 0.1%, up 2.3% YOY,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*Europe is falling off a cliff with PMI’s down to an 18 month low, corporate profits up 3.25% YOY vs 26% in the US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*Global slowdown means the bull market is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 hold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*FOMC to raise interest rates by 25 basis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points in a month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334588-DAD8-8148-9E7B-6B2395881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4341600"/>
            <a:ext cx="2895600" cy="22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0270766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304801"/>
            <a:ext cx="8229600" cy="1447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Claims –The Most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+11,000</a:t>
            </a:r>
            <a:r>
              <a:rPr lang="en-US" sz="18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 to</a:t>
            </a:r>
            <a:r>
              <a:rPr lang="en-US" sz="1800" b="1" i="0" u="none" strike="noStrike" cap="none" baseline="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222,000-  43 Year Low</a:t>
            </a:r>
            <a: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2000" b="1" i="0" u="none" strike="noStrike" cap="none" baseline="0" dirty="0">
              <a:solidFill>
                <a:srgbClr val="FF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98D9CD-BACD-1E4E-BB75-D377BC2C2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433565"/>
            <a:ext cx="7269018" cy="527203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81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9B9CF750-6583-0342-8DBE-803260E2E9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25398561"/>
              </p:ext>
            </p:extLst>
          </p:nvPr>
        </p:nvGraphicFramePr>
        <p:xfrm>
          <a:off x="1295400" y="1905000"/>
          <a:ext cx="6573422" cy="452596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258414">
                  <a:extLst>
                    <a:ext uri="{9D8B030D-6E8A-4147-A177-3AD203B41FA5}">
                      <a16:colId xmlns:a16="http://schemas.microsoft.com/office/drawing/2014/main" xmlns="" val="2960027932"/>
                    </a:ext>
                  </a:extLst>
                </a:gridCol>
                <a:gridCol w="3319013">
                  <a:extLst>
                    <a:ext uri="{9D8B030D-6E8A-4147-A177-3AD203B41FA5}">
                      <a16:colId xmlns:a16="http://schemas.microsoft.com/office/drawing/2014/main" xmlns="" val="2895113252"/>
                    </a:ext>
                  </a:extLst>
                </a:gridCol>
                <a:gridCol w="1187092">
                  <a:extLst>
                    <a:ext uri="{9D8B030D-6E8A-4147-A177-3AD203B41FA5}">
                      <a16:colId xmlns:a16="http://schemas.microsoft.com/office/drawing/2014/main" xmlns="" val="2889239969"/>
                    </a:ext>
                  </a:extLst>
                </a:gridCol>
                <a:gridCol w="1808903">
                  <a:extLst>
                    <a:ext uri="{9D8B030D-6E8A-4147-A177-3AD203B41FA5}">
                      <a16:colId xmlns:a16="http://schemas.microsoft.com/office/drawing/2014/main" xmlns="" val="2477237047"/>
                    </a:ext>
                  </a:extLst>
                </a:gridCol>
              </a:tblGrid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9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1" u="sng" strike="noStrike" dirty="0">
                          <a:effectLst/>
                        </a:rPr>
                        <a:t>Buys:</a:t>
                      </a:r>
                      <a:endParaRPr lang="en-US" sz="19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Entry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Target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xmlns="" val="342988610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xmlns="" val="140149635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Welltower Inc. (WELL)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53.00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62.00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xmlns="" val="64635122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Kimberly Clark Corp (KMB)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106.00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120.00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xmlns="" val="19750931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Monster Beverage (MNST)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49.00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60.00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xmlns="" val="421153753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Cirrus Logic Inc. (CRUS)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37.00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50.00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xmlns="" val="231405610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Patterson Dental (PDCO)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22.00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35.00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xmlns="" val="154532478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xmlns="" val="201309926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9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1" u="sng" strike="noStrike" dirty="0">
                          <a:effectLst/>
                        </a:rPr>
                        <a:t>Sells:</a:t>
                      </a:r>
                      <a:endParaRPr lang="en-US" sz="19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xmlns="" val="264982525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xmlns="" val="348576836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Celgene Corp (CELG)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81.00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72.00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xmlns="" val="333023465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Tesla Inc. (TSLA)-xx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290.00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265.00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xmlns="" val="194705293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Cummins Inc. (CMI)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162.00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148.00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xmlns="" val="171723136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Oshkosh Corp (OSK)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82.00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70.00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xmlns="" val="213771187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err="1">
                          <a:effectLst/>
                        </a:rPr>
                        <a:t>Verisk</a:t>
                      </a:r>
                      <a:r>
                        <a:rPr lang="en-US" sz="1900" u="none" strike="noStrike" dirty="0">
                          <a:effectLst/>
                        </a:rPr>
                        <a:t> Analytics (VRSK)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105.00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 $             92.00 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xmlns="" val="35595547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12487875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Losing Interest 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04800" y="914400"/>
            <a:ext cx="86868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move to high end of recent trading range, but no breakout is imminent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 breakout possible until we get the next batch of earnings reports in two months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*Earnings multiples have been falling since February 1, indicating that the end of the bull market is approaching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are rising on small volume and falling on large volume, suggesting that the major correction continues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*Estimated US data center growth in five years are doubling to $60 billion a year, so all tech selloffs will be temporary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stuck in a range for the next five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months going into the November election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*We are now in seasonal stock market headwind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Look for weakness into the summer,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then a  rally into yearend to new highs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646CB73-4BE4-FF41-BCC8-355BB61A4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261" y="4201584"/>
            <a:ext cx="2993739" cy="223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919252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 Stuck In a Range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5/$277-$280 put spread double weighting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Left Arrow Callout 4">
            <a:extLst>
              <a:ext uri="{FF2B5EF4-FFF2-40B4-BE49-F238E27FC236}">
                <a16:creationId xmlns:a16="http://schemas.microsoft.com/office/drawing/2014/main" xmlns="" id="{2C6B06C4-D15F-B24A-99ED-71D7AA1F71F5}"/>
              </a:ext>
            </a:extLst>
          </p:cNvPr>
          <p:cNvSpPr/>
          <p:nvPr/>
        </p:nvSpPr>
        <p:spPr>
          <a:xfrm>
            <a:off x="6324600" y="5410200"/>
            <a:ext cx="1486328" cy="91440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53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Next</a:t>
            </a:r>
            <a:br>
              <a:rPr lang="en-US" sz="2000" dirty="0"/>
            </a:br>
            <a:r>
              <a:rPr lang="en-US" sz="2000" dirty="0"/>
              <a:t>support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654F16-F3FD-42DF-861B-8733344EC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504" y="1143000"/>
            <a:ext cx="7392096" cy="572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9211964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533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Average-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Downtrend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E2902E-9F70-4B6E-9E64-DAAC1DED5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449705" cy="568984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z="2800" dirty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>
                <a:ea typeface="ＭＳ Ｐゴシック" charset="-128"/>
                <a:cs typeface="ＭＳ Ｐゴシック" charset="-128"/>
              </a:rPr>
            </a:br>
            <a:r>
              <a:rPr lang="en-US" sz="2800" dirty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78165" y="2173069"/>
            <a:ext cx="1787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Fort Worth, TX</a:t>
            </a:r>
            <a:br>
              <a:rPr lang="en-US" sz="1800" b="1" dirty="0"/>
            </a:br>
            <a:r>
              <a:rPr lang="en-US" sz="1800" b="1" dirty="0"/>
              <a:t>June 11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7A5DCEB-E092-4D4C-99AF-4EB3DFC3EB3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1300" y="3200400"/>
            <a:ext cx="3581400" cy="2727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448717829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85775" y="2286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(IWM)-Breakout Approaching?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has become the lead index on tax breaks</a:t>
            </a: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A406FE-82DB-458B-8D91-D92A8D48B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371600"/>
            <a:ext cx="7172022" cy="547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700783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0" y="3048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Settling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Into a Range for the rest of 2018</a:t>
            </a:r>
            <a:endParaRPr lang="en-US"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5A8254-3D00-6649-9B44-5A39A4645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438366"/>
            <a:ext cx="6654800" cy="5038634"/>
          </a:xfrm>
          <a:prstGeom prst="rect">
            <a:avLst/>
          </a:prstGeom>
        </p:spPr>
      </p:pic>
      <p:sp>
        <p:nvSpPr>
          <p:cNvPr id="5" name="Left Arrow Callout 4">
            <a:extLst>
              <a:ext uri="{FF2B5EF4-FFF2-40B4-BE49-F238E27FC236}">
                <a16:creationId xmlns:a16="http://schemas.microsoft.com/office/drawing/2014/main" xmlns="" id="{A9C28692-4ABF-F247-9505-3D469AD77402}"/>
              </a:ext>
            </a:extLst>
          </p:cNvPr>
          <p:cNvSpPr/>
          <p:nvPr/>
        </p:nvSpPr>
        <p:spPr>
          <a:xfrm>
            <a:off x="6910726" y="1645567"/>
            <a:ext cx="2290710" cy="2012033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433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Washington chaos,</a:t>
            </a:r>
            <a:br>
              <a:rPr lang="en-US" sz="1600" dirty="0"/>
            </a:br>
            <a:r>
              <a:rPr lang="en-US" sz="1600" dirty="0"/>
              <a:t>Trade Wars,</a:t>
            </a:r>
            <a:br>
              <a:rPr lang="en-US" sz="1600" dirty="0"/>
            </a:br>
            <a:r>
              <a:rPr lang="en-US" sz="1600" dirty="0"/>
              <a:t>Iran, NK, and Syria wars, rising oil,</a:t>
            </a:r>
            <a:br>
              <a:rPr lang="en-US" sz="1600" dirty="0"/>
            </a:br>
            <a:r>
              <a:rPr lang="en-US" sz="1600" dirty="0"/>
              <a:t>PE at 20X</a:t>
            </a:r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xmlns="" id="{C79CAC09-74B3-3D48-92F9-D255A762395A}"/>
              </a:ext>
            </a:extLst>
          </p:cNvPr>
          <p:cNvSpPr/>
          <p:nvPr/>
        </p:nvSpPr>
        <p:spPr>
          <a:xfrm>
            <a:off x="3581401" y="4836533"/>
            <a:ext cx="3505200" cy="1411867"/>
          </a:xfrm>
          <a:prstGeom prst="leftArrowCallout">
            <a:avLst>
              <a:gd name="adj1" fmla="val 22243"/>
              <a:gd name="adj2" fmla="val 25000"/>
              <a:gd name="adj3" fmla="val 25000"/>
              <a:gd name="adj4" fmla="val 6497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High earnings growth,</a:t>
            </a:r>
            <a:br>
              <a:rPr lang="en-US" sz="1600" dirty="0"/>
            </a:br>
            <a:r>
              <a:rPr lang="en-US" sz="1600" dirty="0"/>
              <a:t>Good valuations,</a:t>
            </a:r>
            <a:br>
              <a:rPr lang="en-US" sz="1600" dirty="0"/>
            </a:br>
            <a:r>
              <a:rPr lang="en-US" sz="1600" dirty="0"/>
              <a:t>Buybacks,</a:t>
            </a:r>
            <a:br>
              <a:rPr lang="en-US" sz="1600" dirty="0"/>
            </a:br>
            <a:r>
              <a:rPr lang="en-US" sz="1600" dirty="0"/>
              <a:t>nothing else to buy</a:t>
            </a:r>
            <a:br>
              <a:rPr lang="en-US" sz="1600" dirty="0"/>
            </a:br>
            <a:r>
              <a:rPr lang="en-US" sz="1600" dirty="0"/>
              <a:t>PE at 16X</a:t>
            </a:r>
          </a:p>
        </p:txBody>
      </p:sp>
    </p:spTree>
    <p:extLst>
      <p:ext uri="{BB962C8B-B14F-4D97-AF65-F5344CB8AC3E}">
        <p14:creationId xmlns:p14="http://schemas.microsoft.com/office/powerpoint/2010/main" xmlns="" val="741277552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 Gone to Sleep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F38F88-E244-5B47-AF45-78D396B50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479" y="1282700"/>
            <a:ext cx="7162321" cy="5422900"/>
          </a:xfrm>
          <a:prstGeom prst="rect">
            <a:avLst/>
          </a:prstGeom>
        </p:spPr>
      </p:pic>
      <p:sp>
        <p:nvSpPr>
          <p:cNvPr id="2" name="Left Arrow Callout 1">
            <a:extLst>
              <a:ext uri="{FF2B5EF4-FFF2-40B4-BE49-F238E27FC236}">
                <a16:creationId xmlns:a16="http://schemas.microsoft.com/office/drawing/2014/main" xmlns="" id="{5A23019F-E483-6743-BFE4-86F5EC8188B5}"/>
              </a:ext>
            </a:extLst>
          </p:cNvPr>
          <p:cNvSpPr/>
          <p:nvPr/>
        </p:nvSpPr>
        <p:spPr>
          <a:xfrm>
            <a:off x="7772400" y="4419600"/>
            <a:ext cx="1371600" cy="91440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91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This is</a:t>
            </a:r>
            <a:br>
              <a:rPr lang="en-US" dirty="0"/>
            </a:br>
            <a:r>
              <a:rPr lang="en-US" dirty="0"/>
              <a:t>where it</a:t>
            </a:r>
            <a:br>
              <a:rPr lang="en-US" dirty="0"/>
            </a:br>
            <a:r>
              <a:rPr lang="en-US" dirty="0"/>
              <a:t>now lives</a:t>
            </a:r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S&amp;P 500 VIX Short-Term Futures ETN (VXX)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5/$32-$35 call spread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3/$60-$65 bear put spread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3/$55-$60 bear put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FA48BE-4E9B-479F-8A4D-36DD7D763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986" y="1411549"/>
            <a:ext cx="7122027" cy="544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6606044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General Electric (GE)-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Short Covering Rally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Breakup Value is $15</a:t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CE043F7-AA62-43A3-A35B-04DE024B1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95400"/>
            <a:ext cx="709703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5296020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AAPL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Buffet Bump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Warren Buffett now owns 5% of Apple, wishes he owned the whole company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6/$130-$140 calls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3/$140-$150 calls spread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3/$140-$145 calls</a:t>
            </a:r>
            <a:b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4/$155-$165 calls spread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BB535F6-D007-4FEA-8E4D-43D2C337D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0" y="1905000"/>
            <a:ext cx="6324600" cy="489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3259974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– Targeting $2,000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3/$1200-$1250 call spread (Tech Letter)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0A4C58-03EF-40E0-B4B7-137A8D74B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90601"/>
            <a:ext cx="7467600" cy="564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424817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 Reality Returns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4/$150-$160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6/$130-$140 bull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3/$155-$165 bull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3/$190-$195 bear put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471A5F1-4B90-4B87-B404-F4D8CBCCB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819275"/>
            <a:ext cx="6581775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2459821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GOOGL)- 60  Minutes Drag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4/$900-$930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A2B685-4B36-4910-9CD8-279858A0D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404482" cy="570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0697041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(MU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)-Spectacular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3/$34-$37 bull call spread in Mad Hedge Technology Letter Only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UBS bearish report decimates the entire chip industry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C3FA62C-A300-4D33-9509-BD4737AC4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447800"/>
            <a:ext cx="7058909" cy="538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7302224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z="2800" dirty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>
                <a:ea typeface="ＭＳ Ｐゴシック" charset="-128"/>
                <a:cs typeface="ＭＳ Ｐゴシック" charset="-128"/>
              </a:rPr>
            </a:br>
            <a:r>
              <a:rPr lang="en-US" sz="2800" dirty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5560" y="2111514"/>
            <a:ext cx="22910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New Orleans, LA </a:t>
            </a:r>
            <a:br>
              <a:rPr lang="en-US" sz="2000" b="1" dirty="0"/>
            </a:br>
            <a:r>
              <a:rPr lang="en-US" sz="2000" b="1" dirty="0"/>
              <a:t>June 12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62412" y="2209800"/>
            <a:ext cx="21932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Philadelphia, PA</a:t>
            </a:r>
            <a:br>
              <a:rPr lang="en-US" sz="2000" b="1" dirty="0"/>
            </a:br>
            <a:r>
              <a:rPr lang="en-US" sz="2000" b="1" dirty="0"/>
              <a:t>June 13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3D500C3-2DF4-C748-87B4-F2A7A0512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3200400"/>
            <a:ext cx="3952875" cy="2209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413FF15-0AA1-8E47-AAD2-FA646F3FA88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2800" y="3252648"/>
            <a:ext cx="4064000" cy="2157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801611894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(CRM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6/$105-$110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3/$90-$95 bull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4FF77C-40B0-4FFF-849E-E573C6F8C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95400"/>
            <a:ext cx="7184164" cy="553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376878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(XLI)-Yuck!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B78DCD-B88E-461D-882D-0FCAC43FF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95401"/>
            <a:ext cx="7251435" cy="5562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)-Earnings Disappointment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 duties cause users to abandon steel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9/$21-$22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7C344C-707C-4C82-AB30-4F653149E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19200"/>
            <a:ext cx="7194989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5214631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LUV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High Oil Prices Hurt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Warren Buffett’s Favorite Airline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4EA91F9-D49E-4553-9DD0-199620753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08566"/>
            <a:ext cx="7162800" cy="549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3797686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Sector SPDR (XTN)-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9F634D-DF1F-4FA1-B43A-916A07F50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17449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774040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3BE24F-BCDB-4DC1-85E0-9974D5D8B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086600" cy="543066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(C)-Earnings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up 25%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6/$60-$65 bull call spread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064A45-1B60-4868-83E3-42D87CEFA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086600" cy="544021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-Rising Rates Fail to Help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stopped out of long 4/240-$245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10/$220-$225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took profits on long 10/$227.50-$232.50 vertical bull call spread</a:t>
            </a:r>
            <a:endParaRPr lang="en-US" sz="16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9DC304-6C5C-455B-B884-74624D714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819275"/>
            <a:ext cx="6248400" cy="481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8612644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4/$95-$100 call spread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A7B261-0D07-4565-8E6F-8B8404A89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95400"/>
            <a:ext cx="6934200" cy="536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5049131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)-New High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7856137-6110-4652-9F79-1F91E2149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226" y="1371600"/>
            <a:ext cx="689711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399747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z="2800" dirty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>
                <a:ea typeface="ＭＳ Ｐゴシック" charset="-128"/>
                <a:cs typeface="ＭＳ Ｐゴシック" charset="-128"/>
              </a:rPr>
            </a:br>
            <a:r>
              <a:rPr lang="en-US" sz="2800" dirty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9905" y="2035314"/>
            <a:ext cx="19223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New York, NY </a:t>
            </a:r>
            <a:br>
              <a:rPr lang="en-US" sz="2000" b="1" dirty="0"/>
            </a:br>
            <a:r>
              <a:rPr lang="en-US" sz="2000" b="1" dirty="0"/>
              <a:t>June 14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43600" y="2096869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Denver, CO</a:t>
            </a:r>
            <a:br>
              <a:rPr lang="en-US" sz="1800" b="1" dirty="0"/>
            </a:br>
            <a:r>
              <a:rPr lang="en-US" sz="1800" b="1" dirty="0"/>
              <a:t>June 15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54762FC-435E-7A4A-8321-F3F5101F9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160160"/>
            <a:ext cx="3894940" cy="2402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67E66DC-3C28-7C43-9C2F-D84717689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3136010"/>
            <a:ext cx="4131084" cy="242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3039616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NVDA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)-Great Earnings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B4C309-1D72-416F-AC90-88A69592D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14400"/>
            <a:ext cx="739269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6120738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(XLY)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566F7D7-46F2-481C-9AB9-E98931BA9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428" y="1371601"/>
            <a:ext cx="6786372" cy="521801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crash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5EC161-EFBC-40FC-8BBE-7F5B4BA8F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163" y="1276350"/>
            <a:ext cx="6890637" cy="540242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(DXJ)-Falling Yen Move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DEC3AD-F914-4E13-9A6F-6D3B7EB54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237701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247106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$SSEC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Economic Recovery on Track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9AE9CD-87FF-4890-B889-894D892D1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742" y="1143001"/>
            <a:ext cx="7197658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9253854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Killed by Strong Dollar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0F479CE-BE5B-48F6-AA95-AB7E7B430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19201"/>
            <a:ext cx="7046554" cy="5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0030826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-1" y="377952"/>
            <a:ext cx="89154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Bonds-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7 Year High</a:t>
            </a:r>
            <a:endParaRPr lang="en-US"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6858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*Ten year bonds yields breakout to a 3.12% yield, all yield plays collapse</a:t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*It could take several weeks of sideways action to digest to new breakout</a:t>
            </a:r>
            <a: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*Cherry pick your next trade, wait for yields to move back below 2.90% to sell short again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*Wait for next big read on inflation before making a move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*Still looking for 3.25%-3.5% ten year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US Treasury yield by yearend, and 4% in a year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*Exploding deficits will weigh on bond for the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next decade, sell every rally across the space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*Someday there will be a big Treasury auction and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no one will show, gapping rates up 50 basis points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Sell every four point rally in the (TLT)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03A3B0-EAFE-B646-99B1-83AD3DF81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572000"/>
            <a:ext cx="2955141" cy="197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7295950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38200"/>
            <a:ext cx="8229600" cy="11430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en-US" sz="2000" dirty="0"/>
              <a:t>18 Profitable Trade Alerts in 8 Months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>
                <a:solidFill>
                  <a:srgbClr val="00B050"/>
                </a:solidFill>
              </a:rPr>
              <a:t>took profits on long 5/$124-$127 vertical bear put spread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>
                <a:solidFill>
                  <a:srgbClr val="00B050"/>
                </a:solidFill>
              </a:rPr>
              <a:t>took profits on long 4/$123-$126 vertical bear put spread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Took profits on long the (TLT)  2/$124-$127 vertical bear put spread again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dirty="0"/>
              <a:t/>
            </a:r>
            <a:br>
              <a:rPr lang="en-US" dirty="0"/>
            </a:b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1AD3AC-67FD-4250-B4B5-2198B556B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025" y="1838326"/>
            <a:ext cx="6353175" cy="484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8653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0025"/>
            <a:ext cx="9144000" cy="1143000"/>
          </a:xfrm>
        </p:spPr>
        <p:txBody>
          <a:bodyPr/>
          <a:lstStyle/>
          <a:p>
            <a:r>
              <a:rPr lang="en-US" sz="2400" dirty="0"/>
              <a:t>Ten Year Treasury Yield ($TNX) 3.06%</a:t>
            </a:r>
            <a:br>
              <a:rPr lang="en-US" sz="2400" dirty="0"/>
            </a:br>
            <a:r>
              <a:rPr lang="en-US" sz="2400" dirty="0"/>
              <a:t>Breakdown, Now major Support</a:t>
            </a:r>
            <a:br>
              <a:rPr lang="en-US" sz="24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B498CAF-8F00-4880-9930-B3485FC25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95400"/>
            <a:ext cx="7010400" cy="537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93722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5.51% Yield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 basis point pop in yield on stock crash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B6D093-5A0E-4B99-9DC3-034F86811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637" y="1295400"/>
            <a:ext cx="6950363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7776870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z="2800" dirty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>
                <a:ea typeface="ＭＳ Ｐゴシック" charset="-128"/>
                <a:cs typeface="ＭＳ Ｐゴシック" charset="-128"/>
              </a:rPr>
            </a:br>
            <a:r>
              <a:rPr lang="en-US" sz="2800" dirty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90933" y="1905000"/>
            <a:ext cx="20922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Seminar at Sea </a:t>
            </a:r>
            <a:br>
              <a:rPr lang="en-US" sz="2000" b="1" dirty="0"/>
            </a:br>
            <a:r>
              <a:rPr lang="en-US" sz="2000" b="1" dirty="0"/>
              <a:t>July 13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8FD1D8-A902-C641-B7E2-70B309F41BBC}"/>
              </a:ext>
            </a:extLst>
          </p:cNvPr>
          <p:cNvSpPr txBox="1"/>
          <p:nvPr/>
        </p:nvSpPr>
        <p:spPr>
          <a:xfrm>
            <a:off x="914400" y="5661520"/>
            <a:ext cx="75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Soon to be Posted: Zermatt, Switzerland, and Amsterdam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5C7272B-D0F9-8E40-883B-93DD50D59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933878"/>
            <a:ext cx="3607307" cy="2406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8F94591-278F-6E47-9668-9AA544D31CC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00570"/>
            <a:ext cx="3581400" cy="23759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B902989-311A-0148-A499-FD4B88F7222F}"/>
              </a:ext>
            </a:extLst>
          </p:cNvPr>
          <p:cNvSpPr txBox="1"/>
          <p:nvPr/>
        </p:nvSpPr>
        <p:spPr>
          <a:xfrm>
            <a:off x="6015850" y="1971692"/>
            <a:ext cx="17940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Paris, France</a:t>
            </a:r>
            <a:br>
              <a:rPr lang="en-US" sz="2000" b="1" dirty="0"/>
            </a:br>
            <a:r>
              <a:rPr lang="en-US" sz="2000" b="1" dirty="0"/>
              <a:t>July 17</a:t>
            </a:r>
          </a:p>
        </p:txBody>
      </p:sp>
    </p:spTree>
    <p:extLst>
      <p:ext uri="{BB962C8B-B14F-4D97-AF65-F5344CB8AC3E}">
        <p14:creationId xmlns:p14="http://schemas.microsoft.com/office/powerpoint/2010/main" xmlns="" val="2875979424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 Take Profits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D8E706-974C-4AA1-B535-001E6F204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19201"/>
            <a:ext cx="6999946" cy="543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4828789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4572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5.84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8E1034-D09B-4AB0-AA16-13FD03684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9" y="1295400"/>
            <a:ext cx="6858001" cy="533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0653971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(MUB)-2.32%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Huge 40 basis point yield pop on tax bill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13EF0E-3269-4B99-8858-C750256F2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382" y="1371601"/>
            <a:ext cx="6714418" cy="52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7513064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One Year Dollar High 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457200" y="1812925"/>
            <a:ext cx="8229600" cy="6035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*Oil currencies of Canadian dollar (FXC), Mexican Peso, and Russian Ruble get a nice boost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 NAFTA treaty would also be positive for loonie and peso.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*Reserve Bank of Australia may tighten soon, providing relative strength to the Aussie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*Dollar is rising enough to become a drag on the US economy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downtrend intact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Sell rallies on any currencies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6E583E-229B-154A-AD6E-186D1DC4F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4683089"/>
            <a:ext cx="2595081" cy="194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2054189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(FXY) 3/$91-$93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699C6A-965F-4D5D-9E73-5A3642EDD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19200"/>
            <a:ext cx="729413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9977844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Triple Top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(FXE) 3/$120-$123 vertical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(FXE) 12/$116-$118 vertical bear put spread</a:t>
            </a:r>
            <a:r>
              <a:rPr lang="en-US" sz="160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took profits on long (FXE) 12/$111-$113 vertical bull call spread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178916-B403-4645-A938-7F348F730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711158"/>
            <a:ext cx="6705600" cy="514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155807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(FXA)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C27E7D-F3CB-40EE-AB72-3B830D8F6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7410272" cy="573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2135388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55789C-BDB5-4F93-ADD1-B5C84B9C8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19200"/>
            <a:ext cx="7238092" cy="562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0849687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(CYB)-Stabilizing on Government Support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988CD9C-3DEC-4675-ADAB-5EC844F94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95400"/>
            <a:ext cx="7175656" cy="557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325036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Downtrend Intact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31AF0B-FA08-D347-AB3B-1426BB2CF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585230"/>
            <a:ext cx="7162800" cy="473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4856470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0" y="381000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Alert Performance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High!!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i="0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4.09% 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1.95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+1.54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+18.38%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+1.13%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+7.65</a:t>
            </a:r>
            <a:r>
              <a:rPr lang="en-US" sz="220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+12.54</a:t>
            </a:r>
            <a:r>
              <a:rPr lang="en-US" sz="2200" i="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*October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+1.39%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</a:t>
            </a:r>
            <a:r>
              <a:rPr lang="en-US" sz="2200" b="1" u="sng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+1.30% </a:t>
            </a:r>
            <a:r>
              <a:rPr lang="en-US" sz="22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+2.08%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+0.70%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+3.76%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*2018 Year to Date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20.60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.20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*Trailing One</a:t>
            </a: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+56.25%,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296.50%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35.35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51832668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0" y="301752"/>
            <a:ext cx="89154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Energy- The Peak Storm Continues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6096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09600" y="1447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800" dirty="0">
                <a:solidFill>
                  <a:schemeClr val="tx1"/>
                </a:solidFill>
              </a:rPr>
              <a:t>*Venezuela approaching failed state status, may take 1 million b/d off the market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*US ban on Venezuelan asset purchases will shut down the oil industry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*US oil production hits new all time high as exports ramp up, approaching 11 million barrels a day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*Saudi Arabia now looking to extend production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quotas into 2019, which have been hugely successful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*Baker Hughes US Rig Count unchanged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for the first time in months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*Bottom Line: </a:t>
            </a:r>
            <a:r>
              <a:rPr lang="en-US" sz="1800" dirty="0">
                <a:solidFill>
                  <a:schemeClr val="tx1"/>
                </a:solidFill>
              </a:rPr>
              <a:t>Oil may be peaking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here so stand aside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B1E26C-14D6-3949-BE64-FA556DC44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917" y="4535042"/>
            <a:ext cx="3498757" cy="19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4908274"/>
      </p:ext>
    </p:extLst>
  </p:cSld>
  <p:clrMapOvr>
    <a:masterClrMapping/>
  </p:clrMapOvr>
  <p:transition spd="slow"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-New High and Inflation Push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8039DA5-7012-4466-919E-3EF0FC50C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19200"/>
            <a:ext cx="7253701" cy="554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835644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States Oil Fund (USO)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C239C4D-13EF-46F0-AF28-CC0202423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294" y="1143000"/>
            <a:ext cx="7230306" cy="565803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)-No Performance!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D678278-3FE5-404E-B97B-E07066D2A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336" y="1366520"/>
            <a:ext cx="6714464" cy="51866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Alerian MLP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ETF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AMLP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 Approach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B657AF-D657-4C9B-B881-2F92B2B47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16197"/>
            <a:ext cx="7467601" cy="574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613823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XOM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)-Earnings Dive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0C746E-021F-4D2C-ADFB-030590C5F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7491228" cy="570760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Schlumberger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SLB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7B8EFB4-F601-4003-AE0E-2F300070C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7437545" cy="567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9640514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4B8BF3-A544-4424-B17F-5FA0ED86C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7315200" cy="560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9640514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156DC7C-B00F-4BFF-898C-5846038D9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066800"/>
            <a:ext cx="7258553" cy="56787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(COPX)-Trade War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F97CD9B-A754-45B0-8452-C90A97A7A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165" y="1066800"/>
            <a:ext cx="7321670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304800"/>
            <a:ext cx="8077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1800" dirty="0"/>
              <a:t>90% Cash, 10</a:t>
            </a:r>
            <a:r>
              <a:rPr lang="en-US" sz="1800"/>
              <a:t>% short </a:t>
            </a:r>
            <a:r>
              <a:rPr lang="en-US" sz="1800" dirty="0"/>
              <a:t>”RISK OFF”</a:t>
            </a:r>
            <a:br>
              <a:rPr lang="en-US" sz="1800" dirty="0"/>
            </a:br>
            <a:r>
              <a:rPr lang="en-US" sz="1800" dirty="0"/>
              <a:t>Ran to sidelines to protect performance at all time high</a:t>
            </a:r>
            <a:br>
              <a:rPr lang="en-US" sz="1800" dirty="0"/>
            </a:br>
            <a:r>
              <a:rPr lang="en-US" sz="1800" dirty="0"/>
              <a:t>Risk/Reward is now terrible-Waiting for the fat pitch</a:t>
            </a:r>
            <a:br>
              <a:rPr lang="en-US" sz="1800" dirty="0"/>
            </a:br>
            <a:r>
              <a:rPr lang="en-US" sz="1800" dirty="0"/>
              <a:t>Hedges paid off big time</a:t>
            </a:r>
            <a:br>
              <a:rPr lang="en-US" sz="18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82588099"/>
              </p:ext>
            </p:extLst>
          </p:nvPr>
        </p:nvGraphicFramePr>
        <p:xfrm>
          <a:off x="4953000" y="3505200"/>
          <a:ext cx="3650060" cy="2783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92E53EC1-BCCC-824A-885F-0B0C34B49A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29021376"/>
              </p:ext>
            </p:extLst>
          </p:nvPr>
        </p:nvGraphicFramePr>
        <p:xfrm>
          <a:off x="353172" y="2042911"/>
          <a:ext cx="5280290" cy="4525968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857621">
                  <a:extLst>
                    <a:ext uri="{9D8B030D-6E8A-4147-A177-3AD203B41FA5}">
                      <a16:colId xmlns:a16="http://schemas.microsoft.com/office/drawing/2014/main" xmlns="" val="1282369102"/>
                    </a:ext>
                  </a:extLst>
                </a:gridCol>
                <a:gridCol w="1422669">
                  <a:extLst>
                    <a:ext uri="{9D8B030D-6E8A-4147-A177-3AD203B41FA5}">
                      <a16:colId xmlns:a16="http://schemas.microsoft.com/office/drawing/2014/main" xmlns="" val="4260275399"/>
                    </a:ext>
                  </a:extLst>
                </a:gridCol>
              </a:tblGrid>
              <a:tr h="377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Current Capital at Risk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xmlns="" val="1976096556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xmlns="" val="485860431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sng" strike="noStrike">
                          <a:effectLst/>
                        </a:rPr>
                        <a:t>Risk On</a:t>
                      </a:r>
                      <a:endParaRPr lang="en-US" sz="21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xmlns="" val="1586368373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World is Getting Better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xmlns="" val="786914132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xmlns="" val="3511128860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NO POSITION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xmlns="" val="659600647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xmlns="" val="2905902776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sng" strike="noStrike">
                          <a:effectLst/>
                        </a:rPr>
                        <a:t>Risk Off</a:t>
                      </a:r>
                      <a:endParaRPr lang="en-US" sz="21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xmlns="" val="3066889289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endParaRPr lang="en-US" sz="21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xmlns="" val="2557970013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u="none" strike="noStrike">
                          <a:effectLst/>
                        </a:rPr>
                        <a:t>(SPY) 6/$280-$283 put spread</a:t>
                      </a:r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-10.00%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xmlns="" val="2341630501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xmlns="" val="3406040012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Total Net Position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 dirty="0">
                          <a:effectLst/>
                        </a:rPr>
                        <a:t>-10.00%</a:t>
                      </a:r>
                      <a:endParaRPr lang="en-US" sz="2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xmlns="" val="2802385776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1AB1B28-AB75-3D44-B6F5-379E59545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4902" y="3654521"/>
            <a:ext cx="2822720" cy="21345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C9EB65B-3392-D748-9AD6-DC5488C05733}"/>
              </a:ext>
            </a:extLst>
          </p:cNvPr>
          <p:cNvSpPr txBox="1"/>
          <p:nvPr/>
        </p:nvSpPr>
        <p:spPr>
          <a:xfrm>
            <a:off x="6477000" y="2578475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Expiration P&amp;L</a:t>
            </a:r>
            <a:br>
              <a:rPr lang="en-US" sz="1800" b="1" dirty="0"/>
            </a:br>
            <a:r>
              <a:rPr lang="en-US" sz="1800" b="1" dirty="0"/>
              <a:t>20.94%</a:t>
            </a:r>
          </a:p>
        </p:txBody>
      </p:sp>
    </p:spTree>
    <p:extLst>
      <p:ext uri="{BB962C8B-B14F-4D97-AF65-F5344CB8AC3E}">
        <p14:creationId xmlns:p14="http://schemas.microsoft.com/office/powerpoint/2010/main" xmlns="" val="2505852961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-13771" y="530352"/>
            <a:ext cx="89154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Precious Metals-Rising Rate Drag</a:t>
            </a:r>
            <a:endParaRPr lang="en-US"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28600" y="1600200"/>
            <a:ext cx="79248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 yield breakout to 7 year high is terrible news for non-yielding gold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*Collapsing Euro and Japanese yen also feeding into weaker gold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*Narrow trading range is flagging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interest and shrinking volume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gold and silver stocks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 the next big dip, as it is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still early days for the bull market</a:t>
            </a:r>
            <a: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9AEBEF-B64E-364E-9D61-5774E9E66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3579117"/>
            <a:ext cx="27178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376581"/>
      </p:ext>
    </p:extLst>
  </p:cSld>
  <p:clrMapOvr>
    <a:masterClrMapping/>
  </p:clrMapOvr>
  <p:transition spd="slow">
    <p:wip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(GLD)-Upside Breakout Imminent!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5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/$119-$122 bull call spread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(GLD) $12/$116-$119 bull call spread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E11961-0189-421C-803C-EF27AF694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95401"/>
            <a:ext cx="7245050" cy="5562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9/$20.50-$21.50 bull call spread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C3FFF03-5DD6-4073-8650-F8393F2FD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4468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419888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Gold (ABX)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 long 9/$15-16 call spread</a:t>
            </a: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CD143B-29AB-4D75-9128-8B8D0EC58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482874" cy="572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6714637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)-Breakout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2/$36-$39 bull call spread for small loss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9/$32-$34 bull call spread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1E3BDA-8A54-4E71-A3BB-00A5E9308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143001"/>
            <a:ext cx="7365245" cy="569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7858101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X Silver Miners ETF- (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9/$31-$33 bull call spread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2C44C4-598C-4E57-B202-5C556EAB0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143001"/>
            <a:ext cx="738952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7881535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0" y="454152"/>
            <a:ext cx="89154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Estate- The </a:t>
            </a: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Melt Up Continues</a:t>
            </a: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533400" y="1570039"/>
            <a:ext cx="8229600" cy="58213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*April </a:t>
            </a: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Housing Starts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fall -3.7%, but up 10.5% YOY, </a:t>
            </a: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Housing Permits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down by -1.8%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*Conventional mortgage rates hit a seven year high, but hasn’t lead to falling prices yet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*With 35% a purchase for all cash, the housing market is much less sensitive to interest rates than in past cycles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*Mortgage Applications down 2.7%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*S&amp;P 500 Case-Shiller maintains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strong 6.3%, with absolute prices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hitting new all time highs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real estate plays on dips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D9323A9-3BE4-6048-A050-C8E250BF9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962400"/>
            <a:ext cx="3772705" cy="251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8156935"/>
      </p:ext>
    </p:extLst>
  </p:cSld>
  <p:clrMapOvr>
    <a:masterClrMapping/>
  </p:clrMapOvr>
  <p:transition spd="slow">
    <p:wip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533400" y="609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uary Corelogic S&amp;P Case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Shiller Home Price Index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6.3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YOY,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Seattle (+12.7%),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Vegas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(+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11.6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%),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(+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10.1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%) still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leaders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price rises accelerating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7522E1D-A87B-9C40-A1DF-4D036C0FB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76400"/>
            <a:ext cx="7326225" cy="5029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2000" dirty="0"/>
              <a:t>Simon Property Group (SPG)-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BB8FAF-0A5A-4171-9210-E65694C67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257" y="1225118"/>
            <a:ext cx="7041943" cy="540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095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33400"/>
            <a:ext cx="9144000" cy="1143000"/>
          </a:xfrm>
        </p:spPr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09C2DD7-F4CB-45AE-8437-2FB9FB387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95400"/>
            <a:ext cx="6843623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4572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2AB19A4-291A-E641-8543-2006B969A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1384300"/>
            <a:ext cx="8128000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0241213"/>
      </p:ext>
    </p:extLst>
  </p:cSld>
  <p:clrMapOvr>
    <a:masterClrMapping/>
  </p:clrMapOvr>
  <p:transition spd="slow">
    <p:cut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381001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457200" y="2255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 Sell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the Next Capitulation peak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*Bonds-sell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any and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rallies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*Commodities-stand aside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*Currencies-sell rallies in currencies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–stand aside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*Volatility-go short on runs up to $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endParaRPr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0" y="46482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42786855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</a:t>
            </a:r>
            <a:r>
              <a:rPr lang="en-US" sz="2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June 6,</a:t>
            </a:r>
            <a:r>
              <a:rPr lang="en-US" sz="2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2018</a:t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Lunches Please Go to</a:t>
            </a:r>
            <a:r>
              <a:rPr lang="en-US" sz="2800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u="sng" dirty="0" err="1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www.madhedgefundtrader.com</a:t>
            </a:r>
            <a:r>
              <a:rPr lang="en-US" sz="2400" dirty="0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 click “Store”</a:t>
            </a:r>
            <a:endParaRPr lang="en-US" sz="2400" b="1" i="0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2" name="Picture 1" descr="000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7400" y="1295400"/>
            <a:ext cx="2607859" cy="39264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5334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Eight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3905837-70FA-9944-9C87-7F272539EB29}"/>
              </a:ext>
            </a:extLst>
          </p:cNvPr>
          <p:cNvSpPr txBox="1"/>
          <p:nvPr/>
        </p:nvSpPr>
        <p:spPr>
          <a:xfrm>
            <a:off x="3200400" y="6400800"/>
            <a:ext cx="24256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There is only one letter I know about doing better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F6BB3B-FE63-C242-BD08-61276D8C9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358900"/>
            <a:ext cx="8432800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599132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24735</TotalTime>
  <Words>619</Words>
  <Application>Microsoft Office PowerPoint</Application>
  <PresentationFormat>On-screen Show (4:3)</PresentationFormat>
  <Paragraphs>158</Paragraphs>
  <Slides>81</Slides>
  <Notes>69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2" baseType="lpstr">
      <vt:lpstr>Office Theme</vt:lpstr>
      <vt:lpstr>The Mad Hedge Fund Trader “No Trade!”</vt:lpstr>
      <vt:lpstr>MHFT Global Strategy Luncheons Buy tickets at www.madhedgefundtrader.com </vt:lpstr>
      <vt:lpstr>MHFT Global Strategy Luncheons Buy tickets at www.madhedgefundtrader.com </vt:lpstr>
      <vt:lpstr>MHFT Global Strategy Luncheons Buy tickets at www.madhedgefundtrader.com </vt:lpstr>
      <vt:lpstr>MHFT Global Strategy Luncheons Buy tickets at www.madhedgefundtrader.com </vt:lpstr>
      <vt:lpstr> Trade Alert Performance New All Time High!! </vt:lpstr>
      <vt:lpstr>Slide 6</vt:lpstr>
      <vt:lpstr>Slide 7</vt:lpstr>
      <vt:lpstr>Slide 8</vt:lpstr>
      <vt:lpstr>Mad Hedge Technology Letter a $2,500 a year upgrade</vt:lpstr>
      <vt:lpstr>The Method to My Madness </vt:lpstr>
      <vt:lpstr>The Mad Hedge Profit Predictor Market Timing Index-Hits Top of New Range at 44 An artificial intelligence driven algorithm that analyzes 30 different economic, technical, and momentum driven indicators </vt:lpstr>
      <vt:lpstr> The Mad Hedge Profit Predictor Collapse Back to Extreme Fear A New 5-45 Trading Range? </vt:lpstr>
      <vt:lpstr>The Global Economy – Rolling Over</vt:lpstr>
      <vt:lpstr>Weekly Jobless Claims –The Most Important Statistic  +11,000 to 222,000-  43 Year Low </vt:lpstr>
      <vt:lpstr>The Bill Davis View A $1,500 Upgrade for the Mad Day Trader Service </vt:lpstr>
      <vt:lpstr>Stocks- Losing Interest </vt:lpstr>
      <vt:lpstr>   S&amp;P 500- Stuck In a Range took profits on long 5/$277-$280 put spread double weighting     </vt:lpstr>
      <vt:lpstr> Dow Average- Downtrend </vt:lpstr>
      <vt:lpstr> Russell 2000 (IWM)-Breakout Approaching? has become the lead index on tax breaks</vt:lpstr>
      <vt:lpstr>NASDAQ (QQQ)-  Settling Into a Range for the rest of 2018</vt:lpstr>
      <vt:lpstr>(VIX)- Gone to Sleep </vt:lpstr>
      <vt:lpstr> iPath S&amp;P 500 VIX Short-Term Futures ETN (VXX) long 5/$32-$35 call spread took profits on long 3/$60-$65 bear put spread took profits on long 3/$55-$60 bear put spread </vt:lpstr>
      <vt:lpstr> General Electric (GE)-Short Covering Rally Breakup Value is $15 </vt:lpstr>
      <vt:lpstr>  Apple (AAPL)-The Buffet Bump Warren Buffett now owns 5% of Apple, wishes he owned the whole company took profits on long 6/$130-$140 calls spread  profits on long 3/$140-$150 calls spread took profits on long 3/$140-$145 calls took profits on long 4/$155-$165 calls spread  </vt:lpstr>
      <vt:lpstr> Amazon (AMZN) – Targeting $2,000 took profits on long 3/$1200-$1250 call spread (Tech Letter)  </vt:lpstr>
      <vt:lpstr>   Facebook (FB)- Reality Returns stopped out of long 4/$150-$160 call spread took profits on long 6/$130-$140 bull call spread took profits on long 3/$155-$165 bull call spread took profits on long 3/$190-$195 bear put spread     </vt:lpstr>
      <vt:lpstr>  Alphabet (GOOGL)- 60  Minutes Drag took profits on long 4/$900-$930 call spread   </vt:lpstr>
      <vt:lpstr>  Micron Technology (MU)-Spectacular Earnings took profits on long 3/$34-$37 bull call spread in Mad Hedge Technology Letter Only UBS bearish report decimates the entire chip industry   </vt:lpstr>
      <vt:lpstr>  Salesforce (CRM)-New High took profits on long 6/$105-$110 call spread took profits on long 3/$90-$95 bull call spread   </vt:lpstr>
      <vt:lpstr>Industrials Sector SPDR (XLI)-Yuck! (GE), (MMM), (UNP), (UTX), (BA), (HON)</vt:lpstr>
      <vt:lpstr>US Steel (X)-Earnings Disappointment Import duties cause users to abandon steel took profits on long the 9/$21-$22 vertical bull call spread </vt:lpstr>
      <vt:lpstr>Southwest Airlines (LUV)- High Oil Prices Hurt Warren Buffett’s Favorite Airline</vt:lpstr>
      <vt:lpstr>Transports Sector SPDR (XTN)-  (ALGT),  (ALK), (JBLU), (LUV), (CHRW), (DAL) </vt:lpstr>
      <vt:lpstr>Health Care Sector (XLV), (RXL)- (JNJ), (PFE), (MRK), (GILD), (ACT), (AMGN) </vt:lpstr>
      <vt:lpstr>Citigroup (C)-Earnings up 25% took profits on long 6/$60-$65 bull call spread </vt:lpstr>
      <vt:lpstr>Goldman Sachs (GS)-Rising Rates Fail to Help  stopped out of long 4/240-$245 call spread stopped out of long 10/$220-$225 vertical bull call spread  took profits on long 10/$227.50-$232.50 vertical bull call spread</vt:lpstr>
      <vt:lpstr> JP Morgan (JPM)- took profits on long 4/$95-$100 call spread  </vt:lpstr>
      <vt:lpstr>Palo Alto Networks (PANW)-New High Hacking never goes out of fashion</vt:lpstr>
      <vt:lpstr>NVIDIA (NVDA)-Great Earnings  </vt:lpstr>
      <vt:lpstr>Consumer Discretionary SPDR (XLY) (DIS), (AMZN), (HD), (CMCSA), (MCD), (SBUX) </vt:lpstr>
      <vt:lpstr>Europe Hedged Equity (HEDJ)-Euro crash </vt:lpstr>
      <vt:lpstr>Japan (DXJ)-Falling Yen Move  </vt:lpstr>
      <vt:lpstr> China ($SSEC)-Economic Recovery on Track  </vt:lpstr>
      <vt:lpstr> Emerging Markets (EEM)- Killed by Strong Dollar</vt:lpstr>
      <vt:lpstr>Bonds- 7 Year High</vt:lpstr>
      <vt:lpstr>  Treasury ETF (TLT) – 18 Profitable Trade Alerts in 8 Months took profits on long 5/$124-$127 vertical bear put spread took profits on long 4/$123-$126 vertical bear put spread Took profits on long the (TLT)  2/$124-$127 vertical bear put spread again    </vt:lpstr>
      <vt:lpstr>Ten Year Treasury Yield ($TNX) 3.06% Breakdown, Now major Support </vt:lpstr>
      <vt:lpstr>Junk Bonds (HYG) 5.51% Yield 60 basis point pop in yield on stock crash</vt:lpstr>
      <vt:lpstr>2X Short Treasuries (TBT)- Take Profits</vt:lpstr>
      <vt:lpstr>Emerging Market Debt (ELD) 5.84% Yield- </vt:lpstr>
      <vt:lpstr>Municipal Bonds (MUB)-2.32%   Mix of AAA, AA, and A rated bonds Huge 40 basis point yield pop on tax bill</vt:lpstr>
      <vt:lpstr>Foreign Currencies- One Year Dollar High </vt:lpstr>
      <vt:lpstr>   Japanese Yen (FXY), (YCS) took profits on long (FXY) 3/$91-$93 bear put spread  </vt:lpstr>
      <vt:lpstr>   Euro ($XEU), (FXE), (EUO)- Triple Top   took profits on long (FXE) 3/$120-$123 vertical bear put spread took profits on long (FXE) 12/$116-$118 vertical bear put spread  took profits on long (FXE) 12/$111-$113 vertical bull call spread </vt:lpstr>
      <vt:lpstr>   Australian Dollar (FXA)    </vt:lpstr>
      <vt:lpstr>Emerging Market Currencies (CEW)   </vt:lpstr>
      <vt:lpstr>Chinese Yuan- (CYB)-Stabilizing on Government Support </vt:lpstr>
      <vt:lpstr> Bitcoin- Downtrend Intact </vt:lpstr>
      <vt:lpstr>Energy- The Peak Storm Continues</vt:lpstr>
      <vt:lpstr>Oil-New High and Inflation Push</vt:lpstr>
      <vt:lpstr>  United States Oil Fund (USO)  </vt:lpstr>
      <vt:lpstr>Energy Select Sector SPDR (XLE)-No Performance! (XOM), (CVX), (SLB), (KMI), (EOG), (COP) </vt:lpstr>
      <vt:lpstr>Alerian MLP ETF (AMLP)- Basket Approach</vt:lpstr>
      <vt:lpstr>Exxon (XOM)-Earnings Dive </vt:lpstr>
      <vt:lpstr>Schlumberger (SLB)- </vt:lpstr>
      <vt:lpstr>Halliburton (HAL)- </vt:lpstr>
      <vt:lpstr>Natural Gas (UNG)- </vt:lpstr>
      <vt:lpstr> Copper (COPX)-Trade War Fears </vt:lpstr>
      <vt:lpstr>Precious Metals-Rising Rate Drag</vt:lpstr>
      <vt:lpstr>Gold (GLD)-Upside Breakout Imminent! long 5/$119-$122 bull call spread took profits on long (GLD) $12/$116-$119 bull call spread  </vt:lpstr>
      <vt:lpstr> Market Vectors Gold Miners ETF- (GDX) Took profits on long the 9/$20.50-$21.50 bull call spread </vt:lpstr>
      <vt:lpstr> Barrick Gold (ABX) stopped out of  long 9/$15-16 call spread</vt:lpstr>
      <vt:lpstr> Newmont Mining- (NEM)-Breakout stopped out of 2/$36-$39 bull call spread for small loss took profits on long the 9/$32-$34 bull call spread </vt:lpstr>
      <vt:lpstr> Global X Silver Miners ETF- (SIL)- took profits on long the 9/$31-$33 bull call spread </vt:lpstr>
      <vt:lpstr>Real Estate- The Melt Up Continues </vt:lpstr>
      <vt:lpstr>February Corelogic S&amp;P Case Shiller Home Price Index +6.3% YOY, Seattle (+12.7%), Las Vegas (+11.6%), San Francisco (+10.1%) still leaders price rises accelerating </vt:lpstr>
      <vt:lpstr>Simon Property Group (SPG)- </vt:lpstr>
      <vt:lpstr>US Home Construction Index (ITB) (DHI), (LEN), (PHM), (TOL), (NVR)   </vt:lpstr>
      <vt:lpstr>Trade Sheet- So What Do We Do About All This?</vt:lpstr>
      <vt:lpstr>    Next Strategy Webinar    12:00 EST Wednesday, June 6, 2018  San Francisco, CA  For Lunches Please Go to www.madhedgefundtrader.com   and click “Store”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Nancy Milne</cp:lastModifiedBy>
  <cp:revision>5652</cp:revision>
  <cp:lastPrinted>2017-08-31T13:43:13Z</cp:lastPrinted>
  <dcterms:created xsi:type="dcterms:W3CDTF">2015-02-05T17:12:57Z</dcterms:created>
  <dcterms:modified xsi:type="dcterms:W3CDTF">2018-05-23T16:14:00Z</dcterms:modified>
</cp:coreProperties>
</file>