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81"/>
  </p:notesMasterIdLst>
  <p:sldIdLst>
    <p:sldId id="256" r:id="rId2"/>
    <p:sldId id="825" r:id="rId3"/>
    <p:sldId id="797" r:id="rId4"/>
    <p:sldId id="781" r:id="rId5"/>
    <p:sldId id="829" r:id="rId6"/>
    <p:sldId id="772" r:id="rId7"/>
    <p:sldId id="605" r:id="rId8"/>
    <p:sldId id="663" r:id="rId9"/>
    <p:sldId id="664" r:id="rId10"/>
    <p:sldId id="785" r:id="rId11"/>
    <p:sldId id="824" r:id="rId12"/>
    <p:sldId id="647" r:id="rId13"/>
    <p:sldId id="695" r:id="rId14"/>
    <p:sldId id="755" r:id="rId15"/>
    <p:sldId id="793" r:id="rId16"/>
    <p:sldId id="267" r:id="rId17"/>
    <p:sldId id="693" r:id="rId18"/>
    <p:sldId id="750" r:id="rId19"/>
    <p:sldId id="826" r:id="rId20"/>
    <p:sldId id="787" r:id="rId21"/>
    <p:sldId id="816" r:id="rId22"/>
    <p:sldId id="282" r:id="rId23"/>
    <p:sldId id="570" r:id="rId24"/>
    <p:sldId id="280" r:id="rId25"/>
    <p:sldId id="285" r:id="rId26"/>
    <p:sldId id="603" r:id="rId27"/>
    <p:sldId id="563" r:id="rId28"/>
    <p:sldId id="613" r:id="rId29"/>
    <p:sldId id="811" r:id="rId30"/>
    <p:sldId id="814" r:id="rId31"/>
    <p:sldId id="764" r:id="rId32"/>
    <p:sldId id="765" r:id="rId33"/>
    <p:sldId id="289" r:id="rId34"/>
    <p:sldId id="730" r:id="rId35"/>
    <p:sldId id="799" r:id="rId36"/>
    <p:sldId id="673" r:id="rId37"/>
    <p:sldId id="830" r:id="rId38"/>
    <p:sldId id="481" r:id="rId39"/>
    <p:sldId id="290" r:id="rId40"/>
    <p:sldId id="669" r:id="rId41"/>
    <p:sldId id="522" r:id="rId42"/>
    <p:sldId id="336" r:id="rId43"/>
    <p:sldId id="295" r:id="rId44"/>
    <p:sldId id="501" r:id="rId45"/>
    <p:sldId id="539" r:id="rId46"/>
    <p:sldId id="751" r:id="rId47"/>
    <p:sldId id="654" r:id="rId48"/>
    <p:sldId id="828" r:id="rId49"/>
    <p:sldId id="659" r:id="rId50"/>
    <p:sldId id="655" r:id="rId51"/>
    <p:sldId id="656" r:id="rId52"/>
    <p:sldId id="657" r:id="rId53"/>
    <p:sldId id="658" r:id="rId54"/>
    <p:sldId id="531" r:id="rId55"/>
    <p:sldId id="533" r:id="rId56"/>
    <p:sldId id="756" r:id="rId57"/>
    <p:sldId id="786" r:id="rId58"/>
    <p:sldId id="546" r:id="rId59"/>
    <p:sldId id="536" r:id="rId60"/>
    <p:sldId id="777" r:id="rId61"/>
    <p:sldId id="752" r:id="rId62"/>
    <p:sldId id="388" r:id="rId63"/>
    <p:sldId id="312" r:id="rId64"/>
    <p:sldId id="380" r:id="rId65"/>
    <p:sldId id="747" r:id="rId66"/>
    <p:sldId id="313" r:id="rId67"/>
    <p:sldId id="315" r:id="rId68"/>
    <p:sldId id="812" r:id="rId69"/>
    <p:sldId id="320" r:id="rId70"/>
    <p:sldId id="827" r:id="rId71"/>
    <p:sldId id="650" r:id="rId72"/>
    <p:sldId id="729" r:id="rId73"/>
    <p:sldId id="737" r:id="rId74"/>
    <p:sldId id="754" r:id="rId75"/>
    <p:sldId id="332" r:id="rId76"/>
    <p:sldId id="586" r:id="rId77"/>
    <p:sldId id="349" r:id="rId78"/>
    <p:sldId id="492" r:id="rId79"/>
    <p:sldId id="335" r:id="rId80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56" autoAdjust="0"/>
    <p:restoredTop sz="94745"/>
  </p:normalViewPr>
  <p:slideViewPr>
    <p:cSldViewPr>
      <p:cViewPr varScale="1">
        <p:scale>
          <a:sx n="68" d="100"/>
          <a:sy n="68" d="100"/>
        </p:scale>
        <p:origin x="-5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\\Users\randybronte\Documents\Positions\2017\November\Position%20Sheet%202017110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plotArea>
      <c:layout/>
      <c:pieChart>
        <c:varyColors val="1"/>
        <c:dLbls/>
        <c:firstSliceAng val="0"/>
      </c:pieChart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xmlns="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916317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01268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053850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75260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41443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200455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63928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4411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264684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855904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9540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7060627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9076232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168300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82313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130189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4761137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3630951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8839316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61966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0482409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012694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87625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52652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623284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6260234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3877715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7480379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14474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121125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202641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9808125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377956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928091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298754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9014427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6865632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876142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154646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42177164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9664567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69" name="Shape 4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353506044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48697323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921895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2288099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23230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4359613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1" name="Shape 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01390724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8" name="Shape 5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58406540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056131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xmlns="" val="3788843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717736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235062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9" name="Shape 1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xmlns="" val="1140569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457200" y="16370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-1"/>
            <a:ext cx="9144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madhedgefundtrader.com/" TargetMode="Externa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5334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Mad Hedge Fund Trader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“It’s War!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81000" y="5105401"/>
            <a:ext cx="8229600" cy="1752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Silicon Valley, CA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lang="en-US" sz="28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August 8, 2018</a:t>
            </a:r>
            <a: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1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b="0" i="0" u="sng" strike="noStrike" cap="none" baseline="0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b="0" i="0" u="none" strike="noStrike" cap="none" baseline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D633CF5-938B-F24B-9190-5F4BDE21F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1664677"/>
            <a:ext cx="2232093" cy="335706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B3212-B5BA-D54C-9F7D-9FB6B442FE9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800" b="1" i="1" dirty="0"/>
              <a:t>Mad Hedge Technology Letter</a:t>
            </a:r>
            <a:br>
              <a:rPr lang="en-US" sz="2800" b="1" i="1" dirty="0"/>
            </a:br>
            <a:r>
              <a:rPr lang="en-US" sz="2000" b="1" i="1" dirty="0"/>
              <a:t>a $2,500 a year upgrade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C6D9FCE-9A5B-1446-BB54-D38311B17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200" y="1524000"/>
            <a:ext cx="7594600" cy="511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4549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0837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endParaRPr lang="en-US" sz="2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493700"/>
            <a:ext cx="82296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1700" dirty="0">
                <a:solidFill>
                  <a:schemeClr val="tx1"/>
                </a:solidFill>
              </a:rPr>
              <a:t>*The risk/reward for the market now is still terrible, with Mad Hedge Market Timing Index stuck in the 70’s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/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*Escalation of trade war on every front is bad for risk taking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*Big tech rallies show where the quality trade is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*Dollar takes a break but another leg up is in the cards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*Rising rates also say that precious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 metals and yield plays are DOA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/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*September has a terrible history</a:t>
            </a: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rgbClr val="FF0000"/>
                </a:solidFill>
              </a:rPr>
              <a:t/>
            </a:r>
            <a:br>
              <a:rPr lang="en-US" sz="1700" dirty="0">
                <a:solidFill>
                  <a:srgbClr val="FF0000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*All that said, I still expect the S&amp;P 500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to be up 10% by the end of the year</a:t>
            </a:r>
            <a:br>
              <a:rPr lang="en-US" sz="1700" dirty="0">
                <a:solidFill>
                  <a:schemeClr val="tx1"/>
                </a:solidFill>
              </a:rPr>
            </a:br>
            <a:r>
              <a:rPr lang="en-US" sz="1700" dirty="0">
                <a:solidFill>
                  <a:schemeClr val="tx1"/>
                </a:solidFill>
              </a:rPr>
              <a:t>and there is still good money to be made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91644D8-EFEA-824C-AB09-A2ED95354A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3778006"/>
            <a:ext cx="3824488" cy="25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835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Index-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2B903C3-422E-D642-9058-F15D892C5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297723"/>
            <a:ext cx="7620000" cy="410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5950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/>
              <a:t>The Mad Hedge Profit Predictor</a:t>
            </a:r>
            <a:br>
              <a:rPr lang="en-US" sz="2800" b="1" dirty="0"/>
            </a:br>
            <a:r>
              <a:rPr lang="en-US" sz="2800" b="1" dirty="0"/>
              <a:t>Approaching Top of 2018 Range</a:t>
            </a:r>
            <a:r>
              <a:rPr lang="en-US" sz="2400" b="1" dirty="0"/>
              <a:t/>
            </a:r>
            <a:br>
              <a:rPr lang="en-US" sz="2400" b="1" dirty="0"/>
            </a:b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965BA21-A13E-7247-AB40-2131970AA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17" y="2092569"/>
            <a:ext cx="7058275" cy="3683000"/>
          </a:xfrm>
          <a:prstGeom prst="rect">
            <a:avLst/>
          </a:prstGeom>
        </p:spPr>
      </p:pic>
      <p:sp>
        <p:nvSpPr>
          <p:cNvPr id="7" name="Left Arrow Callout 6">
            <a:extLst>
              <a:ext uri="{FF2B5EF4-FFF2-40B4-BE49-F238E27FC236}">
                <a16:creationId xmlns:a16="http://schemas.microsoft.com/office/drawing/2014/main" xmlns="" id="{E8880F8A-2526-0249-BF5A-C766930E866D}"/>
              </a:ext>
            </a:extLst>
          </p:cNvPr>
          <p:cNvSpPr/>
          <p:nvPr/>
        </p:nvSpPr>
        <p:spPr>
          <a:xfrm>
            <a:off x="7248896" y="4861169"/>
            <a:ext cx="1426181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BUY</a:t>
            </a: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3A11F493-5924-C44D-94C4-ED11B95D6F91}"/>
              </a:ext>
            </a:extLst>
          </p:cNvPr>
          <p:cNvSpPr/>
          <p:nvPr/>
        </p:nvSpPr>
        <p:spPr>
          <a:xfrm>
            <a:off x="7502287" y="2362200"/>
            <a:ext cx="1190375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SELL</a:t>
            </a:r>
          </a:p>
        </p:txBody>
      </p:sp>
    </p:spTree>
    <p:extLst>
      <p:ext uri="{BB962C8B-B14F-4D97-AF65-F5344CB8AC3E}">
        <p14:creationId xmlns:p14="http://schemas.microsoft.com/office/powerpoint/2010/main" xmlns="" val="181461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–Uneven </a:t>
            </a:r>
            <a:endParaRPr lang="en-US" sz="24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81000" y="1066800"/>
            <a:ext cx="8229600" cy="6172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*Tax cuts and deficit spending have another 5 months to work their way through the system, after that it’s gone 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*August University of Michigan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Sentiment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rises from 95.4 to 96.6, August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Consumer Spending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a hot 0.40%, August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Personal Incomes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0.3%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*Strong dollar is still demolishing emerging markets, from China to South Africa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 will keep collapsing as long as trade war intensifies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*Fed 25 basis point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Rate Rise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to 2.0%-2.25%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 sure thing on September 20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Europe consumer prices are weak and business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consumer prices are falling off a cliff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1" i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C5D14E-40EC-524F-B462-30B9E5C6B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4724400"/>
            <a:ext cx="2743200" cy="182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0270766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A7EF7-7A69-BA41-A64C-B15F41B69F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2800" dirty="0"/>
              <a:t>Soybeans (-20%)-Trade War Indicator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8DEE010-65F9-4078-80C0-8ACD86EF3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112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0338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title"/>
          </p:nvPr>
        </p:nvSpPr>
        <p:spPr>
          <a:xfrm>
            <a:off x="457200" y="304801"/>
            <a:ext cx="8229600" cy="1447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Weekly Jobless Claims –The Most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Important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Statistic </a:t>
            </a:r>
            <a: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+3,000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to</a:t>
            </a:r>
            <a:r>
              <a:rPr lang="en-US" sz="1800" b="1" i="0" u="none" strike="noStrike" cap="none" baseline="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213,000-  43 Year Low</a:t>
            </a:r>
            <a: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/>
            </a:r>
            <a:br>
              <a:rPr lang="en-US" sz="2000" b="1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endParaRPr lang="en-US" sz="2000" b="1" i="0" u="none" strike="noStrike" cap="none" baseline="0" dirty="0">
              <a:solidFill>
                <a:srgbClr val="FF0000"/>
              </a:solidFill>
              <a:latin typeface="+mj-lt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98D9CD-BACD-1E4E-BB75-D377BC2C2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33565"/>
            <a:ext cx="7269018" cy="527203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81000" y="8382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 Davis</a:t>
            </a:r>
            <a: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View</a:t>
            </a:r>
            <a:br>
              <a:rPr lang="en-US" sz="4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$1,500 Upgrade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 </a:t>
            </a:r>
            <a:r>
              <a:rPr lang="en-US" sz="1800" b="1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 Day Trader Service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Shape 114"/>
          <p:cNvSpPr txBox="1"/>
          <p:nvPr/>
        </p:nvSpPr>
        <p:spPr>
          <a:xfrm>
            <a:off x="1828800" y="1524000"/>
            <a:ext cx="80772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en-US" sz="2000" i="0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3A9E075E-9363-3844-9BA7-60DCE3EA67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2482812"/>
              </p:ext>
            </p:extLst>
          </p:nvPr>
        </p:nvGraphicFramePr>
        <p:xfrm>
          <a:off x="1066800" y="1951035"/>
          <a:ext cx="6927741" cy="4525965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874224">
                  <a:extLst>
                    <a:ext uri="{9D8B030D-6E8A-4147-A177-3AD203B41FA5}">
                      <a16:colId xmlns:a16="http://schemas.microsoft.com/office/drawing/2014/main" xmlns="" val="2859886589"/>
                    </a:ext>
                  </a:extLst>
                </a:gridCol>
                <a:gridCol w="1424170">
                  <a:extLst>
                    <a:ext uri="{9D8B030D-6E8A-4147-A177-3AD203B41FA5}">
                      <a16:colId xmlns:a16="http://schemas.microsoft.com/office/drawing/2014/main" xmlns="" val="3736250948"/>
                    </a:ext>
                  </a:extLst>
                </a:gridCol>
                <a:gridCol w="1629347">
                  <a:extLst>
                    <a:ext uri="{9D8B030D-6E8A-4147-A177-3AD203B41FA5}">
                      <a16:colId xmlns:a16="http://schemas.microsoft.com/office/drawing/2014/main" xmlns="" val="3632801047"/>
                    </a:ext>
                  </a:extLst>
                </a:gridCol>
              </a:tblGrid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Buys: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Entry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>
                          <a:effectLst/>
                        </a:rPr>
                        <a:t>Target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918531963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19395727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Vulcan Materials (VMC) 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110.00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125.00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48453255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Toll Brothers, Inc. (TOL)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37.00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43.00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516618268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Owens Illinois, Inc. (OI)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18.00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25.00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233919069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Sina.com (SINA)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69.00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76.00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77281642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NetEase.com, Ince (NTES)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200.00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260.00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84544910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32747841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Sells: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37810317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876432200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Gilead Sciences (GILD) 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75.00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6634512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Edgewell Personal Care (EPC) 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56.00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40.00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2968372832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Perrigo Co (PRGO) x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82.00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67.00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83374969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Celgene Corp (CELG)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92.00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     74.00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3716136627"/>
                  </a:ext>
                </a:extLst>
              </a:tr>
              <a:tr h="301731"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Chipotle Mexican Grill (CMG)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>
                          <a:effectLst/>
                        </a:rPr>
                        <a:t> $    500.00 </a:t>
                      </a:r>
                      <a:endParaRPr lang="en-US" sz="19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900" u="none" strike="noStrike" dirty="0">
                          <a:effectLst/>
                        </a:rPr>
                        <a:t> $       438.00 </a:t>
                      </a:r>
                      <a:endParaRPr lang="en-US" sz="1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052" marR="9052" marT="9052" marB="0" anchor="b"/>
                </a:tc>
                <a:extLst>
                  <a:ext uri="{0D108BD9-81ED-4DB2-BD59-A6C34878D82A}">
                    <a16:rowId xmlns:a16="http://schemas.microsoft.com/office/drawing/2014/main" xmlns="" val="4023434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12487875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533400" y="457200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Stocks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-Nosebleed Territory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04800" y="1219200"/>
            <a:ext cx="8686800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now in extreme overbought territory and there are a million reasons for it to correct and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September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is usually the worst month of the year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Hedge downside risk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with short (SPY) and long (VXX) positions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*Most recent buying was in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defensive sectors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like consumer staples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Apple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and Amazon are the only tech stocks that move to new highs, are they now ”safe” defensive stocks?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*SPY now at 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120% of US GDP </a:t>
            </a: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compared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to 50% in 2010 and 130% at Dotcom</a:t>
            </a:r>
            <a:b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Bubble top at 130%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19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minimize risk</a:t>
            </a: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45A784-8C53-A046-8F49-E82121496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986510"/>
            <a:ext cx="3962400" cy="264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919252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6BF79A0-0832-8743-9562-87F559FC9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514"/>
            <a:ext cx="9144000" cy="50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94811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4B4845-A4AB-9D4C-882E-F1C4EDD9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133" y="990600"/>
            <a:ext cx="9237133" cy="519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43759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Top of the Range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75841D-14DF-426C-8384-C58102A5C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74007"/>
            <a:ext cx="7010400" cy="535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9211964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381000" y="2286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500- Overshoot Risk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5/$277-$280 put spread double weighting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u="none" strike="noStrike" cap="none" baseline="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17A7B9D-B77D-834F-A692-706D5238B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1219200"/>
            <a:ext cx="7188200" cy="544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09786414"/>
      </p:ext>
    </p:extLst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533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Average- New High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1B3C69C-0825-46A3-92FB-BBF08A3F0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442421" cy="564211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85775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Russell 2000 (IWM)- Topping Out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become the lead index on tax breaks</a:t>
            </a: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C47090-679D-44D5-B552-1133DF507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295401"/>
            <a:ext cx="68903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700783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D748C80-AB1B-483B-9ED7-0C020E440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66800"/>
            <a:ext cx="7086255" cy="5456663"/>
          </a:xfrm>
          <a:prstGeom prst="rect">
            <a:avLst/>
          </a:prstGeom>
        </p:spPr>
      </p:pic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0" y="304800"/>
            <a:ext cx="90678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NASDAQ (QQQ)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- Settling Into a Range for the rest of 2018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Left Arrow Callout 5">
            <a:extLst>
              <a:ext uri="{FF2B5EF4-FFF2-40B4-BE49-F238E27FC236}">
                <a16:creationId xmlns:a16="http://schemas.microsoft.com/office/drawing/2014/main" xmlns="" id="{C79CAC09-74B3-3D48-92F9-D255A762395A}"/>
              </a:ext>
            </a:extLst>
          </p:cNvPr>
          <p:cNvSpPr/>
          <p:nvPr/>
        </p:nvSpPr>
        <p:spPr>
          <a:xfrm>
            <a:off x="3810000" y="4343400"/>
            <a:ext cx="3505200" cy="1411867"/>
          </a:xfrm>
          <a:prstGeom prst="leftArrowCallout">
            <a:avLst>
              <a:gd name="adj1" fmla="val 22243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High earnings growth,</a:t>
            </a:r>
            <a:br>
              <a:rPr lang="en-US" sz="1600" dirty="0"/>
            </a:br>
            <a:r>
              <a:rPr lang="en-US" sz="1600" dirty="0"/>
              <a:t>Good valuations,</a:t>
            </a:r>
            <a:br>
              <a:rPr lang="en-US" sz="1600" dirty="0"/>
            </a:br>
            <a:r>
              <a:rPr lang="en-US" sz="1600" dirty="0"/>
              <a:t>Buybacks,</a:t>
            </a:r>
            <a:br>
              <a:rPr lang="en-US" sz="1600" dirty="0"/>
            </a:br>
            <a:r>
              <a:rPr lang="en-US" sz="1600" dirty="0"/>
              <a:t>nothing else to buy</a:t>
            </a:r>
            <a:br>
              <a:rPr lang="en-US" sz="1600" dirty="0"/>
            </a:br>
            <a:r>
              <a:rPr lang="en-US" sz="1600" dirty="0"/>
              <a:t>PE at 16X</a:t>
            </a:r>
          </a:p>
        </p:txBody>
      </p:sp>
    </p:spTree>
    <p:extLst>
      <p:ext uri="{BB962C8B-B14F-4D97-AF65-F5344CB8AC3E}">
        <p14:creationId xmlns:p14="http://schemas.microsoft.com/office/powerpoint/2010/main" xmlns="" val="741277552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(VIX)- Spike Time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F857BE1-A4B9-0046-9349-C6A52C97F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143000"/>
            <a:ext cx="6883400" cy="521171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685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iPath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S&amp;P 500 VIX Short-Term Futures ETN (VXX)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/$40 calls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3/$60-$65 bear put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3/$55-$60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DD479F-5C60-5D43-9172-96BB14FEC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2024743"/>
            <a:ext cx="604520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86606044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Facebook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FB)- Reality Returns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4/$150-$160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6/$130-$140 bull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3/$155-$165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3/$190-$195 bear put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85DF630-8836-4C54-BCFE-B565E1D05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94" y="1807162"/>
            <a:ext cx="6530906" cy="50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245982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GOOGL)-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4/$900-$930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1D65C53-7FFD-4B12-A66F-30ADDB3ACB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0"/>
            <a:ext cx="75156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0697041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(AMZN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)-Also Correction Proof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$1 trillion company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CF7A33-2933-4B37-94B9-A75535999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560371" cy="584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5E051F-E142-4C44-A39C-CC3BF645F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/>
              <a:t>October 26-27 Lake Tahoe Conference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405A99-DF5B-9B4D-B5E9-DF64C1B98A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03200" indent="0">
              <a:buNone/>
            </a:pPr>
            <a:r>
              <a:rPr lang="en-US" sz="2000" dirty="0"/>
              <a:t>*Two days of informative speakers on crucial trading and investment issues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*Trade tips with the most successful Mad Hedge traders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*2 nights in the Hyatt, including all you can eat and drink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*Tickets are a bargain at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800" b="1" dirty="0"/>
              <a:t> $599 to $1,799</a:t>
            </a:r>
            <a:br>
              <a:rPr lang="en-US" sz="2800" b="1" dirty="0"/>
            </a:b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000" dirty="0"/>
              <a:t>*Buy now, upper ticket classes</a:t>
            </a:r>
            <a:br>
              <a:rPr lang="en-US" sz="2000" dirty="0"/>
            </a:br>
            <a:r>
              <a:rPr lang="en-US" sz="2000" dirty="0"/>
              <a:t>sell out first</a:t>
            </a:r>
          </a:p>
        </p:txBody>
      </p:sp>
      <p:pic>
        <p:nvPicPr>
          <p:cNvPr id="4" name="Picture 3" descr="Macintosh HD:Users:randybronte:Desktop:lake-tahoe.jpg">
            <a:extLst>
              <a:ext uri="{FF2B5EF4-FFF2-40B4-BE49-F238E27FC236}">
                <a16:creationId xmlns:a16="http://schemas.microsoft.com/office/drawing/2014/main" xmlns="" id="{976D7D3F-08CB-4E44-B693-AF74338D1B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962400"/>
            <a:ext cx="3194050" cy="24828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800176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762000"/>
            <a:ext cx="8229600" cy="6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NVDA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Highs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C56D48-3D65-4753-96ED-F607CA28C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43000"/>
            <a:ext cx="7430400" cy="571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1641890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Micron Technology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(MU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)-Trade Wars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3/$34-$37 bull call spread in Mad Hedge Technology Letter Only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AAEBB7-250C-4F61-8D03-779F811676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95400"/>
            <a:ext cx="7179835" cy="5483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7302224"/>
      </p:ext>
    </p:extLst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(CRM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Highs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7/$115-$120 call spread (tech letter)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6/$105-$110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3/$90-$95 bull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D601A3E-D350-442B-B5DA-AC7510A1C5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596191"/>
            <a:ext cx="6858000" cy="526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376878"/>
      </p:ext>
    </p:extLst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Rotation Target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3DBE0D-B0FF-4C2A-B970-00C88BB07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95" y="1219200"/>
            <a:ext cx="7298805" cy="55626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)-Tariffs Trouble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Import duties cause users to abandon steel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9/$21-$22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E6B2692-1196-4B6D-A202-31A50EEBC9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447" y="1143000"/>
            <a:ext cx="7283953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65214631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Tesla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TSLA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 largest short position in the market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Buyout attempt t $420 fails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F1D28D9-0693-460B-B8C5-01282A561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0"/>
            <a:ext cx="7493472" cy="571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7097794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Southwest Airlines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LUV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Pop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Warren Buffett’s Favorite Airline</a:t>
            </a: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3D8876E-2F0F-4C18-B1FF-7F489F0A9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96" y="1143000"/>
            <a:ext cx="726110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3797686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Delta Airlines (DAL)- Pois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3/$40-$45 call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925CD1-A2C4-CD45-B297-CA696B9A45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1143000"/>
            <a:ext cx="7340600" cy="555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491653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Sector SPDR (XTN)-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35E6ABA-AFD4-46F2-B05F-1643A2B6AC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628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67774040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457200" y="6096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(XLV), (RXL)-New Highs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F7C1220-64FC-4F14-9A79-2FDEC5922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524000"/>
            <a:ext cx="6740226" cy="5187215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>
                <a:ea typeface="ＭＳ Ｐゴシック" charset="-128"/>
                <a:cs typeface="ＭＳ Ｐゴシック" charset="-128"/>
              </a:rPr>
            </a:br>
            <a:r>
              <a:rPr lang="en-US" sz="280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159" y="1905000"/>
            <a:ext cx="1649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Atlanta, GA </a:t>
            </a:r>
            <a:br>
              <a:rPr lang="en-US" sz="2000" b="1" dirty="0"/>
            </a:br>
            <a:r>
              <a:rPr lang="en-US" sz="2000" b="1" dirty="0"/>
              <a:t>October 15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36706" y="1935777"/>
            <a:ext cx="13901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Miami, FL</a:t>
            </a:r>
            <a:br>
              <a:rPr lang="en-US" sz="1800" b="1" dirty="0"/>
            </a:br>
            <a:r>
              <a:rPr lang="en-US" sz="1800" b="1" dirty="0"/>
              <a:t>October 16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7E358DD-ED80-2347-9A38-C2958678EEC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938" y="3100248"/>
            <a:ext cx="3884461" cy="2690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Macintosh HD:Users:randybronte:Desktop:Screen Shot 2016-03-03 at 10.19.18 AM 2.png">
            <a:extLst>
              <a:ext uri="{FF2B5EF4-FFF2-40B4-BE49-F238E27FC236}">
                <a16:creationId xmlns:a16="http://schemas.microsoft.com/office/drawing/2014/main" xmlns="" id="{43EE68A9-2F05-334A-8627-E96765F726B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00248"/>
            <a:ext cx="3810000" cy="26909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335570147"/>
      </p:ext>
    </p:extLst>
  </p:cSld>
  <p:clrMapOvr>
    <a:masterClrMapping/>
  </p:clrMapOvr>
  <p:transition spd="slow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GS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-Head and Shoulders Bottom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stopped out of long 4/240-$245 call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10/$220-$225 vertical bull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took profits on long 10/$227.50-$232.50 vertical bull call spread</a:t>
            </a:r>
            <a:endParaRPr lang="en-US" sz="1600" b="0" i="0" u="none" strike="noStrike" cap="none" baseline="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FC0C82-ED91-40B0-9544-32F44ED4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6477000" cy="493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38612644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PANW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Hacking never goes out of fashion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D5FC400-F6E5-4F84-8EF1-0765E0ADD9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74007"/>
            <a:ext cx="7015727" cy="535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46399747"/>
      </p:ext>
    </p:extLst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</a:t>
            </a: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(XLY)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848EFA8-E32B-40C4-8CD9-6153CC677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083336" cy="546334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HEDJ)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Quadruple top Top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81BFB6-01BA-46B1-A661-5F56CE5BA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066800"/>
            <a:ext cx="7147560" cy="549812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453F67-39D9-4C84-B192-6994D38D74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81873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6247106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Markets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Killed by Strong Dollar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EAE9F3-1B93-4B0A-B304-86A15B0AB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143001"/>
            <a:ext cx="7392458" cy="569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0030826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xfrm>
            <a:off x="0" y="381000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Bonds- Trading the Uptrend 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001000" cy="655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still stuck in incredibly narrow uptrend since February, up 5 points in 8 months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*We played from the short side on every trade and made money on all, shows the benefit of trading for the short term and deep in the money</a:t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*Huge short positions are supporting the market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*Massive liquidity created by global QE will drive all asset classes for years, or least prevent them from falling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*Still looking for 3.25%-3.5% ten year US Treasury yield by yearend, and 4% in a year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*Exploding deficits will weigh 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bonds for the next decade, sell every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across the space, up 67% YOY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Sell every four point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rally in the (TLT)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3837667-B702-3C41-A062-1A163C127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4597400"/>
            <a:ext cx="1641475" cy="19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7295950"/>
      </p:ext>
    </p:extLst>
  </p:cSld>
  <p:clrMapOvr>
    <a:masterClrMapping/>
  </p:clrMapOvr>
  <p:transition spd="slow">
    <p:wip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Treasury </a:t>
            </a:r>
            <a:r>
              <a:rPr lang="en-US" sz="2400" dirty="0"/>
              <a:t>ETF (TLT) </a:t>
            </a:r>
            <a:r>
              <a:rPr lang="mr-IN" sz="2400" dirty="0"/>
              <a:t>–</a:t>
            </a:r>
            <a:r>
              <a:rPr lang="en-US" sz="2400" dirty="0"/>
              <a:t> </a:t>
            </a:r>
            <a:r>
              <a:rPr lang="en-US" sz="2000" dirty="0"/>
              <a:t>Top of Range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>
                <a:solidFill>
                  <a:srgbClr val="00B050"/>
                </a:solidFill>
              </a:rPr>
              <a:t>long the (TLT)  9/$123-$126 put spread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41B42A-E32A-4437-BD9A-DFB035D4C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91298"/>
            <a:ext cx="7239000" cy="5530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6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Treasury </a:t>
            </a:r>
            <a:r>
              <a:rPr lang="en-US" sz="2400" dirty="0"/>
              <a:t>ETF (TLT) Long Term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>Up 5 Points in 8 Months</a:t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dirty="0"/>
              <a:t/>
            </a:r>
            <a:br>
              <a:rPr lang="en-US" dirty="0"/>
            </a:br>
            <a: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848A936-5AC0-5B40-8A36-2C78E4278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09700"/>
            <a:ext cx="6807200" cy="515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36240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r>
              <a:rPr lang="en-US" sz="2400" dirty="0"/>
              <a:t>Ten Year Treasury Yield ($TNX) 2.96%</a:t>
            </a:r>
            <a:br>
              <a:rPr lang="en-US" sz="2400" dirty="0"/>
            </a:br>
            <a:r>
              <a:rPr lang="en-US" sz="2400" dirty="0"/>
              <a:t>Breakdown, Now major Support</a:t>
            </a:r>
            <a:br>
              <a:rPr lang="en-US" sz="24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5767BF5-6C1A-4380-A030-872C7ABED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71600"/>
            <a:ext cx="6987496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937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MHFT Global Strategy Luncheons</a:t>
            </a:r>
            <a:br>
              <a:rPr lang="en-US" sz="2800" dirty="0">
                <a:ea typeface="ＭＳ Ｐゴシック" charset="-128"/>
                <a:cs typeface="ＭＳ Ｐゴシック" charset="-128"/>
              </a:rPr>
            </a:br>
            <a:r>
              <a:rPr lang="en-US" sz="2800" dirty="0">
                <a:ea typeface="ＭＳ Ｐゴシック" charset="-128"/>
                <a:cs typeface="ＭＳ Ｐゴシック" charset="-128"/>
              </a:rPr>
              <a:t>Buy tickets at </a:t>
            </a:r>
            <a:r>
              <a:rPr lang="en-US" sz="2800" dirty="0">
                <a:ea typeface="ＭＳ Ｐゴシック" charset="-128"/>
                <a:cs typeface="ＭＳ Ｐゴシック" charset="-128"/>
                <a:hlinkClick r:id="rId2"/>
              </a:rPr>
              <a:t>www.madhedgefundtrader.com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04456" y="2209800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Houston, TX</a:t>
            </a:r>
            <a:br>
              <a:rPr lang="en-US" sz="1800" b="1" dirty="0"/>
            </a:br>
            <a:r>
              <a:rPr lang="en-US" sz="1800" b="1" dirty="0"/>
              <a:t>October 17</a:t>
            </a:r>
          </a:p>
        </p:txBody>
      </p:sp>
      <p:pic>
        <p:nvPicPr>
          <p:cNvPr id="10" name="il_fi" descr="http://www.houstonapartmentlocator.org/site/wp-content/uploads/2010/04/houston_night.jpg">
            <a:extLst>
              <a:ext uri="{FF2B5EF4-FFF2-40B4-BE49-F238E27FC236}">
                <a16:creationId xmlns:a16="http://schemas.microsoft.com/office/drawing/2014/main" xmlns="" id="{E352CD7C-04E3-AA4B-A81F-08BEAD95524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66975" y="3048000"/>
            <a:ext cx="3857625" cy="297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77591336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(HYG) 5.78% Yield</a:t>
            </a:r>
            <a:b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50ECD6-6A59-4466-93B4-A00D3959A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248753"/>
            <a:ext cx="7010400" cy="538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7776870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(TBT)-Buy Territory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721C76-5337-4DC3-95A0-6B2D1508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174998" cy="5512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4828789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5.64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Yield-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2EDE1A-DB3C-44FC-BF69-9D05B0E87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143000"/>
            <a:ext cx="72195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0653971"/>
      </p:ext>
    </p:extLst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(MUB)-2.32%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Mix of AAA, AA, and A rated bonds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Huge 40 basis point yield pop on tax bill</a:t>
            </a:r>
            <a:endParaRPr lang="en-US" sz="1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6459815-1E2C-4384-8DA8-555F9A042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701" y="1295400"/>
            <a:ext cx="711659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513064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</a:t>
            </a: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Dollar Pause </a:t>
            </a:r>
            <a:endParaRPr lang="en-US" sz="24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457200" y="1812925"/>
            <a:ext cx="8229600" cy="603567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dollar takes a break from its relentless uptrend, a break or a reversal?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25 Fed rate rise promises to keep dollar strong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*US trade war with China is escalating, dragging on the Yuan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*Euro attempting to put in a bottom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*In the meantime, Fed is committed to another year of rate rises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holds $6,000 this time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Bottom Line: stand aside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B15F6D-80DC-AB4A-9C10-C5E8065C1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0" y="4786312"/>
            <a:ext cx="3200400" cy="17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2054189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FXY), (YCS)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(FXY) 3/$91-$93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540CE51-A4BA-45BC-9079-BA3D0A612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219200"/>
            <a:ext cx="7239000" cy="558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9977844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5334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$XEU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(FXE), (EUO)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Trying to Break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Down</a:t>
            </a:r>
            <a:r>
              <a:rPr lang="en-US" sz="18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(FXE) 3/$120-$123 vertical bear put spread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854952A-B57D-4444-B0D8-151A1007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524000"/>
            <a:ext cx="6741615" cy="517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155807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(FXA)-Trade war China drag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EA68E85-B283-43E9-A682-88CF2DAB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66800"/>
            <a:ext cx="7428706" cy="570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135388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8382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Currencies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CEW</a:t>
            </a:r>
            <a:r>
              <a:rPr lang="en-US" sz="24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EEEAD8-ACCA-4DF8-809E-A1D1A9134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66800"/>
            <a:ext cx="7457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0849687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Chinese Yuan- (CYB)-Trade War Tonic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DD00D4-F1FF-4E6D-A709-797597EB0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38" y="1076739"/>
            <a:ext cx="7397524" cy="57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0325036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685800" y="5334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All Time High!!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457200" y="1524001"/>
            <a:ext cx="7772400" cy="5029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ct val="25000"/>
              <a:buNone/>
            </a:pP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i="0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4.09% </a:t>
            </a:r>
            <a:r>
              <a:rPr lang="en-US" sz="2200" i="0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 </a:t>
            </a:r>
            <a:r>
              <a:rPr lang="en-US" sz="220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+1.54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Final 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+2.19% MTD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+1.13%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i="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b="1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*September </a:t>
            </a:r>
            <a:r>
              <a:rPr lang="en-US" sz="2200" b="1" u="sng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0.85% </a:t>
            </a:r>
            <a:r>
              <a:rPr lang="en-US" sz="2200" b="1" u="sng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MTD</a:t>
            </a:r>
            <a: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i="0" strike="noStrike" cap="none" baseline="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+12.54</a:t>
            </a:r>
            <a:r>
              <a:rPr lang="en-US" sz="2200" i="0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*October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+1.39%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+1.07%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*November </a:t>
            </a:r>
            <a:r>
              <a:rPr lang="en-US" sz="22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+2.08%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+4.15%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+3.76%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*2018 Year to Date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27.86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b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compared to</a:t>
            </a:r>
            <a:r>
              <a:rPr lang="en-US" sz="2000" b="1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+4.6</a:t>
            </a:r>
            <a:r>
              <a:rPr lang="en-US" sz="2000" b="0" i="0" u="none" strike="noStrike" cap="none" baseline="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for the Dow Average</a:t>
            </a: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latin typeface="Calibri"/>
                <a:ea typeface="Calibri"/>
                <a:cs typeface="Calibri"/>
                <a:sym typeface="Calibri"/>
              </a:rPr>
              <a:t>*Trailing One</a:t>
            </a:r>
            <a:r>
              <a:rPr lang="en-US" sz="20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year return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+41.86%,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+304.33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r>
              <a:rPr lang="en-US" sz="2000" b="0" i="0" u="none" strike="noStrike" cap="none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inception,</a:t>
            </a:r>
            <a:br>
              <a:rPr lang="en-US" sz="20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34.34</a:t>
            </a:r>
            <a:r>
              <a:rPr lang="en-US" sz="2000" b="0" i="0" u="none" strike="noStrike" cap="none" baseline="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%</a:t>
            </a:r>
            <a:endParaRPr sz="2000" dirty="0">
              <a:solidFill>
                <a:srgbClr val="008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0" y="19812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851832668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3810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Bitcoin- Downtrend Intact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339BDA-038A-3A49-ACCA-DF2DA1A2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31773"/>
            <a:ext cx="7397499" cy="42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485647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 – Entering the Shoulder Season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6096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 dirty="0"/>
          </a:p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r>
              <a:rPr lang="en-US" sz="1600" dirty="0">
                <a:solidFill>
                  <a:srgbClr val="FF0000"/>
                </a:solidFill>
              </a:rPr>
              <a:t/>
            </a:r>
            <a:br>
              <a:rPr lang="en-US" sz="1600" dirty="0">
                <a:solidFill>
                  <a:srgbClr val="FF0000"/>
                </a:solidFill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762001" y="1676400"/>
            <a:ext cx="7772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r>
              <a:rPr lang="en-US" sz="1800" dirty="0">
                <a:solidFill>
                  <a:schemeClr val="tx1"/>
                </a:solidFill>
              </a:rPr>
              <a:t>*Iran threatens to cut off the Straights of Hormuz, choking off China’s oil supply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*Hurricane seasons begins with Hurricanes Gordon, increasing oil volatility, will global warming take a toll?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*Peak demand season is behind us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*Potential “Head and Shoulders” top setting up on the charts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*Trade wars slicing international demand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/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*Bottom Line: </a:t>
            </a:r>
            <a:r>
              <a:rPr lang="en-US" sz="1800" dirty="0">
                <a:solidFill>
                  <a:schemeClr val="tx1"/>
                </a:solidFill>
              </a:rPr>
              <a:t>Oil may be peaking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chemeClr val="tx1"/>
                </a:solidFill>
              </a:rPr>
              <a:t> here so stand aside</a:t>
            </a: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1800" dirty="0">
                <a:solidFill>
                  <a:srgbClr val="FF0000"/>
                </a:solidFill>
              </a:rPr>
              <a:t/>
            </a:r>
            <a:br>
              <a:rPr lang="en-US" sz="1800" dirty="0">
                <a:solidFill>
                  <a:srgbClr val="FF0000"/>
                </a:solidFill>
              </a:rPr>
            </a:br>
            <a:r>
              <a:rPr lang="en-US" sz="2000" dirty="0">
                <a:solidFill>
                  <a:srgbClr val="FF0000"/>
                </a:solidFill>
              </a:rPr>
              <a:t/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b="0" i="0" u="none" strike="noStrike" cap="none" baseline="0" dirty="0">
              <a:solidFill>
                <a:srgbClr val="FF0000"/>
              </a:solidFill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58E5D9-5BB6-4C4F-A30D-16C48F50E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4500562"/>
            <a:ext cx="3162299" cy="197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04908274"/>
      </p:ext>
    </p:extLst>
  </p:cSld>
  <p:clrMapOvr>
    <a:masterClrMapping/>
  </p:clrMapOvr>
  <p:transition spd="slow">
    <p:wip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-China drag</a:t>
            </a: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A8A48C-6D15-447E-8542-9E2217AB4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049" y="914400"/>
            <a:ext cx="7571751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34835644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93B9B6-B2D6-4FE1-8734-4C9F4CB8A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99" y="1066800"/>
            <a:ext cx="7553033" cy="5761383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XLE</a:t>
            </a:r>
            <a:r>
              <a:rPr lang="en-US" sz="240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)-No Performance!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925313-70D6-4BF3-A5C3-A286A2D8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447800"/>
            <a:ext cx="6781800" cy="5178686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Halliburton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)-New Low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98D85D-0C83-46B4-9F8C-0A1BBE00D8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06352"/>
            <a:ext cx="7315200" cy="5605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9640514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AF58D45-4CD3-4E77-83C8-5F7CB28C3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157" y="1219201"/>
            <a:ext cx="7357443" cy="560567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Copper (COPX)-Trade War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800" b="1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CA26C2-015E-424C-9864-19BC64A10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1066802"/>
            <a:ext cx="7502990" cy="576138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0" y="454152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Precious Metals-Selling to the Rest of the World</a:t>
            </a:r>
            <a:endParaRPr lang="en-US"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28600" y="1341439"/>
            <a:ext cx="792480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*Will the $1,170 bottom hold, or do we have to revisit the 2017 low of $1,120?</a:t>
            </a: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*Rising overnight interest rates continue to crush gold, even though long rates have been stagnant 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*Russia, China, and Europe are the only gold buyers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*Venezuela and Turkey are still hammering the market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*Bitcoin stealing away speculative activity,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even though it is falling faster, use jumps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21% in Turkey because of collapsing currency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5378BDD-46B9-8C48-8ED1-62BFCA76E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4267200"/>
            <a:ext cx="3429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2365503"/>
      </p:ext>
    </p:extLst>
  </p:cSld>
  <p:clrMapOvr>
    <a:masterClrMapping/>
  </p:clrMapOvr>
  <p:transition spd="slow">
    <p:wip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(GLD)-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Help from Trade War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5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/$119-$122 bull call spread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(GLD) $12/$116-$119 bull call spread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58C7713-6243-4075-BAD7-ACD10DA7A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77446"/>
            <a:ext cx="7162800" cy="55402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304800"/>
            <a:ext cx="807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Portfolio Review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10% long tech, 10% short bonds, 10% short S&amp;P 500</a:t>
            </a:r>
            <a:br>
              <a:rPr lang="en-US" sz="2000" dirty="0"/>
            </a:br>
            <a:r>
              <a:rPr lang="en-US" sz="2000" dirty="0"/>
              <a:t> at market all time highs</a:t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xmlns="" id="{00000000-0008-0000-00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482588099"/>
              </p:ext>
            </p:extLst>
          </p:nvPr>
        </p:nvGraphicFramePr>
        <p:xfrm>
          <a:off x="4953000" y="3505200"/>
          <a:ext cx="3650060" cy="27832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C9EB65B-3392-D748-9AD6-DC5488C05733}"/>
              </a:ext>
            </a:extLst>
          </p:cNvPr>
          <p:cNvSpPr txBox="1"/>
          <p:nvPr/>
        </p:nvSpPr>
        <p:spPr>
          <a:xfrm>
            <a:off x="6477000" y="2578475"/>
            <a:ext cx="1838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Expiration P&amp;L</a:t>
            </a:r>
            <a:br>
              <a:rPr lang="en-US" sz="1800" b="1" dirty="0"/>
            </a:br>
            <a:r>
              <a:rPr lang="en-US" sz="1800" b="1" dirty="0"/>
              <a:t>29.72%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BE879ED-0FF2-2A4A-84E8-AEFCC9C02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2461645"/>
              </p:ext>
            </p:extLst>
          </p:nvPr>
        </p:nvGraphicFramePr>
        <p:xfrm>
          <a:off x="685800" y="1905000"/>
          <a:ext cx="4749800" cy="393700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xmlns="" val="236607292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1874850078"/>
                    </a:ext>
                  </a:extLst>
                </a:gridCol>
              </a:tblGrid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On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774965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World is Getting Better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2965434840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827652425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(TLT) 9/$123-$126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3303119939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(MSFT) 9/$102-$105 calls 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643171452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sng" strike="noStrike">
                          <a:effectLst/>
                        </a:rPr>
                        <a:t>Risk Off</a:t>
                      </a:r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911113337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endParaRPr lang="en-US" sz="1800" b="1" i="0" u="sng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8991417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(SPY) 9/$294-$297 put spread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-10.00%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62657919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70663176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</a:rPr>
                        <a:t>Total Net Position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</a:rPr>
                        <a:t>10.00%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 (Body)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418587297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AB40788-6752-CC4A-8306-CA31A935E0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3726570"/>
            <a:ext cx="3221098" cy="1877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5852961"/>
      </p:ext>
    </p:extLst>
  </p:cSld>
  <p:clrMapOvr>
    <a:masterClrMapping/>
  </p:clrMapOvr>
  <p:transition spd="slow">
    <p:cut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Long Term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7485A9E-00C3-F349-9F16-4181D6897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14400"/>
            <a:ext cx="7569200" cy="5730966"/>
          </a:xfrm>
          <a:prstGeom prst="rect">
            <a:avLst/>
          </a:prstGeom>
        </p:spPr>
      </p:pic>
      <p:sp>
        <p:nvSpPr>
          <p:cNvPr id="4" name="Left Arrow Callout 3">
            <a:extLst>
              <a:ext uri="{FF2B5EF4-FFF2-40B4-BE49-F238E27FC236}">
                <a16:creationId xmlns:a16="http://schemas.microsoft.com/office/drawing/2014/main" xmlns="" id="{16B7DB87-2F5E-5645-8973-BD8DAC9C49EF}"/>
              </a:ext>
            </a:extLst>
          </p:cNvPr>
          <p:cNvSpPr/>
          <p:nvPr/>
        </p:nvSpPr>
        <p:spPr>
          <a:xfrm>
            <a:off x="6477000" y="4495800"/>
            <a:ext cx="1295400" cy="9144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2017</a:t>
            </a:r>
            <a:br>
              <a:rPr lang="en-US" sz="2000" dirty="0"/>
            </a:br>
            <a:r>
              <a:rPr lang="en-US" sz="2000" dirty="0"/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xmlns="" val="866326472"/>
      </p:ext>
    </p:extLst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Yikes!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long the 9/$20.50-$21.50 bull call spread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49ECE2-DE90-46AD-83EA-0BA0BF1134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607" y="1143001"/>
            <a:ext cx="7250793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2419888"/>
      </p:ext>
    </p:extLst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1524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Gold (ABX)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3D7380-F3D0-4F14-93AB-6A04F089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990601"/>
            <a:ext cx="7353472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36714637"/>
      </p:ext>
    </p:extLst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(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NEM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)-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A67AFA-F600-402D-A9C3-3847DAC7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047933"/>
            <a:ext cx="7543800" cy="57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7858101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 txBox="1">
            <a:spLocks noGrp="1"/>
          </p:cNvSpPr>
          <p:nvPr>
            <p:ph type="title"/>
          </p:nvPr>
        </p:nvSpPr>
        <p:spPr>
          <a:xfrm>
            <a:off x="0" y="202051"/>
            <a:ext cx="9144000" cy="841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8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Real Estate-Rising Inventories</a:t>
            </a:r>
          </a:p>
        </p:txBody>
      </p:sp>
      <p:sp>
        <p:nvSpPr>
          <p:cNvPr id="577" name="Shape 577"/>
          <p:cNvSpPr txBox="1">
            <a:spLocks noGrp="1"/>
          </p:cNvSpPr>
          <p:nvPr>
            <p:ph type="body" idx="1"/>
          </p:nvPr>
        </p:nvSpPr>
        <p:spPr>
          <a:xfrm>
            <a:off x="533400" y="1265239"/>
            <a:ext cx="8229600" cy="58213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*High end real estate is collapsing, while the low end is moderating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*July Pending Home Sales down -0.7%, down -2.3% YOY, 8</a:t>
            </a:r>
            <a:r>
              <a:rPr lang="en-US" sz="2000" baseline="30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consecutive month of falling numbers, big fall in the west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*Lack of supply and affordability still the big issues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*Pace of price increases finally starting to moderate, going from 3 bids for a house to only 1.</a:t>
            </a: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S&amp;P 500 Case-Shiller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maintains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strong 6.3%, with absolute prices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hitting new all time highs, first fall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in pace of increase in years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*Bottom Line: Stand aside</a:t>
            </a: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0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800" b="1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1600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0" i="0" u="none" strike="noStrike" cap="none" baseline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580407-9CD0-CC46-94BE-C23EA8411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04" y="4038600"/>
            <a:ext cx="40233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8156935"/>
      </p:ext>
    </p:extLst>
  </p:cSld>
  <p:clrMapOvr>
    <a:masterClrMapping/>
  </p:clrMapOvr>
  <p:transition spd="slow">
    <p:wip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533400" y="609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Corelogic S&amp;P Case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Shiller Home Price Index</a:t>
            </a:r>
            <a:br>
              <a:rPr lang="en-US" sz="24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Seattle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12.8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%), Las Vegas (+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10.3</a:t>
            </a: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%) San Francisco 10.7%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leaders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price rises accelerating </a:t>
            </a:r>
            <a:endParaRPr lang="en-US"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0505AE-F9D0-1641-BE68-C27B40B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779471"/>
            <a:ext cx="7772400" cy="4468929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2000" dirty="0"/>
              <a:t>Simon Property Group (SPG)- Falling rates and rotation push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0A6338-0B5D-4532-AA05-8579CAAD9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713" y="1219201"/>
            <a:ext cx="7195687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095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389BDB-EA7E-47BE-B314-0B7634C3E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31919"/>
            <a:ext cx="7543800" cy="5826081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6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  <a:endParaRPr lang="en-US"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685800" y="22557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lv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*Stocks-topping out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*Bonds-sell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any and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rallies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*Currencies-stand aside</a:t>
            </a:r>
            <a: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–stand aside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*Volatility-buy dips to $11</a:t>
            </a:r>
            <a:b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estate-stand aside</a:t>
            </a:r>
            <a:endParaRPr sz="2400" b="0" i="0" u="none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9" name="Shape 5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2600" y="4419600"/>
            <a:ext cx="3200400" cy="1905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42786855"/>
      </p:ext>
    </p:extLst>
  </p:cSld>
  <p:clrMapOvr>
    <a:masterClrMapping/>
  </p:clrMapOvr>
  <p:transition spd="slow">
    <p:cut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457200" y="1143000"/>
            <a:ext cx="82296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6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12:00 EST Wednesday, 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September 19,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2018</a:t>
            </a: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San Francisco, CA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Lunches and Tahoe Conference</a:t>
            </a: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Please Go to</a:t>
            </a:r>
            <a: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800" u="sng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u="sng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www.madhedgefundtrader.com</a:t>
            </a:r>
            <a:r>
              <a:rPr lang="en-US" sz="2400" dirty="0">
                <a:solidFill>
                  <a:srgbClr val="005A9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click “Store”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0" strike="noStrike" cap="none" baseline="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2286000" y="5715000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Good Luck and Good Trading</a:t>
            </a:r>
            <a:r>
              <a:rPr lang="en-US" sz="3200" b="1" i="0" u="none" strike="noStrike" cap="none" baseline="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</a:p>
        </p:txBody>
      </p:sp>
      <p:pic>
        <p:nvPicPr>
          <p:cNvPr id="2" name="Picture 1" descr="0001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73504" y="2057400"/>
            <a:ext cx="2101755" cy="316444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228600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 Time High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ED29A4-B6B5-E04B-A104-1B99EA576C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219200"/>
            <a:ext cx="7569920" cy="506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0241213"/>
      </p:ext>
    </p:extLst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87"/>
          <p:cNvSpPr txBox="1">
            <a:spLocks/>
          </p:cNvSpPr>
          <p:nvPr/>
        </p:nvSpPr>
        <p:spPr>
          <a:xfrm>
            <a:off x="228600" y="457201"/>
            <a:ext cx="8610600" cy="838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ctr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GTD 9 Year Daily Audited Performance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6004671-0281-9D42-807D-304EFB5C9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50" y="1401719"/>
            <a:ext cx="8159750" cy="484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599132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25969</TotalTime>
  <Words>637</Words>
  <Application>Microsoft Office PowerPoint</Application>
  <PresentationFormat>On-screen Show (4:3)</PresentationFormat>
  <Paragraphs>149</Paragraphs>
  <Slides>79</Slides>
  <Notes>65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Office Theme</vt:lpstr>
      <vt:lpstr>The Mad Hedge Fund Trader “It’s War!”</vt:lpstr>
      <vt:lpstr>Slide 1</vt:lpstr>
      <vt:lpstr>October 26-27 Lake Tahoe Conference</vt:lpstr>
      <vt:lpstr>MHFT Global Strategy Luncheons Buy tickets at www.madhedgefundtrader.com </vt:lpstr>
      <vt:lpstr>MHFT Global Strategy Luncheons Buy tickets at www.madhedgefundtrader.com </vt:lpstr>
      <vt:lpstr>Trade Alert Performance New All Time High!! </vt:lpstr>
      <vt:lpstr>Slide 6</vt:lpstr>
      <vt:lpstr>Slide 7</vt:lpstr>
      <vt:lpstr>Slide 8</vt:lpstr>
      <vt:lpstr>Mad Hedge Technology Letter a $2,500 a year upgrade</vt:lpstr>
      <vt:lpstr>The Method to My Madness</vt:lpstr>
      <vt:lpstr>The Mad Hedge Profit Predictor Market Timing Index- An artificial intelligence driven algorithm that analyzes 30 different economic, technical, and momentum driven indicators </vt:lpstr>
      <vt:lpstr> The Mad Hedge Profit Predictor Approaching Top of 2018 Range </vt:lpstr>
      <vt:lpstr>The Global Economy –Uneven </vt:lpstr>
      <vt:lpstr>Soybeans (-20%)-Trade War Indicator</vt:lpstr>
      <vt:lpstr>Weekly Jobless Claims –The Most Important Statistic  +3,000 to 213,000-  43 Year Low </vt:lpstr>
      <vt:lpstr>The Bill Davis View A $1,500 Upgrade for the Mad Day Trader Service </vt:lpstr>
      <vt:lpstr>Stocks-Nosebleed Territory </vt:lpstr>
      <vt:lpstr>Slide 18</vt:lpstr>
      <vt:lpstr>   S&amp;P 500- Top of the Range took profits on long 5/$277-$280 put spread double weighting     </vt:lpstr>
      <vt:lpstr>   S&amp;P 500- Overshoot Risk took profits on long 5/$277-$280 put spread double weighting     </vt:lpstr>
      <vt:lpstr> Dow Average- New High</vt:lpstr>
      <vt:lpstr> Russell 2000 (IWM)- Topping Out has become the lead index on tax breaks</vt:lpstr>
      <vt:lpstr>NASDAQ (QQQ)- Settling Into a Range for the rest of 2018</vt:lpstr>
      <vt:lpstr>(VIX)- Spike Time </vt:lpstr>
      <vt:lpstr> iPath S&amp;P 500 VIX Short-Term Futures ETN (VXX) took profits on long 1/$40 calls took profits on long 3/$60-$65 bear put spread took profits on long 3/$55-$60 bear put spread </vt:lpstr>
      <vt:lpstr>   Facebook (FB)- Reality Returns stopped out of long 4/$150-$160 call spread took profits on long 6/$130-$140 bull call spread took profits on long 3/$155-$165 bull call spread took profits on long 3/$190-$195 bear put spread     </vt:lpstr>
      <vt:lpstr>  Alphabet (GOOGL)- took profits on long 4/$900-$930 call spread   </vt:lpstr>
      <vt:lpstr>    Amazon (AMZN)-Also Correction Proof New $1 trillion company     </vt:lpstr>
      <vt:lpstr>NVIDIA (NVDA)-New Highs    </vt:lpstr>
      <vt:lpstr>  Micron Technology (MU)-Trade Wars took profits on long 3/$34-$37 bull call spread in Mad Hedge Technology Letter Only   </vt:lpstr>
      <vt:lpstr>  Salesforce (CRM)-New Highs took profits on long 7/$115-$120 call spread (tech letter) took profits on long 6/$105-$110 call spread took profits on long 3/$90-$95 bull call spread   </vt:lpstr>
      <vt:lpstr>Industrials Sector SPDR (XLI)-Rotation Target (GE), (MMM), (UNP), (UTX), (BA), (HON)</vt:lpstr>
      <vt:lpstr>US Steel (X)-Tariffs Trouble Import duties cause users to abandon steel took profits on long the 9/$21-$22 vertical bull call spread </vt:lpstr>
      <vt:lpstr>Tesla (TSLA)- Has largest short position in the market Buyout attempt t $420 fails   </vt:lpstr>
      <vt:lpstr>Southwest Airlines (LUV)- Earnings Pop Warren Buffett’s Favorite Airline</vt:lpstr>
      <vt:lpstr>Delta Airlines (DAL)- Poisoning took profits on 3/$40-$45 call spread </vt:lpstr>
      <vt:lpstr>Transports Sector SPDR (XTN)-  (ALGT),  (ALK), (JBLU), (LUV), (CHRW), (DAL) </vt:lpstr>
      <vt:lpstr>Health Care Sector (XLV), (RXL)-New Highs (JNJ), (PFE), (MRK), (GILD), (ACT), (AMGN) </vt:lpstr>
      <vt:lpstr>Goldman Sachs (GS)-Head and Shoulders Bottom  stopped out of long 4/240-$245 call spread stopped out of long 10/$220-$225 vertical bull call spread  took profits on long 10/$227.50-$232.50 vertical bull call spread</vt:lpstr>
      <vt:lpstr>Palo Alto Networks (PANW)- Hacking never goes out of fashion</vt:lpstr>
      <vt:lpstr>Consumer Discretionary SPDR (XLY) (DIS), (AMZN), (HD), (CMCSA), (MCD), (SBUX) </vt:lpstr>
      <vt:lpstr>Europe Hedged Equity (HEDJ)-Quadruple top Top </vt:lpstr>
      <vt:lpstr>Japan (DXJ)- </vt:lpstr>
      <vt:lpstr> Emerging Markets (EEM)- Killed by Strong Dollar</vt:lpstr>
      <vt:lpstr>Bonds- Trading the Uptrend </vt:lpstr>
      <vt:lpstr>    Treasury ETF (TLT) – Top of Range long the (TLT)  9/$123-$126 put spread     </vt:lpstr>
      <vt:lpstr>    Treasury ETF (TLT) Long Term Up 5 Points in 8 Months     </vt:lpstr>
      <vt:lpstr>Ten Year Treasury Yield ($TNX) 2.96% Breakdown, Now major Support </vt:lpstr>
      <vt:lpstr>Junk Bonds (HYG) 5.78% Yield </vt:lpstr>
      <vt:lpstr>2X Short Treasuries (TBT)-Buy Territory</vt:lpstr>
      <vt:lpstr>Emerging Market Debt (ELD) 5.64% Yield- </vt:lpstr>
      <vt:lpstr>Municipal Bonds (MUB)-2.32%   Mix of AAA, AA, and A rated bonds Huge 40 basis point yield pop on tax bill</vt:lpstr>
      <vt:lpstr>Foreign Currencies- Dollar Pause </vt:lpstr>
      <vt:lpstr>   Japanese Yen (FXY), (YCS) took profits on long (FXY) 3/$91-$93 bear put spread  </vt:lpstr>
      <vt:lpstr>   Euro ($XEU), (FXE), (EUO)- Trying to Break Down  took profits on long (FXE) 3/$120-$123 vertical bear put spread  </vt:lpstr>
      <vt:lpstr>   Australian Dollar (FXA)-Trade war China drag    </vt:lpstr>
      <vt:lpstr>Emerging Market Currencies (CEW)   </vt:lpstr>
      <vt:lpstr>Chinese Yuan- (CYB)-Trade War Tonic </vt:lpstr>
      <vt:lpstr> Bitcoin- Downtrend Intact </vt:lpstr>
      <vt:lpstr>Energy – Entering the Shoulder Season</vt:lpstr>
      <vt:lpstr>Oil-China drag</vt:lpstr>
      <vt:lpstr> United States Oil Fund (USO)  </vt:lpstr>
      <vt:lpstr>Energy Select Sector SPDR (XLE)-No Performance! (XOM), (CVX), (SLB), (KMI), (EOG), (COP) </vt:lpstr>
      <vt:lpstr>Halliburton (HAL)-New Low </vt:lpstr>
      <vt:lpstr>Natural Gas (UNG)- </vt:lpstr>
      <vt:lpstr> Copper (COPX)-Trade War Fears </vt:lpstr>
      <vt:lpstr>Precious Metals-Selling to the Rest of the World</vt:lpstr>
      <vt:lpstr>Gold (GLD)-No Help from Trade War Took profits on long 5/$119-$122 bull call spread took profits on long (GLD) $12/$116-$119 bull call spread  </vt:lpstr>
      <vt:lpstr>Gold Long Term   </vt:lpstr>
      <vt:lpstr> Market Vectors Gold Miners ETF- (GDX) – Yikes! Took profits on long the 9/$20.50-$21.50 bull call spread </vt:lpstr>
      <vt:lpstr> Barrick Gold (ABX) </vt:lpstr>
      <vt:lpstr> Newmont Mining- (NEM)-  </vt:lpstr>
      <vt:lpstr>Real Estate-Rising Inventories</vt:lpstr>
      <vt:lpstr>May Corelogic S&amp;P Case Shiller Home Price Index Seattle (+12.8%), Las Vegas (+10.3%) San Francisco 10.7% leaders price rises accelerating </vt:lpstr>
      <vt:lpstr>Simon Property Group (SPG)- Falling rates and rotation push </vt:lpstr>
      <vt:lpstr>US Home Construction Index (ITB) (DHI), (LEN), (PHM), (TOL), (NVR)   </vt:lpstr>
      <vt:lpstr>Trade Sheet- So What Do We Do About All This?</vt:lpstr>
      <vt:lpstr>    Next Strategy Webinar    12:00 EST Wednesday, September 19,  2018 from San Francisco, CA  For Lunches and Tahoe Conference Please Go to www.madhedgefundtrader.com  and click “Store”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Nancy Milne</cp:lastModifiedBy>
  <cp:revision>5883</cp:revision>
  <cp:lastPrinted>2017-08-31T13:43:13Z</cp:lastPrinted>
  <dcterms:created xsi:type="dcterms:W3CDTF">2015-02-05T17:12:57Z</dcterms:created>
  <dcterms:modified xsi:type="dcterms:W3CDTF">2018-09-05T16:42:18Z</dcterms:modified>
</cp:coreProperties>
</file>