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5"/>
  </p:notesMasterIdLst>
  <p:sldIdLst>
    <p:sldId id="256" r:id="rId2"/>
    <p:sldId id="1714" r:id="rId3"/>
    <p:sldId id="1703" r:id="rId4"/>
    <p:sldId id="888" r:id="rId5"/>
    <p:sldId id="1579" r:id="rId6"/>
    <p:sldId id="1578" r:id="rId7"/>
    <p:sldId id="1696" r:id="rId8"/>
    <p:sldId id="605" r:id="rId9"/>
    <p:sldId id="1651" r:id="rId10"/>
    <p:sldId id="1118" r:id="rId11"/>
    <p:sldId id="1076" r:id="rId12"/>
    <p:sldId id="1705" r:id="rId13"/>
    <p:sldId id="898" r:id="rId14"/>
    <p:sldId id="1695" r:id="rId15"/>
    <p:sldId id="1689" r:id="rId16"/>
    <p:sldId id="1734" r:id="rId17"/>
    <p:sldId id="1735" r:id="rId18"/>
    <p:sldId id="1737" r:id="rId19"/>
    <p:sldId id="1397" r:id="rId20"/>
    <p:sldId id="1740" r:id="rId21"/>
    <p:sldId id="1033" r:id="rId22"/>
    <p:sldId id="1073" r:id="rId23"/>
    <p:sldId id="1026" r:id="rId24"/>
    <p:sldId id="570" r:id="rId25"/>
    <p:sldId id="280" r:id="rId26"/>
    <p:sldId id="1511" r:id="rId27"/>
    <p:sldId id="1512" r:id="rId28"/>
    <p:sldId id="1544" r:id="rId29"/>
    <p:sldId id="1741" r:id="rId30"/>
    <p:sldId id="1545" r:id="rId31"/>
    <p:sldId id="1297" r:id="rId32"/>
    <p:sldId id="1542" r:id="rId33"/>
    <p:sldId id="563" r:id="rId34"/>
    <p:sldId id="835" r:id="rId35"/>
    <p:sldId id="613" r:id="rId36"/>
    <p:sldId id="1523" r:id="rId37"/>
    <p:sldId id="831" r:id="rId38"/>
    <p:sldId id="811" r:id="rId39"/>
    <p:sldId id="1047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698" r:id="rId48"/>
    <p:sldId id="1070" r:id="rId49"/>
    <p:sldId id="1717" r:id="rId50"/>
    <p:sldId id="1718" r:id="rId51"/>
    <p:sldId id="1719" r:id="rId52"/>
    <p:sldId id="1720" r:id="rId53"/>
    <p:sldId id="1721" r:id="rId54"/>
    <p:sldId id="1722" r:id="rId55"/>
    <p:sldId id="1723" r:id="rId56"/>
    <p:sldId id="1726" r:id="rId57"/>
    <p:sldId id="1727" r:id="rId58"/>
    <p:sldId id="1724" r:id="rId59"/>
    <p:sldId id="840" r:id="rId60"/>
    <p:sldId id="1738" r:id="rId61"/>
    <p:sldId id="1068" r:id="rId62"/>
    <p:sldId id="1069" r:id="rId63"/>
    <p:sldId id="1566" r:id="rId64"/>
    <p:sldId id="1400" r:id="rId65"/>
    <p:sldId id="893" r:id="rId66"/>
    <p:sldId id="289" r:id="rId67"/>
    <p:sldId id="1054" r:id="rId68"/>
    <p:sldId id="994" r:id="rId69"/>
    <p:sldId id="830" r:id="rId70"/>
    <p:sldId id="481" r:id="rId71"/>
    <p:sldId id="290" r:id="rId72"/>
    <p:sldId id="1133" r:id="rId73"/>
    <p:sldId id="1049" r:id="rId74"/>
    <p:sldId id="336" r:id="rId75"/>
    <p:sldId id="1699" r:id="rId76"/>
    <p:sldId id="1728" r:id="rId77"/>
    <p:sldId id="654" r:id="rId78"/>
    <p:sldId id="1739" r:id="rId79"/>
    <p:sldId id="659" r:id="rId80"/>
    <p:sldId id="655" r:id="rId81"/>
    <p:sldId id="1425" r:id="rId82"/>
    <p:sldId id="657" r:id="rId83"/>
    <p:sldId id="656" r:id="rId84"/>
    <p:sldId id="1500" r:id="rId85"/>
    <p:sldId id="1567" r:id="rId86"/>
    <p:sldId id="1729" r:id="rId87"/>
    <p:sldId id="1731" r:id="rId88"/>
    <p:sldId id="1411" r:id="rId89"/>
    <p:sldId id="1412" r:id="rId90"/>
    <p:sldId id="1413" r:id="rId91"/>
    <p:sldId id="1414" r:id="rId92"/>
    <p:sldId id="1415" r:id="rId93"/>
    <p:sldId id="1572" r:id="rId94"/>
    <p:sldId id="1732" r:id="rId95"/>
    <p:sldId id="388" r:id="rId96"/>
    <p:sldId id="312" r:id="rId97"/>
    <p:sldId id="380" r:id="rId98"/>
    <p:sldId id="747" r:id="rId99"/>
    <p:sldId id="1422" r:id="rId100"/>
    <p:sldId id="313" r:id="rId101"/>
    <p:sldId id="1217" r:id="rId102"/>
    <p:sldId id="1592" r:id="rId103"/>
    <p:sldId id="1693" r:id="rId104"/>
    <p:sldId id="1690" r:id="rId105"/>
    <p:sldId id="1691" r:id="rId106"/>
    <p:sldId id="907" r:id="rId107"/>
    <p:sldId id="650" r:id="rId108"/>
    <p:sldId id="729" r:id="rId109"/>
    <p:sldId id="737" r:id="rId110"/>
    <p:sldId id="1733" r:id="rId111"/>
    <p:sldId id="999" r:id="rId112"/>
    <p:sldId id="1000" r:id="rId113"/>
    <p:sldId id="1451" r:id="rId114"/>
    <p:sldId id="1701" r:id="rId115"/>
    <p:sldId id="1130" r:id="rId116"/>
    <p:sldId id="1132" r:id="rId117"/>
    <p:sldId id="1005" r:id="rId118"/>
    <p:sldId id="1006" r:id="rId119"/>
    <p:sldId id="1586" r:id="rId120"/>
    <p:sldId id="1577" r:id="rId121"/>
    <p:sldId id="335" r:id="rId122"/>
    <p:sldId id="1702" r:id="rId123"/>
    <p:sldId id="1230" r:id="rId12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123"/>
  </p:normalViewPr>
  <p:slideViewPr>
    <p:cSldViewPr snapToGrid="0">
      <p:cViewPr varScale="1">
        <p:scale>
          <a:sx n="109" d="100"/>
          <a:sy n="109" d="100"/>
        </p:scale>
        <p:origin x="216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3C87F917-E43A-05A2-68BD-99C72F6C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>
            <a:extLst>
              <a:ext uri="{FF2B5EF4-FFF2-40B4-BE49-F238E27FC236}">
                <a16:creationId xmlns:a16="http://schemas.microsoft.com/office/drawing/2014/main" id="{B4539AE2-B3D3-9F71-BF46-C86D4AC19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>
            <a:extLst>
              <a:ext uri="{FF2B5EF4-FFF2-40B4-BE49-F238E27FC236}">
                <a16:creationId xmlns:a16="http://schemas.microsoft.com/office/drawing/2014/main" id="{A2E96423-BE61-6526-6219-2FDD248B7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590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3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36.png"/><Relationship Id="rId4" Type="http://schemas.openxmlformats.org/officeDocument/2006/relationships/image" Target="../media/image93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“Sell First, Ask Questions Later”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19,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AF6BA-0B59-B3CA-1CC8-BC0754FA6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730" y="1893206"/>
            <a:ext cx="2246539" cy="29953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Global Fears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economy is now solidly moving into recession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University of Michigan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Confidence Collapses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57.0 versus an estimated 63.2, a four-year low.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Price Index Slows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with</a:t>
            </a:r>
            <a:r>
              <a:rPr lang="en-US" sz="2400" dirty="0"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 CPI increased 2.8%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Small Business Confidence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Falls off a Cliff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Government to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Change GDP Calculations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knocking out government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spending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Nonfarm Payroll Report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Comes in Weak, at 151,000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Layoffs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Hit Five Year High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Germany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Passes Massive $1.3 Trillion Spending Stimulus,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devoted to defense spending and infrastructure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99530-2991-6A85-736C-40B92771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648" y="2770417"/>
            <a:ext cx="3049713" cy="39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26BEC9-F9CF-D99A-84A9-49396B89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75522"/>
            <a:ext cx="6972300" cy="52059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7042C-BC19-E5A0-2354-FBEC9375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3089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2/$100-$110 call spread - 7 days to expiration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768DF-C269-2050-00CD-15E3262A1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54" y="1633330"/>
            <a:ext cx="6462091" cy="48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ed sign on a brick wall&#10;&#10;AI-generated content may be incorrect.">
            <a:extLst>
              <a:ext uri="{FF2B5EF4-FFF2-40B4-BE49-F238E27FC236}">
                <a16:creationId xmlns:a16="http://schemas.microsoft.com/office/drawing/2014/main" id="{6CFE5310-93E1-6FFE-4D9B-B49DE137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69" y="0"/>
            <a:ext cx="898317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*Falling interest rates have given gold a new lease on life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opportunity cost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owning gold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has fallen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sharply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*Central bank buying never stopped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*Now silver is starting to play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is still the favored saving means by Chinese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who don’t trust their own currency, banks, or government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*That’s why the metals have outperformed the miners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the Chinese don’t buy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$5,000 by 2028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(GLD), (SLV), (AGQ), and (WPM) on dips</a:t>
            </a:r>
            <a:br>
              <a:rPr lang="en-US" sz="1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221" y="2133600"/>
            <a:ext cx="4720320" cy="46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DA03A6-CFCE-0C85-1BC8-25A2BBCF70CA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2FA55C-AD16-31F3-53FE-1F642E76D29D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(GLD)-A New Leg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09D79-FFA6-D39F-B80E-F873504A2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206" y="2382875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3059994"/>
            <a:ext cx="7023860" cy="25723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DDA41-438E-FE72-26D3-78446853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17" y="209053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BBE4BB-C893-6171-118E-2EE4FDCF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81" y="1613451"/>
            <a:ext cx="6385638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39DE98-A675-C355-5ABD-FAD8AA0FD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55644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AAB0-6076-7BB4-8146-DCD01506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06" y="1474304"/>
            <a:ext cx="6740387" cy="50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040D6805-29B0-FFDD-CA1B-CE9941757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03" y="1857374"/>
            <a:ext cx="8352867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6FB2C-796A-3124-0B80-92267975D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22" y="1710746"/>
            <a:ext cx="6501848" cy="48547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221778" y="2777312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13D71-AC84-0F20-8834-FBF1F18A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55643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13F39E-96BF-05A2-025B-BF3D0A3F9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70" y="1335156"/>
            <a:ext cx="6819900" cy="50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352E9-6093-2272-DCA8-7720F77E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15" y="1374912"/>
            <a:ext cx="6481970" cy="4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wall&#10;&#10;AI-generated content may be incorrect.">
            <a:extLst>
              <a:ext uri="{FF2B5EF4-FFF2-40B4-BE49-F238E27FC236}">
                <a16:creationId xmlns:a16="http://schemas.microsoft.com/office/drawing/2014/main" id="{EF04519D-8324-FC6D-C0F7-39731761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8995719" cy="6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Stay Away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*Pending Home Sales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Hit All-Time Low, in January down 4.6% MOM and 5.2% YOY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*Inventories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are rising but affordability is at record lows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*Exceptionally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cold weather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was a factor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*Homebuilder Sentiment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plummeted to 42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</a:t>
            </a:r>
            <a:b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two-year low, and tariff concerns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*Our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dry wall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comes from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Mexico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and our lumber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comes from Canada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*Avoid all real estate plays like the plague.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400" dirty="0">
                <a:effectLst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34D45-2DAD-5F90-3FB1-288CAB1B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2" y="27432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+4.7% YOY in </a:t>
            </a:r>
            <a:r>
              <a:rPr lang="en-US" sz="1800" b="1" i="1">
                <a:latin typeface="+mj-lt"/>
              </a:rPr>
              <a:t>Decemberber</a:t>
            </a:r>
            <a:r>
              <a:rPr lang="en-US" sz="1800" b="1" i="1" dirty="0">
                <a:latin typeface="+mj-lt"/>
              </a:rPr>
              <a:t>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+7.2%,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6.3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Boston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+6.2%.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Washington DC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-1.1%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1BDAE-106E-1225-26FA-58452F368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67" y="1633329"/>
            <a:ext cx="6303065" cy="47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A910C-922C-1EA1-276B-78D14DFE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647" y="1417637"/>
            <a:ext cx="6422335" cy="47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2B3AB-5F18-1905-A0A4-1166CC39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917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auge&#10;&#10;AI-generated content may be incorrect.">
            <a:extLst>
              <a:ext uri="{FF2B5EF4-FFF2-40B4-BE49-F238E27FC236}">
                <a16:creationId xmlns:a16="http://schemas.microsoft.com/office/drawing/2014/main" id="{AE5292D7-E03E-CA3F-0387-76497A91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2000"/>
            <a:ext cx="10030615" cy="5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2,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tanding on a railing in the snow&#10;&#10;AI-generated content may be incorrect.">
            <a:extLst>
              <a:ext uri="{FF2B5EF4-FFF2-40B4-BE49-F238E27FC236}">
                <a16:creationId xmlns:a16="http://schemas.microsoft.com/office/drawing/2014/main" id="{DB8DD5ED-C698-C9BA-21F9-DF7E0FD05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96000" y="9885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408-1504-606B-ED98-F947C5FA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F8BA-FA4C-780C-90C8-1FD209B4E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a lake&#10;&#10;AI-generated content may be incorrect.">
            <a:extLst>
              <a:ext uri="{FF2B5EF4-FFF2-40B4-BE49-F238E27FC236}">
                <a16:creationId xmlns:a16="http://schemas.microsoft.com/office/drawing/2014/main" id="{1CAFCA99-0F71-538C-39F8-8F6C54096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49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4 Month Low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-</a:t>
            </a:r>
            <a:r>
              <a:rPr lang="en-US" sz="2400" b="1" dirty="0">
                <a:solidFill>
                  <a:srgbClr val="00A64B"/>
                </a:solidFill>
              </a:rPr>
              <a:t>2,000 to 220,000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yellow and black jacket standing in snow&#10;&#10;AI-generated content may be incorrect.">
            <a:extLst>
              <a:ext uri="{FF2B5EF4-FFF2-40B4-BE49-F238E27FC236}">
                <a16:creationId xmlns:a16="http://schemas.microsoft.com/office/drawing/2014/main" id="{68AB16ED-5720-21F0-5609-D2442BA91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Welcome to the Bear Market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*Stocks lost 10% in a month and there is another 10% to go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*NASDAQ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is down 14%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*The Volatility Index peaked at $30, but there are higher higher to come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*Biggest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degrossing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since the pandemic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 has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taken place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, cutting back of total positions longs and shorts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*Nvidia was the first stock to attract serious institutional buying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*Tesla has become a no touch on global boycotts and falling sales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*Markets have flipped from FOMO to capital preservation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*The average American now has to work seven more years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to get his retirement funds back to where they were a month ago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*Any 3% rally should invite heavy selling and new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*Sell first and ask questions later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BD9EF-EDA9-F1A9-DAA3-B5FE2810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57" y="4014334"/>
            <a:ext cx="3853543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aph showing a curve&#10;&#10;AI-generated content may be incorrect.">
            <a:extLst>
              <a:ext uri="{FF2B5EF4-FFF2-40B4-BE49-F238E27FC236}">
                <a16:creationId xmlns:a16="http://schemas.microsoft.com/office/drawing/2014/main" id="{6AF190C1-CE96-FC4D-712A-8BBE9E4F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22433"/>
            <a:ext cx="6019800" cy="37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C4F0-63A5-F4FC-AAA1-93452FF5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41DA-4693-F559-C614-0EE6D5D70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r>
              <a:rPr lang="en-US" sz="3200" b="1" dirty="0"/>
              <a:t>ARE WE TRANSITIONING FROM THE BOTTOM OF THE OLD RANGE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TO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THE TOP OF A NEW RANGE</a:t>
            </a:r>
          </a:p>
        </p:txBody>
      </p:sp>
    </p:spTree>
    <p:extLst>
      <p:ext uri="{BB962C8B-B14F-4D97-AF65-F5344CB8AC3E}">
        <p14:creationId xmlns:p14="http://schemas.microsoft.com/office/powerpoint/2010/main" val="4155024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6649-FE53-DCE2-9935-1FD32217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927B-720F-A0D7-F3F4-49F3923C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11"/>
            <a:ext cx="10972800" cy="1143000"/>
          </a:xfrm>
        </p:spPr>
        <p:txBody>
          <a:bodyPr/>
          <a:lstStyle/>
          <a:p>
            <a:r>
              <a:rPr lang="en-US" sz="3200" b="1" dirty="0"/>
              <a:t>The Worst-Case Scenarios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8D81E-B874-331C-CA4D-67017C61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9844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3200" b="1" u="sng" dirty="0">
                <a:solidFill>
                  <a:srgbClr val="00A64B"/>
                </a:solidFill>
              </a:rPr>
              <a:t>The Bull Case</a:t>
            </a:r>
            <a:br>
              <a:rPr lang="en-US" sz="2400" b="1" dirty="0"/>
            </a:br>
            <a:r>
              <a:rPr lang="en-US" sz="2400" b="1" dirty="0"/>
              <a:t>We are now in a recession that will probably</a:t>
            </a:r>
            <a:br>
              <a:rPr lang="en-US" sz="2400" b="1" dirty="0"/>
            </a:br>
            <a:r>
              <a:rPr lang="en-US" sz="2400" b="1" dirty="0"/>
              <a:t> cost us -6%-7% over 2-3 quarters and then</a:t>
            </a:r>
            <a:br>
              <a:rPr lang="en-US" sz="2400" b="1" dirty="0"/>
            </a:br>
            <a:r>
              <a:rPr lang="en-US" sz="2400" b="1" dirty="0"/>
              <a:t> ends with a renewal of a $5 trillion tax cut for 2026</a:t>
            </a:r>
            <a:br>
              <a:rPr lang="en-US" sz="2400" b="1" dirty="0"/>
            </a:br>
            <a:r>
              <a:rPr lang="en-US" sz="2400" b="1" dirty="0"/>
              <a:t>(SPY) down 20%-30%, (SPY) multiple drips from</a:t>
            </a:r>
            <a:br>
              <a:rPr lang="en-US" sz="2400" b="1" dirty="0"/>
            </a:br>
            <a:r>
              <a:rPr lang="en-US" sz="2400" b="1" dirty="0"/>
              <a:t> 22X to 18X last seen in 2018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1800" b="1" dirty="0"/>
              <a:t>Or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u="sng" dirty="0">
                <a:solidFill>
                  <a:srgbClr val="FF0000"/>
                </a:solidFill>
              </a:rPr>
              <a:t>The Bear Case</a:t>
            </a:r>
            <a:br>
              <a:rPr lang="en-US" sz="2400" b="1" dirty="0"/>
            </a:br>
            <a:r>
              <a:rPr lang="en-US" sz="2400" b="1" dirty="0"/>
              <a:t>No tax cut means we enter a depression</a:t>
            </a:r>
            <a:br>
              <a:rPr lang="en-US" sz="2400" b="1" dirty="0"/>
            </a:br>
            <a:r>
              <a:rPr lang="en-US" sz="2400" b="1" dirty="0"/>
              <a:t>and lose 25% of GDP over 4 years</a:t>
            </a:r>
            <a:br>
              <a:rPr lang="en-US" sz="2400" b="1" dirty="0"/>
            </a:br>
            <a:r>
              <a:rPr lang="en-US" sz="2400" b="1" dirty="0"/>
              <a:t>(SPY) down 60% if (SPY) PE falls from 22X to 9X</a:t>
            </a:r>
            <a:br>
              <a:rPr lang="en-US" sz="2400" b="1" dirty="0"/>
            </a:br>
            <a:r>
              <a:rPr lang="en-US" sz="2400" b="1" dirty="0"/>
              <a:t>240% of stock gains since 2009 have been</a:t>
            </a:r>
            <a:br>
              <a:rPr lang="en-US" sz="2400" b="1" dirty="0"/>
            </a:br>
            <a:r>
              <a:rPr lang="en-US" sz="2400" b="1" dirty="0"/>
              <a:t> multiple expansion</a:t>
            </a:r>
          </a:p>
        </p:txBody>
      </p:sp>
      <p:pic>
        <p:nvPicPr>
          <p:cNvPr id="5" name="Picture 4" descr="A person sitting on a bull&#10;&#10;AI-generated content may be incorrect.">
            <a:extLst>
              <a:ext uri="{FF2B5EF4-FFF2-40B4-BE49-F238E27FC236}">
                <a16:creationId xmlns:a16="http://schemas.microsoft.com/office/drawing/2014/main" id="{4BFA7548-F2B1-A01F-B166-974EADD9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7" y="694900"/>
            <a:ext cx="2549792" cy="2897146"/>
          </a:xfrm>
          <a:prstGeom prst="rect">
            <a:avLst/>
          </a:prstGeom>
        </p:spPr>
      </p:pic>
      <p:pic>
        <p:nvPicPr>
          <p:cNvPr id="7" name="Picture 6" descr="A person posing for a picture with a bear statue&#10;&#10;AI-generated content may be incorrect.">
            <a:extLst>
              <a:ext uri="{FF2B5EF4-FFF2-40B4-BE49-F238E27FC236}">
                <a16:creationId xmlns:a16="http://schemas.microsoft.com/office/drawing/2014/main" id="{A06C59D1-4E7A-039C-30C3-038EDBDD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58" y="3801728"/>
            <a:ext cx="2549792" cy="30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down 6% on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722936" y="4058250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$535</a:t>
            </a:r>
            <a:br>
              <a:rPr lang="en-US" sz="2000" dirty="0"/>
            </a:br>
            <a:r>
              <a:rPr lang="en-US" sz="2000" dirty="0"/>
              <a:t>-12.7%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830029" y="5509924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$500</a:t>
            </a:r>
            <a:br>
              <a:rPr lang="en-US" sz="2000" dirty="0"/>
            </a:br>
            <a:r>
              <a:rPr lang="en-US" sz="2000" dirty="0"/>
              <a:t>-18.4%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536F45CD-2A28-91AC-28B2-B282198D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4988" y="1344176"/>
            <a:ext cx="9043928" cy="49986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9DD877-CE5E-FB87-9814-A760A046378B}"/>
              </a:ext>
            </a:extLst>
          </p:cNvPr>
          <p:cNvCxnSpPr>
            <a:cxnSpLocks/>
          </p:cNvCxnSpPr>
          <p:nvPr/>
        </p:nvCxnSpPr>
        <p:spPr>
          <a:xfrm>
            <a:off x="0" y="6128657"/>
            <a:ext cx="972293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995963" y="5136582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DC9AAF82-E6F7-0D87-88BF-895897815F1D}"/>
              </a:ext>
            </a:extLst>
          </p:cNvPr>
          <p:cNvSpPr/>
          <p:nvPr/>
        </p:nvSpPr>
        <p:spPr>
          <a:xfrm>
            <a:off x="8558278" y="1258086"/>
            <a:ext cx="3403992" cy="215749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Depression Worst Case</a:t>
            </a:r>
            <a:br>
              <a:rPr lang="en-US" sz="2400" dirty="0"/>
            </a:br>
            <a:r>
              <a:rPr lang="en-US" sz="2400" dirty="0"/>
              <a:t>$250 -60%</a:t>
            </a:r>
            <a:br>
              <a:rPr lang="en-US" sz="2400" dirty="0"/>
            </a:br>
            <a:r>
              <a:rPr lang="en-US" sz="2400" dirty="0"/>
              <a:t>PE 9X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19A9D-7F5D-1A49-F97F-599754E04C46}"/>
              </a:ext>
            </a:extLst>
          </p:cNvPr>
          <p:cNvSpPr txBox="1"/>
          <p:nvPr/>
        </p:nvSpPr>
        <p:spPr>
          <a:xfrm>
            <a:off x="3962400" y="609600"/>
            <a:ext cx="3743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5A5D4-6DEE-76CF-CB05-C5B0558E36E1}"/>
              </a:ext>
            </a:extLst>
          </p:cNvPr>
          <p:cNvSpPr txBox="1"/>
          <p:nvPr/>
        </p:nvSpPr>
        <p:spPr>
          <a:xfrm>
            <a:off x="533400" y="1597707"/>
            <a:ext cx="10363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*A five-year bull market is over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*Economic growth has turned negative 2025, and risks are risen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*Tariff driven Inflation is about to rear its ugly head once again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*Weak economy will force Fed to cut rates but no until yearend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*Stock valuations are just coming off a 26-year high and uncertainty is exploding….a toxic combination 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*Cutting government spending by half means loss of 12% GDP = recession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*Stagflation is most likely outcome = SELL!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*Worst case scenario: Government austerity budget in a recession = depression!</a:t>
            </a:r>
          </a:p>
        </p:txBody>
      </p:sp>
      <p:pic>
        <p:nvPicPr>
          <p:cNvPr id="5" name="Picture 4" descr="A person standing on a deck of a cruise ship&#10;&#10;Description automatically generated">
            <a:extLst>
              <a:ext uri="{FF2B5EF4-FFF2-40B4-BE49-F238E27FC236}">
                <a16:creationId xmlns:a16="http://schemas.microsoft.com/office/drawing/2014/main" id="{B47ACD0A-4DD5-35EC-1296-53CF7EE2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993280"/>
            <a:ext cx="2743200" cy="29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D3806E74-1948-1A49-0CE2-20EEC4B2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>
            <a:extLst>
              <a:ext uri="{FF2B5EF4-FFF2-40B4-BE49-F238E27FC236}">
                <a16:creationId xmlns:a16="http://schemas.microsoft.com/office/drawing/2014/main" id="{C114477A-B652-5537-6DC6-C79C49C78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Targets- The Worst Worst Case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$613 down to $250 –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1929 it took 25 years to recover the old high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2633504-0E67-688E-9BBC-2662EAC1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B5EED-07AE-D611-6D73-844D4D690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0BB714-33E6-C2A4-B9E3-3255C79299DB}"/>
              </a:ext>
            </a:extLst>
          </p:cNvPr>
          <p:cNvCxnSpPr>
            <a:cxnSpLocks/>
          </p:cNvCxnSpPr>
          <p:nvPr/>
        </p:nvCxnSpPr>
        <p:spPr>
          <a:xfrm flipV="1">
            <a:off x="995963" y="5136582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75F86B94-6893-58FC-FE38-DA80440A5DED}"/>
              </a:ext>
            </a:extLst>
          </p:cNvPr>
          <p:cNvSpPr/>
          <p:nvPr/>
        </p:nvSpPr>
        <p:spPr>
          <a:xfrm>
            <a:off x="8441047" y="2780816"/>
            <a:ext cx="3403992" cy="215749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Depression Worst Case</a:t>
            </a:r>
            <a:br>
              <a:rPr lang="en-US" sz="2400" dirty="0"/>
            </a:br>
            <a:r>
              <a:rPr lang="en-US" sz="2400" dirty="0"/>
              <a:t>$250 -60%</a:t>
            </a:r>
            <a:br>
              <a:rPr lang="en-US" sz="2400" dirty="0"/>
            </a:br>
            <a:r>
              <a:rPr lang="en-US" sz="2400" dirty="0"/>
              <a:t>PE 9X</a:t>
            </a:r>
          </a:p>
        </p:txBody>
      </p:sp>
      <p:pic>
        <p:nvPicPr>
          <p:cNvPr id="6" name="Picture 5" descr="A graph showing the stock market&#10;&#10;AI-generated content may be incorrect.">
            <a:extLst>
              <a:ext uri="{FF2B5EF4-FFF2-40B4-BE49-F238E27FC236}">
                <a16:creationId xmlns:a16="http://schemas.microsoft.com/office/drawing/2014/main" id="{61752394-43F0-E804-7A12-E877E0E0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617" y="1861246"/>
            <a:ext cx="8327572" cy="46437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CA06DF-7087-74AC-ACAC-80365A85A811}"/>
              </a:ext>
            </a:extLst>
          </p:cNvPr>
          <p:cNvCxnSpPr>
            <a:cxnSpLocks/>
          </p:cNvCxnSpPr>
          <p:nvPr/>
        </p:nvCxnSpPr>
        <p:spPr>
          <a:xfrm>
            <a:off x="38632" y="4112287"/>
            <a:ext cx="972293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20051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3/$38-$41 call spread – expires in 2 days, long $40-$43 calls prad – expires in 21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40%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0E66F-77BB-11A0-8B1E-50574EAF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276" y="1722455"/>
            <a:ext cx="6349448" cy="47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F87BA-A869-4C22-089F-52E41E84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71" y="1494182"/>
            <a:ext cx="6402457" cy="47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7F5FA-7871-DE82-AEF6-AB545B33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15" y="1335156"/>
            <a:ext cx="6481970" cy="4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FCB83-49A5-96B6-2496-02C4C395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90" y="193884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5B826-51ED-59C4-AAAB-E851001C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27" y="1643307"/>
            <a:ext cx="6450146" cy="48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88029-7313-62B0-0959-72471B706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702" y="1417637"/>
            <a:ext cx="6488596" cy="48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11D84-BF0A-0968-BFAC-F48D25D3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91" y="1103494"/>
            <a:ext cx="7031803" cy="52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A730B-9A03-01E6-6FD5-3BB342C9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80" y="1295400"/>
            <a:ext cx="6601239" cy="49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5B68E-1BF6-F9F5-2BAF-78219B75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80" y="1295400"/>
            <a:ext cx="6601239" cy="49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on skis on a snowy slope&#10;&#10;AI-generated content may be incorrect.">
            <a:extLst>
              <a:ext uri="{FF2B5EF4-FFF2-40B4-BE49-F238E27FC236}">
                <a16:creationId xmlns:a16="http://schemas.microsoft.com/office/drawing/2014/main" id="{04462EE7-186B-224A-7740-D36FBA106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34AF0-0538-59F6-056A-ADE6DE90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22" y="1455850"/>
            <a:ext cx="6811107" cy="50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8099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Nvidia Tanks Again, as the incoming government plans new China export restrictions on the company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3/$88-$90 call spread - expires in 2 trading days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long 4/$140-$145 puts spread -  expires in 21 trading days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2BBCFF-C366-1D57-2A57-CF7F220D1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247" y="1856710"/>
            <a:ext cx="6399845" cy="47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E3A9B2-CB58-7A79-4043-CB795E24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46" y="2209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Meta Beats, on improving ad sales, a preeminent AI user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B1E17-B923-3A99-6E37-D00F4ECC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8" y="1816295"/>
            <a:ext cx="6139962" cy="45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 Delayed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8BDA5-8C84-3F3D-F4A0-3DF14DA5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87" y="1559169"/>
            <a:ext cx="6506513" cy="48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Administration to Pursue Alphabet Breakup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96D64-C46A-22AD-FCE9-8F2CC3BC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54" y="2076174"/>
            <a:ext cx="6004891" cy="44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F7065-F5BB-0BB6-125E-CFF07303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56" y="1795662"/>
            <a:ext cx="6246098" cy="46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European Boycott is Hurting - will miss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2025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sales target by a large margin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long $310-$320 put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3/$210-$220 call spread,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2/$300-$310 call spread, took profits on long 2/$300-$310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 2/$540-$550 put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7 days to expiration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1/$330-$340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profited on long 12/$270-$275 call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9E92F-F2D9-993D-664B-0C9E0B72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86" y="2719037"/>
            <a:ext cx="4953828" cy="36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March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+10.94%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17.14%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+769.06%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667AF-3752-6C49-ABAC-221C04AD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65" y="183125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5AAA8-854A-7D9E-E061-E6C17AFE0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98" y="1653209"/>
            <a:ext cx="6385003" cy="47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3AB0C-9815-7E48-E227-83AC974A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32" y="1752600"/>
            <a:ext cx="6269935" cy="46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C3259-51AD-85DD-900F-4CF08332E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917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1EAF6-4B1E-25B7-00E9-3810CF0E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11" y="1676400"/>
            <a:ext cx="6230178" cy="46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05280-7B50-3F7E-EA46-33FAF276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40" y="191162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136B83-DF3E-E2F7-60ED-977A9FAB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9174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5714-C01A-0B82-4789-18E116B2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20575-61B5-99C6-2879-23455C300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a fur hat and sunglasses standing in front of a train station&#10;&#10;AI-generated content may be incorrect.">
            <a:extLst>
              <a:ext uri="{FF2B5EF4-FFF2-40B4-BE49-F238E27FC236}">
                <a16:creationId xmlns:a16="http://schemas.microsoft.com/office/drawing/2014/main" id="{BFA4E71C-890A-9015-B7BC-5D69F1A84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04" y="0"/>
            <a:ext cx="759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7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EA0181-AC41-6621-7EB0-49D954CA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14" y="199113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stock market&#10;&#10;AI-generated content may be incorrect.">
            <a:extLst>
              <a:ext uri="{FF2B5EF4-FFF2-40B4-BE49-F238E27FC236}">
                <a16:creationId xmlns:a16="http://schemas.microsoft.com/office/drawing/2014/main" id="{C8765A7A-C71E-7ED0-B49A-D07AA9456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-1"/>
            <a:ext cx="119836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624FFA-24A9-B448-D7A2-3C034931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315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4DC59-82D6-4E0A-D372-61A2BFDE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1468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D0FAB-82FB-12D7-07A0-68F402DE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406" y="1676400"/>
            <a:ext cx="6130787" cy="45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9C934-AA1A-0F49-52D2-A7A4DA529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141" y="1676400"/>
            <a:ext cx="6087718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FD677-0BB0-53EB-E0F4-C665029F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485" y="1676400"/>
            <a:ext cx="6091030" cy="45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D1567-7EA1-45C0-64F5-1362B6CAD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315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D46A6-24C3-4C05-857D-DF679D2DE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71" y="213722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13A40-463D-66B8-24C5-F987B28E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9113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BE904-0488-4E35-6811-EE1D58ED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35723"/>
            <a:ext cx="6541344" cy="48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BC6C2-B11E-EBC8-83A1-5152D1C6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3089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growing graph&#10;&#10;AI-generated content may be incorrect.">
            <a:extLst>
              <a:ext uri="{FF2B5EF4-FFF2-40B4-BE49-F238E27FC236}">
                <a16:creationId xmlns:a16="http://schemas.microsoft.com/office/drawing/2014/main" id="{BED2320D-437B-A965-7183-CCAA20DA9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316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4/$52.50-$57.50 put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3/$53-$56 put spread – expires in 2 days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C6E92-ABFC-F32D-5BD7-77509366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3150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EE2E0-870A-5A92-841F-72D3E2F0F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667" y="1808303"/>
            <a:ext cx="6150665" cy="45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9FBE17-2C1E-5711-407A-61B4AF1F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9174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2DAE7-2946-FBC9-E437-9FFC62E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93" y="1394791"/>
            <a:ext cx="6899413" cy="51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EF5D8A-AD58-3950-7FEF-697B926D9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3089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14DAC-AA08-6296-EDCC-CA1960091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247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90B96-BE25-D0F8-D5AD-B88C48F4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54" y="1553818"/>
            <a:ext cx="6309691" cy="47112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805A9-0208-7114-2889-0AF87334C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1101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C8987-C59C-E246-5F9F-6E864D2D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7187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8FB16-11A2-D434-57CD-E9465459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22" y="1593574"/>
            <a:ext cx="6389204" cy="47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snow covered car&#10;&#10;AI-generated content may be incorrect.">
            <a:extLst>
              <a:ext uri="{FF2B5EF4-FFF2-40B4-BE49-F238E27FC236}">
                <a16:creationId xmlns:a16="http://schemas.microsoft.com/office/drawing/2014/main" id="{F916F426-15B8-7A55-E950-3C78A3D7C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6813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C4E84-C662-2651-8FF0-8696A500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51" y="1474304"/>
            <a:ext cx="6283187" cy="46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FC63A-B693-2BEC-2FA5-F76C0E039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324" y="1335155"/>
            <a:ext cx="7001351" cy="52276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DDF01-45D9-2B73-276D-1E2B3B3EB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1284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20474-5973-2A48-0C04-04158F5A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513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689FAE-FEE5-057B-45B4-4821F6F5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922" y="1673086"/>
            <a:ext cx="6092156" cy="45488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FD6B-2078-33D1-095D-4CBBD641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black car&#10;&#10;AI-generated content may be incorrect.">
            <a:extLst>
              <a:ext uri="{FF2B5EF4-FFF2-40B4-BE49-F238E27FC236}">
                <a16:creationId xmlns:a16="http://schemas.microsoft.com/office/drawing/2014/main" id="{37B4AC31-875F-6464-FAA9-3F9A59E9C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80" y="0"/>
            <a:ext cx="1072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3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*Rising recession risks put bonds back in the spotlight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the recession actually happens, the (TLT) easily rises above $100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*During  the pandemic recession, the (TLT) rose to $165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*Interest Payments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the National Debt already Top $1 Trillion per year, will become largest budget item topping Social Security at $1.2 trillion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*Recession risks have suddenly moderated providing more bond support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*Fed will eventually have to cut interest rates, but not now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</a:t>
            </a:r>
            <a:r>
              <a:rPr lang="en-US" sz="20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 on dips</a:t>
            </a:r>
            <a:b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New Bull Market </a:t>
            </a:r>
            <a:endParaRPr lang="en-US" sz="2400" dirty="0"/>
          </a:p>
        </p:txBody>
      </p:sp>
      <p:pic>
        <p:nvPicPr>
          <p:cNvPr id="5" name="Picture 4" descr="Cows lying down on a hill&#10;&#10;AI-generated content may be incorrect.">
            <a:extLst>
              <a:ext uri="{FF2B5EF4-FFF2-40B4-BE49-F238E27FC236}">
                <a16:creationId xmlns:a16="http://schemas.microsoft.com/office/drawing/2014/main" id="{46367F8B-C9C3-0AE3-DA5E-F5782C93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21" y="3856665"/>
            <a:ext cx="3646691" cy="28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4/$84-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$87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21D40-D7B5-F47B-DB29-AD13285C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0089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95715-A1D1-E310-5E9D-74EE6CD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7B29-A48B-8BED-C2B2-98D44003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5 years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4/$84-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$87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graph showing the stock market&#10;&#10;AI-generated content may be incorrect.">
            <a:extLst>
              <a:ext uri="{FF2B5EF4-FFF2-40B4-BE49-F238E27FC236}">
                <a16:creationId xmlns:a16="http://schemas.microsoft.com/office/drawing/2014/main" id="{8CEDEEE8-DD26-3684-3AFB-E02197A0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7" y="1531046"/>
            <a:ext cx="9423076" cy="5301089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380973FE-2AD3-4BB4-4584-FE4618A1F46F}"/>
              </a:ext>
            </a:extLst>
          </p:cNvPr>
          <p:cNvSpPr/>
          <p:nvPr/>
        </p:nvSpPr>
        <p:spPr>
          <a:xfrm>
            <a:off x="6389076" y="2696307"/>
            <a:ext cx="2063263" cy="1113692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$155</a:t>
            </a:r>
            <a:br>
              <a:rPr lang="en-US" sz="2400" b="1" dirty="0"/>
            </a:br>
            <a:r>
              <a:rPr lang="en-US" sz="2400" b="1" dirty="0"/>
              <a:t>2020 Top</a:t>
            </a:r>
          </a:p>
        </p:txBody>
      </p:sp>
    </p:spTree>
    <p:extLst>
      <p:ext uri="{BB962C8B-B14F-4D97-AF65-F5344CB8AC3E}">
        <p14:creationId xmlns:p14="http://schemas.microsoft.com/office/powerpoint/2010/main" val="11771905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4.28%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8D40E-665B-4586-DE1F-7AB967EB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73" y="1043354"/>
            <a:ext cx="7285055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57824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+26.95%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16453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April 17</a:t>
            </a:r>
            <a:br>
              <a:rPr lang="en-US" sz="2400" b="1" dirty="0"/>
            </a:br>
            <a:r>
              <a:rPr lang="en-US" sz="2400" b="1" dirty="0"/>
              <a:t>10% risk on, 80% risk off, 10%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F76BAF-321E-4793-8461-097DF7018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98593"/>
              </p:ext>
            </p:extLst>
          </p:nvPr>
        </p:nvGraphicFramePr>
        <p:xfrm>
          <a:off x="673408" y="1619931"/>
          <a:ext cx="4867421" cy="487281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06706">
                  <a:extLst>
                    <a:ext uri="{9D8B030D-6E8A-4147-A177-3AD203B41FA5}">
                      <a16:colId xmlns:a16="http://schemas.microsoft.com/office/drawing/2014/main" val="2393948883"/>
                    </a:ext>
                  </a:extLst>
                </a:gridCol>
                <a:gridCol w="1360715">
                  <a:extLst>
                    <a:ext uri="{9D8B030D-6E8A-4147-A177-3AD203B41FA5}">
                      <a16:colId xmlns:a16="http://schemas.microsoft.com/office/drawing/2014/main" val="1962920770"/>
                    </a:ext>
                  </a:extLst>
                </a:gridCol>
              </a:tblGrid>
              <a:tr h="257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4073490327"/>
                  </a:ext>
                </a:extLst>
              </a:tr>
              <a:tr h="405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2688560950"/>
                  </a:ext>
                </a:extLst>
              </a:tr>
              <a:tr h="3333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(NVDA) 3/$88-$90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333596641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2463700017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917464727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2149440501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(GLD) 3/$240-$250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565320020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(SH) 3/$38-$41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507246977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(SH) 4/$40-$43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329629749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(GM) 3/$53-$56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863551491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(NVDA) 4/$140-$145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798483260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4/$310/$320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760647654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(GM) 4/$52.50-$57.50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2161866376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(TLT) 4/$84-$87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4014735031"/>
                  </a:ext>
                </a:extLst>
              </a:tr>
              <a:tr h="25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586591332"/>
                  </a:ext>
                </a:extLst>
              </a:tr>
              <a:tr h="2309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-70.00%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900923087"/>
                  </a:ext>
                </a:extLst>
              </a:tr>
              <a:tr h="23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1679520405"/>
                  </a:ext>
                </a:extLst>
              </a:tr>
              <a:tr h="2309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632" marR="5632" marT="5632" marB="0" anchor="b"/>
                </a:tc>
                <a:extLst>
                  <a:ext uri="{0D108BD9-81ED-4DB2-BD59-A6C34878D82A}">
                    <a16:rowId xmlns:a16="http://schemas.microsoft.com/office/drawing/2014/main" val="2370270954"/>
                  </a:ext>
                </a:extLst>
              </a:tr>
            </a:tbl>
          </a:graphicData>
        </a:graphic>
      </p:graphicFrame>
      <p:pic>
        <p:nvPicPr>
          <p:cNvPr id="5" name="Picture 4" descr="A colorful circle with many different colored triangles&#10;&#10;AI-generated content may be incorrect.">
            <a:extLst>
              <a:ext uri="{FF2B5EF4-FFF2-40B4-BE49-F238E27FC236}">
                <a16:creationId xmlns:a16="http://schemas.microsoft.com/office/drawing/2014/main" id="{8C3A5B2E-EC48-0E5D-FCEA-96E64F0D8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101" y="3391175"/>
            <a:ext cx="2919186" cy="29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E26A81-157E-4492-5B06-545A5AD6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156252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089CD-2EF1-670B-D75F-8F7DBF07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19200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EB09C1-A33C-B2CD-1803-4132A772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19200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7F48E-0153-31F6-8A4A-EB611F82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54" y="1371600"/>
            <a:ext cx="6462091" cy="48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997EE-55ED-B15A-BA25-8973184C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621" y="1752599"/>
            <a:ext cx="6144039" cy="45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DB2B5-56AA-100F-5BE0-9645851E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28" y="1653208"/>
            <a:ext cx="6322943" cy="47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F998-36CF-E024-D3D6-32607BE9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66145-D6FA-1F3F-1F4F-5C7D8A6E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driving on a snowy road&#10;&#10;AI-generated content may be incorrect.">
            <a:extLst>
              <a:ext uri="{FF2B5EF4-FFF2-40B4-BE49-F238E27FC236}">
                <a16:creationId xmlns:a16="http://schemas.microsoft.com/office/drawing/2014/main" id="{6032269B-F2CC-EF17-B3F9-25082007F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13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New Lead Currencies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late than never</a:t>
            </a: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*Prospect of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falling interest rates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demolishing the US dollar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Yen Carry Trade Unwind Send Japanese Currency Soaring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*Expected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rates differentials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the principal foreign currency driver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*Recession fears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are bringing forward Fed interest rate cuts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Trump economy is forcing investors to flee all US assets,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including stocks and currency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*Massive cash flight is running away from the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US and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into Europe and China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65A81-D6FE-E323-87CF-24771058B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869" y="4498741"/>
            <a:ext cx="3375601" cy="22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1E355-8962-DF92-E16F-44922CD98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1948543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76800" y="3052387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83AEB-0E9F-042D-095F-BF65D84D4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6" y="1951383"/>
            <a:ext cx="5715000" cy="4267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4651199" y="2724778"/>
            <a:ext cx="3749574" cy="24543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005457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US economy is now in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recession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it won’t be confirmed by the data until August.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 have given up all gains since September,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losing $5 trillion in market cap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 a month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*Interest rate plays are back in favor as recession fears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drive rates down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Deregulation plays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take biggest hits as it never showed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US Dollar enters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free fall with declining rates cutting it off at the knees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 the most expensive and saw biggest falls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Energy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sells off on global recession fears with oil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hitting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four-year lows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Cash is king - $1 </a:t>
            </a:r>
            <a:r>
              <a:rPr lang="en-US" sz="2000" b="1">
                <a:solidFill>
                  <a:schemeClr val="tx1"/>
                </a:solidFill>
                <a:latin typeface="+mj-lt"/>
              </a:rPr>
              <a:t>at market top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is worth $10 at bottom</a:t>
            </a:r>
            <a:br>
              <a:rPr lang="en-US" sz="24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44" y="4048187"/>
            <a:ext cx="3571010" cy="2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BAC334-7174-EF3F-6697-1E56A63FD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53" y="1791695"/>
            <a:ext cx="5715000" cy="42672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79610" y="2473569"/>
            <a:ext cx="3427252" cy="265264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BFED5-409A-BA63-6506-4335C3E1E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57" y="1878343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747847" y="2264229"/>
            <a:ext cx="3242267" cy="283530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8BC23A-56E0-1632-C1A5-16E19B6AE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8" y="2035628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4525108" y="2813538"/>
            <a:ext cx="4466492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now covered street with trees and cars&#10;&#10;AI-generated content may be incorrect.">
            <a:extLst>
              <a:ext uri="{FF2B5EF4-FFF2-40B4-BE49-F238E27FC236}">
                <a16:creationId xmlns:a16="http://schemas.microsoft.com/office/drawing/2014/main" id="{CE912009-EEB9-724E-72E5-36F486A5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318172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Global Recession Fears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2" y="1447800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 Oil Market is in Turmoil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with crude prices dropping below $66, a four-year low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*A global recession is looming large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*The administration has pulled Chevron out of Venezuela, losing 300,000 a barrels a day there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*Tax subsidized over production and increased OPEC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quotas are overwhelming demand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prices have already fallen below 2026 downside targets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*Avoid all energy plays like the plague</a:t>
            </a:r>
            <a:br>
              <a:rPr lang="en-US" sz="2800" dirty="0">
                <a:effectLst/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large explosion with smoke and flames&#10;&#10;AI-generated content may be incorrect.">
            <a:extLst>
              <a:ext uri="{FF2B5EF4-FFF2-40B4-BE49-F238E27FC236}">
                <a16:creationId xmlns:a16="http://schemas.microsoft.com/office/drawing/2014/main" id="{08C4D2FC-B582-CE70-390C-E798E8B83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3842180"/>
            <a:ext cx="3890441" cy="29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78A49-587B-EB2A-F4F3-3246C1B6A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54" y="1355035"/>
            <a:ext cx="6462091" cy="48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FF602-7356-8E7D-991D-13321FA4B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441" y="1315277"/>
            <a:ext cx="6621117" cy="49437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543BF1-D9F2-015E-C066-2904B266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04" y="1295400"/>
            <a:ext cx="6760265" cy="50476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0BFBF-7369-C15E-7DF8-7B565100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276" y="1633603"/>
            <a:ext cx="6349448" cy="47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F8A5E2-9843-04B2-3EF3-7AF5B8F2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989" y="1319048"/>
            <a:ext cx="6800022" cy="50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10837</TotalTime>
  <Words>5605</Words>
  <Application>Microsoft Macintosh PowerPoint</Application>
  <PresentationFormat>Widescreen</PresentationFormat>
  <Paragraphs>183</Paragraphs>
  <Slides>123</Slides>
  <Notes>92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“Sell First, Ask Questions Later” </vt:lpstr>
      <vt:lpstr>PowerPoint Presentation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Global Fears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 Weekly Jobless Claims – 4 Month Low -2,000 to 220,000 </vt:lpstr>
      <vt:lpstr>PowerPoint Presentation</vt:lpstr>
      <vt:lpstr>Stocks – Welcome to the Bear Market </vt:lpstr>
      <vt:lpstr>The Ultimate Hedge – Defensive stocks only go down at a slower  rate 90 - day US Treasury Bills (Warren Buffet owns $300 billion) </vt:lpstr>
      <vt:lpstr>PowerPoint Presentation</vt:lpstr>
      <vt:lpstr>The Worst-Case Scenarios</vt:lpstr>
      <vt:lpstr>            S&amp;P 500 – Downside Targets – down 6% on year              </vt:lpstr>
      <vt:lpstr>            S&amp;P 500 – Downside Targets- The Worst Worst Case $613 down to $250 –  After 1929 it took 25 years to recover the old high              </vt:lpstr>
      <vt:lpstr> ProShares  -2X Short S&amp;P 500 (SDS) - a great 2X hedge for falling long stocks Long 3/$38-$41 call spread – expires in 2 days, long $40-$43 calls prad – expires in 21 days up 40% </vt:lpstr>
      <vt:lpstr>(VIX) – 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5/$335-$345 put spread took profits on long (QQQ) 1/$290-$300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Tanks Again, as the incoming government plans new China export restrictions on the company  long 3/$88-$90 call spread - expires in 2 trading days, long 4/$140-$145 puts spread -  expires in 21 trading days   took profits on Long 2/$90-$95 call spread, took profits on Long 12/$117-$120 call spread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Beats, on improving ad sales, a preeminent AI user  took profits on Long 8/$420-$430 call spread took profits on Long 5/$360-$370 vertical bull call spread, took profits on Long 9/$290-$300 vertical bear put spread, stopped out of Long 9/$190-$200 vertical bear put spread  </vt:lpstr>
      <vt:lpstr>  Apple (AAPL) AI Delayed took profits on Long 5/$225-$235 vertical bear put spread,  took profits on Long 8/$160-$170 call spread took profits on Long 6/$200-$210 bear put spread,   </vt:lpstr>
      <vt:lpstr>PowerPoint Presentation</vt:lpstr>
      <vt:lpstr>Alphabet (GOOGL) – Breakup Target Trump Administration to Pursue Alphabet Breakup took profits on long 12/$110-$120 call spread  took profits on long 12/$1,200-$1,230 bull call spread, took profits on long 9/$1,030-$1,080 vertical bull call spread</vt:lpstr>
      <vt:lpstr> Amazon (AMZN) – Antirust Target took profits on long 3/$155-$160 bull call spread , took profits on long 2/$130-$135 bull call spread </vt:lpstr>
      <vt:lpstr>PowerPoint Presentation</vt:lpstr>
      <vt:lpstr>Netflix (NFLX) –  Netflix Earnings Rocket, on the back of 19 million new subscriber  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Q3 $6 Billion Loss –b Strike Continues “il pesce marcisce dalla testa” stopped out of long 2/$190-$200 call spread, took profits on long 5/$17-$175 call spread  </vt:lpstr>
      <vt:lpstr>General Motors (GM) – Worst Off Trade War Victim long 4/$52.50-$57.50 put spread, long 3/$53-$56 put spread – expires in 2 days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 – The New AI Stock took profit on Long 11/$125-$130 bear put spread, took profit on Long 10/$119-$121 bear put spread took profits on Long 8/$114-$117 bear put spread  </vt:lpstr>
      <vt:lpstr> Delta Airlines (DAL) – Recession Warning The Non-Boeing Airline – uses Airbuses stopped out of long 2/$35-$38 call spread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11/$185-$200 bull call spread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New Bull Market </vt:lpstr>
      <vt:lpstr>                 Treasury ETF (TLT) –  long 4/$84-$87 call spread  stopped out of long 1/$82-$85 call spread, took profits on long 10/$103-$106 put spread took profits on long 6/$$94-$97 put spread, took profits on long 5/$82-$85 calls spread                          </vt:lpstr>
      <vt:lpstr>                 Treasury ETF (TLT) – 5 years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4.28%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New Lead Currencies better late than never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Global Recession Fears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long 2/$100-$110 call spread - 7 days to expiration</vt:lpstr>
      <vt:lpstr>PowerPoint Presentation</vt:lpstr>
      <vt:lpstr>Precious Metals – New High</vt:lpstr>
      <vt:lpstr>PowerPoint Presentation</vt:lpstr>
      <vt:lpstr>  Gold (GLD) – China and 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Stay Away</vt:lpstr>
      <vt:lpstr>S&amp;P Case Shiller Slows S&amp;P Case Shiller Rises to +4.7% YOY in Decemberber, with its National Home Price Index New York gained +7.2%, Chicago +6.3%, and Boston +6.2%. Washington DC was down -1.1%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Trade Sheet- The Recession Trade So What Do We Do About All This?</vt:lpstr>
      <vt:lpstr>       Next Strategy Webinar   12:00 EST Wednesday, April 2,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1170</cp:revision>
  <cp:lastPrinted>2022-01-05T03:44:27Z</cp:lastPrinted>
  <dcterms:created xsi:type="dcterms:W3CDTF">2015-02-05T17:12:57Z</dcterms:created>
  <dcterms:modified xsi:type="dcterms:W3CDTF">2025-03-19T15:55:46Z</dcterms:modified>
</cp:coreProperties>
</file>