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7"/>
  </p:notesMasterIdLst>
  <p:sldIdLst>
    <p:sldId id="256" r:id="rId2"/>
    <p:sldId id="1703" r:id="rId3"/>
    <p:sldId id="888" r:id="rId4"/>
    <p:sldId id="1579" r:id="rId5"/>
    <p:sldId id="1578" r:id="rId6"/>
    <p:sldId id="1696" r:id="rId7"/>
    <p:sldId id="605" r:id="rId8"/>
    <p:sldId id="1651" r:id="rId9"/>
    <p:sldId id="1118" r:id="rId10"/>
    <p:sldId id="1076" r:id="rId11"/>
    <p:sldId id="1705" r:id="rId12"/>
    <p:sldId id="898" r:id="rId13"/>
    <p:sldId id="1695" r:id="rId14"/>
    <p:sldId id="1689" r:id="rId15"/>
    <p:sldId id="1734" r:id="rId16"/>
    <p:sldId id="1735" r:id="rId17"/>
    <p:sldId id="1737" r:id="rId18"/>
    <p:sldId id="1397" r:id="rId19"/>
    <p:sldId id="1740" r:id="rId20"/>
    <p:sldId id="1033" r:id="rId21"/>
    <p:sldId id="1073" r:id="rId22"/>
    <p:sldId id="1026" r:id="rId23"/>
    <p:sldId id="570" r:id="rId24"/>
    <p:sldId id="280" r:id="rId25"/>
    <p:sldId id="1511" r:id="rId26"/>
    <p:sldId id="1512" r:id="rId27"/>
    <p:sldId id="1544" r:id="rId28"/>
    <p:sldId id="1741" r:id="rId29"/>
    <p:sldId id="1545" r:id="rId30"/>
    <p:sldId id="1297" r:id="rId31"/>
    <p:sldId id="1542" r:id="rId32"/>
    <p:sldId id="563" r:id="rId33"/>
    <p:sldId id="835" r:id="rId34"/>
    <p:sldId id="613" r:id="rId35"/>
    <p:sldId id="1523" r:id="rId36"/>
    <p:sldId id="831" r:id="rId37"/>
    <p:sldId id="811" r:id="rId38"/>
    <p:sldId id="1047" r:id="rId39"/>
    <p:sldId id="1743" r:id="rId40"/>
    <p:sldId id="1399" r:id="rId41"/>
    <p:sldId id="1072" r:id="rId42"/>
    <p:sldId id="764" r:id="rId43"/>
    <p:sldId id="765" r:id="rId44"/>
    <p:sldId id="1071" r:id="rId45"/>
    <p:sldId id="1501" r:id="rId46"/>
    <p:sldId id="1195" r:id="rId47"/>
    <p:sldId id="1698" r:id="rId48"/>
    <p:sldId id="1070" r:id="rId49"/>
    <p:sldId id="1717" r:id="rId50"/>
    <p:sldId id="1718" r:id="rId51"/>
    <p:sldId id="1719" r:id="rId52"/>
    <p:sldId id="1720" r:id="rId53"/>
    <p:sldId id="1721" r:id="rId54"/>
    <p:sldId id="1722" r:id="rId55"/>
    <p:sldId id="1723" r:id="rId56"/>
    <p:sldId id="1726" r:id="rId57"/>
    <p:sldId id="1727" r:id="rId58"/>
    <p:sldId id="1724" r:id="rId59"/>
    <p:sldId id="840" r:id="rId60"/>
    <p:sldId id="1738" r:id="rId61"/>
    <p:sldId id="1068" r:id="rId62"/>
    <p:sldId id="1069" r:id="rId63"/>
    <p:sldId id="1566" r:id="rId64"/>
    <p:sldId id="1400" r:id="rId65"/>
    <p:sldId id="893" r:id="rId66"/>
    <p:sldId id="289" r:id="rId67"/>
    <p:sldId id="1054" r:id="rId68"/>
    <p:sldId id="994" r:id="rId69"/>
    <p:sldId id="1742" r:id="rId70"/>
    <p:sldId id="830" r:id="rId71"/>
    <p:sldId id="481" r:id="rId72"/>
    <p:sldId id="290" r:id="rId73"/>
    <p:sldId id="1133" r:id="rId74"/>
    <p:sldId id="1049" r:id="rId75"/>
    <p:sldId id="336" r:id="rId76"/>
    <p:sldId id="1699" r:id="rId77"/>
    <p:sldId id="1728" r:id="rId78"/>
    <p:sldId id="654" r:id="rId79"/>
    <p:sldId id="1739" r:id="rId80"/>
    <p:sldId id="659" r:id="rId81"/>
    <p:sldId id="655" r:id="rId82"/>
    <p:sldId id="1425" r:id="rId83"/>
    <p:sldId id="657" r:id="rId84"/>
    <p:sldId id="656" r:id="rId85"/>
    <p:sldId id="1500" r:id="rId86"/>
    <p:sldId id="1567" r:id="rId87"/>
    <p:sldId id="1700" r:id="rId88"/>
    <p:sldId id="1731" r:id="rId89"/>
    <p:sldId id="1411" r:id="rId90"/>
    <p:sldId id="1412" r:id="rId91"/>
    <p:sldId id="1413" r:id="rId92"/>
    <p:sldId id="1414" r:id="rId93"/>
    <p:sldId id="1415" r:id="rId94"/>
    <p:sldId id="1572" r:id="rId95"/>
    <p:sldId id="1732" r:id="rId96"/>
    <p:sldId id="388" r:id="rId97"/>
    <p:sldId id="312" r:id="rId98"/>
    <p:sldId id="380" r:id="rId99"/>
    <p:sldId id="747" r:id="rId100"/>
    <p:sldId id="1422" r:id="rId101"/>
    <p:sldId id="313" r:id="rId102"/>
    <p:sldId id="1217" r:id="rId103"/>
    <p:sldId id="1592" r:id="rId104"/>
    <p:sldId id="1693" r:id="rId105"/>
    <p:sldId id="1690" r:id="rId106"/>
    <p:sldId id="1691" r:id="rId107"/>
    <p:sldId id="907" r:id="rId108"/>
    <p:sldId id="650" r:id="rId109"/>
    <p:sldId id="729" r:id="rId110"/>
    <p:sldId id="737" r:id="rId111"/>
    <p:sldId id="1733" r:id="rId112"/>
    <p:sldId id="999" r:id="rId113"/>
    <p:sldId id="1000" r:id="rId114"/>
    <p:sldId id="1451" r:id="rId115"/>
    <p:sldId id="1701" r:id="rId116"/>
    <p:sldId id="1130" r:id="rId117"/>
    <p:sldId id="1132" r:id="rId118"/>
    <p:sldId id="1005" r:id="rId119"/>
    <p:sldId id="1006" r:id="rId120"/>
    <p:sldId id="1586" r:id="rId121"/>
    <p:sldId id="1736" r:id="rId122"/>
    <p:sldId id="1577" r:id="rId123"/>
    <p:sldId id="335" r:id="rId124"/>
    <p:sldId id="1702" r:id="rId125"/>
    <p:sldId id="1230" r:id="rId12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2192"/>
  </p:normalViewPr>
  <p:slideViewPr>
    <p:cSldViewPr snapToGrid="0">
      <p:cViewPr varScale="1">
        <p:scale>
          <a:sx n="109" d="100"/>
          <a:sy n="109" d="100"/>
        </p:scale>
        <p:origin x="216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>
          <a:extLst>
            <a:ext uri="{FF2B5EF4-FFF2-40B4-BE49-F238E27FC236}">
              <a16:creationId xmlns:a16="http://schemas.microsoft.com/office/drawing/2014/main" id="{3C87F917-E43A-05A2-68BD-99C72F6C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>
            <a:extLst>
              <a:ext uri="{FF2B5EF4-FFF2-40B4-BE49-F238E27FC236}">
                <a16:creationId xmlns:a16="http://schemas.microsoft.com/office/drawing/2014/main" id="{B4539AE2-B3D3-9F71-BF46-C86D4AC19B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>
            <a:extLst>
              <a:ext uri="{FF2B5EF4-FFF2-40B4-BE49-F238E27FC236}">
                <a16:creationId xmlns:a16="http://schemas.microsoft.com/office/drawing/2014/main" id="{A2E96423-BE61-6526-6219-2FDD248B78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5901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820616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3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jpeg"/><Relationship Id="rId5" Type="http://schemas.openxmlformats.org/officeDocument/2006/relationships/image" Target="../media/image36.png"/><Relationship Id="rId4" Type="http://schemas.openxmlformats.org/officeDocument/2006/relationships/image" Target="../media/image96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1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“Trade Terrors”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April 2, 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C1B04-B977-3920-3883-9E25D2B2A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734" y="1676400"/>
            <a:ext cx="4981732" cy="31532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New Range?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7" name="Picture 6" descr="A graph showing the price of a stock market&#10;&#10;AI-generated content may be incorrect.">
            <a:extLst>
              <a:ext uri="{FF2B5EF4-FFF2-40B4-BE49-F238E27FC236}">
                <a16:creationId xmlns:a16="http://schemas.microsoft.com/office/drawing/2014/main" id="{81075216-7B3F-80CF-1031-938985FB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10" y="1887269"/>
            <a:ext cx="8277085" cy="48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D021E-E94A-2189-DFE3-51BC87D26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1848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30FACC-FFF5-BB5F-8854-698FC98DE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00117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9F6DD-DD70-2730-75A0-5953DCEF2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5049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2/$100-$110 call spread - 7 days to expiration</a:t>
            </a: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68704-315A-1D96-A3FD-B612B6120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3659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A63E-8549-60CF-FB98-50DB0F78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F5F39-8175-E2BA-D462-A632E0CB6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rge billboard with a large sign&#10;&#10;AI-generated content may be incorrect.">
            <a:extLst>
              <a:ext uri="{FF2B5EF4-FFF2-40B4-BE49-F238E27FC236}">
                <a16:creationId xmlns:a16="http://schemas.microsoft.com/office/drawing/2014/main" id="{219D3F9F-1AAD-8140-FB1E-6EFBDA121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505" y="0"/>
            <a:ext cx="6144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48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is over extended and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due for a correction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*But long-term targets are getting raised across the board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*No upside resistance above $3,200, setting up 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possible melt up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*Falling interest rates have given gold a new lease on life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Stocks in Comex Warehouses Hit Record high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due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 the risk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of import tariffs curtailing shipments to the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United States from other countries</a:t>
            </a:r>
            <a:br>
              <a:rPr lang="en-US" sz="24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*Will import duties divide the gold market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American and foreign gold?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High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851" y="3044414"/>
            <a:ext cx="3684782" cy="36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93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9DA03A6-CFCE-0C85-1BC8-25A2BBCF70CA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2FA55C-AD16-31F3-53FE-1F642E76D29D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(GLD)-A New Leg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CD483296-BF04-9822-EA94-279C22F10C59}"/>
              </a:ext>
            </a:extLst>
          </p:cNvPr>
          <p:cNvSpPr/>
          <p:nvPr/>
        </p:nvSpPr>
        <p:spPr>
          <a:xfrm>
            <a:off x="9936672" y="2301246"/>
            <a:ext cx="1633491" cy="15174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$5,000</a:t>
            </a:r>
            <a:br>
              <a:rPr lang="en-US" sz="2000" dirty="0"/>
            </a:br>
            <a:r>
              <a:rPr lang="en-US" sz="2000" dirty="0"/>
              <a:t>in 2028</a:t>
            </a:r>
            <a:br>
              <a:rPr lang="en-US" sz="2000" dirty="0"/>
            </a:br>
            <a:r>
              <a:rPr lang="en-US" sz="2000" dirty="0"/>
              <a:t>+66%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194944"/>
            <a:ext cx="2377211" cy="2377211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533400" y="4697557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2540977" y="3059994"/>
            <a:ext cx="7023860" cy="25723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AAC8251-6725-5B8C-44EB-29CE2CE7F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156" y="229268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578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–Falling Rate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C25A3-3181-8EDC-3CAF-599579A3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902" y="4754880"/>
            <a:ext cx="2999232" cy="1874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913F0-C809-3321-70A3-A9F364A72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538" y="210312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A641B-946E-F0CE-B77D-48A863AF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2766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511717-B36F-839F-AB91-65DA407D1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873" y="181401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58C7-8A81-D49F-27E5-6A8D66FE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259F-6502-0AAF-07F2-0167577E4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gauge&#10;&#10;AI-generated content may be incorrect.">
            <a:extLst>
              <a:ext uri="{FF2B5EF4-FFF2-40B4-BE49-F238E27FC236}">
                <a16:creationId xmlns:a16="http://schemas.microsoft.com/office/drawing/2014/main" id="{D248C9FF-B368-0C1E-7284-191C2561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762000"/>
            <a:ext cx="10276115" cy="55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922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B77644-7163-374D-E911-8C1A39F8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98" y="167753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221778" y="2777312"/>
            <a:ext cx="8418598" cy="27215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A3F75E9-DEF9-161E-2D41-6259E4971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40" y="235421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D90E1-3B13-2285-DEEF-4BF76FA92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3659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74FAF-FB2C-4B70-8ACB-9884FE96F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166" y="170729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57A681-ED11-3D11-0152-D00B5C4DC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9565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5ACD-4640-87EA-D2A9-DE8EAF56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0E850-35A6-0DB1-8A92-384BFCDBE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on a building&#10;&#10;AI-generated content may be incorrect.">
            <a:extLst>
              <a:ext uri="{FF2B5EF4-FFF2-40B4-BE49-F238E27FC236}">
                <a16:creationId xmlns:a16="http://schemas.microsoft.com/office/drawing/2014/main" id="{C7A223AC-1F59-0DE8-B877-F0448CFFE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62" y="-1"/>
            <a:ext cx="10741271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95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Green Shoots?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US Mortgage Rates Drop to 6.65%,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for 30-year fixed rate loans. Recession fears have driven interest rates from over 7.30% down a full 10.65%. Recession fears have been driving rates down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Pending Home Sales Rise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</a:t>
            </a:r>
            <a:r>
              <a:rPr lang="en-US" sz="18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</a:rPr>
              <a:t> based on signed contracts, rose 2.0% to 72.0Pending home sales decreased 3.6% from a year earlier.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US Home Sales Rise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but the stocks still look awful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increasing 1.8% to 676,000 units last month. The sales pace for January was revised up to a rate of 664,000 units from the previously reported 657,000 units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Homebuilder Sentiment Craters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 a seven-month low in March as tariffs on imported materials raised construction costs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Existing Home Sales Jump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in February, with a decent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push from falling interest rates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</a:t>
            </a:r>
            <a:r>
              <a:rPr lang="en-US" sz="18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</a:rPr>
              <a:t> increasing 4.2% from the</a:t>
            </a:r>
            <a:br>
              <a:rPr lang="en-US" sz="18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222222"/>
                </a:solidFill>
                <a:effectLst/>
                <a:latin typeface="+mj-lt"/>
                <a:ea typeface="Times New Roman" panose="02020603050405020304" pitchFamily="18" charset="0"/>
              </a:rPr>
              <a:t> annual rate of 4.26 million</a:t>
            </a:r>
            <a:r>
              <a:rPr lang="en-US" sz="1800" dirty="0">
                <a:effectLst/>
                <a:latin typeface="+mj-lt"/>
              </a:rPr>
              <a:t> 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A2620-BF16-3605-BAEB-70C774091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445" y="4337222"/>
            <a:ext cx="4201051" cy="23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+4.1% YOY in January,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+7.7%,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+7.5%,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Boston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+6.5%.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Washington DC was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-1.1%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8/$90-$95 call spread,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6C13D-7737-6378-136E-15AB896D5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74577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09734-639A-C54F-DF62-28B659C42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41763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4 Month Low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2,000 to 224,000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Horton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stock dropping some 11% in Tuesday morning trading after the U.S.'s largest homebuilder issued its fiscal 2025 guidance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E5ED7-0B90-5B7A-97ED-C5AC9656F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8225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9A4FB-69A3-CA5A-C88D-14F368B04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63539-5FB7-E0F8-D518-701BBBEBE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snowy landscape with a sunset&#10;&#10;AI-generated content may be incorrect.">
            <a:extLst>
              <a:ext uri="{FF2B5EF4-FFF2-40B4-BE49-F238E27FC236}">
                <a16:creationId xmlns:a16="http://schemas.microsoft.com/office/drawing/2014/main" id="{C055EC3E-58F9-9486-5073-773335DBC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86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-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April 16,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balcony with snow on the ground&#10;&#10;AI-generated content may be incorrect.">
            <a:extLst>
              <a:ext uri="{FF2B5EF4-FFF2-40B4-BE49-F238E27FC236}">
                <a16:creationId xmlns:a16="http://schemas.microsoft.com/office/drawing/2014/main" id="{DABB0131-F84B-7FEB-39D2-57363F786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16" y="234778"/>
            <a:ext cx="4280659" cy="50581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4408-1504-606B-ED98-F947C5FA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F8BA-FA4C-780C-90C8-1FD209B4E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illboard with black text&#10;&#10;AI-generated content may be incorrect.">
            <a:extLst>
              <a:ext uri="{FF2B5EF4-FFF2-40B4-BE49-F238E27FC236}">
                <a16:creationId xmlns:a16="http://schemas.microsoft.com/office/drawing/2014/main" id="{E214D9A2-D195-A927-626E-4E4B8C9C5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58" y="0"/>
            <a:ext cx="11283762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49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nowy mountain range in the distance&#10;&#10;AI-generated content may be incorrect.">
            <a:extLst>
              <a:ext uri="{FF2B5EF4-FFF2-40B4-BE49-F238E27FC236}">
                <a16:creationId xmlns:a16="http://schemas.microsoft.com/office/drawing/2014/main" id="{4C747336-1C9F-9F37-5DBB-D72D44642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Sell All Rallies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  <a:t>*Stocks are oversold so expect a 3%-5% rally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  <a:t>*But sell on any rally as much lower lows beckon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  <a:t>*All long-term technical indicators have rolled over, meaning that the bear market could continue until summer at the eeliest and next year at the latest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  <a:t>*</a:t>
            </a:r>
            <a:r>
              <a:rPr lang="en-US" sz="1800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Hedge Funds are Still Dumping Technology Stocks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as they still command big premiums to the main market. 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Vaccine Stocks Get Nailed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as the FDA moves the eliminate the vaccine establishment</a:t>
            </a:r>
            <a:r>
              <a:rPr lang="en-US" sz="2800" dirty="0"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tx1"/>
                </a:solidFill>
                <a:effectLst/>
                <a:latin typeface="+mn-lt"/>
              </a:rPr>
            </a:br>
            <a:br>
              <a:rPr lang="en-US" sz="28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800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Travel Demand is Collapsing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as consumer rush to cut back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discretionary spending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This Has Been One of the Most Rapid Corrections in History;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loss of momentum has been the greatest in 40 years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  <a:t>*The Volatility Index peaked at $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</a:rPr>
              <a:t>25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  <a:t>, this time, 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</a:rPr>
              <a:t>but there are higher highs to come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</a:rPr>
            </a:b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5BD9EF-EDA9-F1A9-DAA3-B5FE2810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057" y="4014334"/>
            <a:ext cx="3853543" cy="2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$300 billion)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graph showing a curve&#10;&#10;AI-generated content may be incorrect.">
            <a:extLst>
              <a:ext uri="{FF2B5EF4-FFF2-40B4-BE49-F238E27FC236}">
                <a16:creationId xmlns:a16="http://schemas.microsoft.com/office/drawing/2014/main" id="{6AF190C1-CE96-FC4D-712A-8BBE9E4F8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222433"/>
            <a:ext cx="6019800" cy="37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C4F0-63A5-F4FC-AAA1-93452FF5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B41DA-4693-F559-C614-0EE6D5D70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ctr">
              <a:buNone/>
            </a:pPr>
            <a:r>
              <a:rPr lang="en-US" sz="3200" b="1" dirty="0"/>
              <a:t>WE ARE TRANSITIONING FROM THE TOP of a NEW RANGE (-10%)</a:t>
            </a: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TO</a:t>
            </a: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THE BOTTOM OF A NEW RANGE</a:t>
            </a:r>
            <a:br>
              <a:rPr lang="en-US" sz="3200" b="1" dirty="0"/>
            </a:br>
            <a:r>
              <a:rPr lang="en-US" sz="3200" b="1" dirty="0"/>
              <a:t> ANOTHER -20% FROM THE TOP</a:t>
            </a:r>
          </a:p>
        </p:txBody>
      </p:sp>
    </p:spTree>
    <p:extLst>
      <p:ext uri="{BB962C8B-B14F-4D97-AF65-F5344CB8AC3E}">
        <p14:creationId xmlns:p14="http://schemas.microsoft.com/office/powerpoint/2010/main" val="4155024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A6649-FE53-DCE2-9935-1FD32217D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927B-720F-A0D7-F3F4-49F3923C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11"/>
            <a:ext cx="10972800" cy="1143000"/>
          </a:xfrm>
        </p:spPr>
        <p:txBody>
          <a:bodyPr/>
          <a:lstStyle/>
          <a:p>
            <a:r>
              <a:rPr lang="en-US" sz="3200" b="1" dirty="0"/>
              <a:t>The Worst-Case Scenarios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8D81E-B874-331C-CA4D-67017C61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9844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3200" b="1" u="sng" dirty="0">
                <a:solidFill>
                  <a:srgbClr val="00A64B"/>
                </a:solidFill>
              </a:rPr>
              <a:t>The Bull Case</a:t>
            </a:r>
            <a:br>
              <a:rPr lang="en-US" sz="2400" b="1" dirty="0"/>
            </a:br>
            <a:r>
              <a:rPr lang="en-US" sz="2400" b="1" dirty="0"/>
              <a:t>We are now in a recession that will probably</a:t>
            </a:r>
            <a:br>
              <a:rPr lang="en-US" sz="2400" b="1" dirty="0"/>
            </a:br>
            <a:r>
              <a:rPr lang="en-US" sz="2400" b="1" dirty="0"/>
              <a:t> cost us -6%-7% over 2-3 quarters and then</a:t>
            </a:r>
            <a:br>
              <a:rPr lang="en-US" sz="2400" b="1" dirty="0"/>
            </a:br>
            <a:r>
              <a:rPr lang="en-US" sz="2400" b="1" dirty="0"/>
              <a:t> ends with a renewal of a $5 trillion tax cut for 2026</a:t>
            </a:r>
            <a:br>
              <a:rPr lang="en-US" sz="2400" b="1" dirty="0"/>
            </a:br>
            <a:r>
              <a:rPr lang="en-US" sz="2400" b="1" dirty="0"/>
              <a:t>(SPY) down 20%-30%, (SPY) multiple drips from</a:t>
            </a:r>
            <a:br>
              <a:rPr lang="en-US" sz="2400" b="1" dirty="0"/>
            </a:br>
            <a:r>
              <a:rPr lang="en-US" sz="2400" b="1" dirty="0"/>
              <a:t> 22X to 18X last seen in 2018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1800" b="1" dirty="0"/>
              <a:t>Or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u="sng" dirty="0">
                <a:solidFill>
                  <a:srgbClr val="FF0000"/>
                </a:solidFill>
              </a:rPr>
              <a:t>The Bear Case</a:t>
            </a:r>
            <a:br>
              <a:rPr lang="en-US" sz="2400" b="1" dirty="0"/>
            </a:br>
            <a:r>
              <a:rPr lang="en-US" sz="2400" b="1" dirty="0"/>
              <a:t>No tax cut means we enter a depression</a:t>
            </a:r>
            <a:br>
              <a:rPr lang="en-US" sz="2400" b="1" dirty="0"/>
            </a:br>
            <a:r>
              <a:rPr lang="en-US" sz="2400" b="1" dirty="0"/>
              <a:t>and lose 25% of GDP over 4 years</a:t>
            </a:r>
            <a:br>
              <a:rPr lang="en-US" sz="2400" b="1" dirty="0"/>
            </a:br>
            <a:r>
              <a:rPr lang="en-US" sz="2400" b="1" dirty="0"/>
              <a:t>(SPY) down 60% if (SPY) PE falls from 22X to 9X</a:t>
            </a:r>
            <a:br>
              <a:rPr lang="en-US" sz="2400" b="1" dirty="0"/>
            </a:br>
            <a:r>
              <a:rPr lang="en-US" sz="2400" b="1" dirty="0"/>
              <a:t>240% of stock gains since 2009 have been</a:t>
            </a:r>
            <a:br>
              <a:rPr lang="en-US" sz="2400" b="1" dirty="0"/>
            </a:br>
            <a:r>
              <a:rPr lang="en-US" sz="2400" b="1" dirty="0"/>
              <a:t> multiple expansion</a:t>
            </a:r>
          </a:p>
        </p:txBody>
      </p:sp>
      <p:pic>
        <p:nvPicPr>
          <p:cNvPr id="5" name="Picture 4" descr="A person sitting on a bull&#10;&#10;AI-generated content may be incorrect.">
            <a:extLst>
              <a:ext uri="{FF2B5EF4-FFF2-40B4-BE49-F238E27FC236}">
                <a16:creationId xmlns:a16="http://schemas.microsoft.com/office/drawing/2014/main" id="{4BFA7548-F2B1-A01F-B166-974EADD91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57" y="694900"/>
            <a:ext cx="2549792" cy="2897146"/>
          </a:xfrm>
          <a:prstGeom prst="rect">
            <a:avLst/>
          </a:prstGeom>
        </p:spPr>
      </p:pic>
      <p:pic>
        <p:nvPicPr>
          <p:cNvPr id="7" name="Picture 6" descr="A person posing for a picture with a bear statue&#10;&#10;AI-generated content may be incorrect.">
            <a:extLst>
              <a:ext uri="{FF2B5EF4-FFF2-40B4-BE49-F238E27FC236}">
                <a16:creationId xmlns:a16="http://schemas.microsoft.com/office/drawing/2014/main" id="{A06C59D1-4E7A-039C-30C3-038EDBDD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58" y="3801728"/>
            <a:ext cx="2549792" cy="302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92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 – down 10% on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830028" y="427245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$535</a:t>
            </a:r>
            <a:br>
              <a:rPr lang="en-US" sz="2000" dirty="0"/>
            </a:br>
            <a:r>
              <a:rPr lang="en-US" sz="2000" dirty="0"/>
              <a:t>-12.7%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830028" y="5620534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$500</a:t>
            </a:r>
            <a:br>
              <a:rPr lang="en-US" sz="2000" dirty="0"/>
            </a:br>
            <a:r>
              <a:rPr lang="en-US" sz="2000" dirty="0"/>
              <a:t>-18.4%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5" name="Left Arrow Callout 14">
            <a:extLst>
              <a:ext uri="{FF2B5EF4-FFF2-40B4-BE49-F238E27FC236}">
                <a16:creationId xmlns:a16="http://schemas.microsoft.com/office/drawing/2014/main" id="{DC9AAF82-E6F7-0D87-88BF-895897815F1D}"/>
              </a:ext>
            </a:extLst>
          </p:cNvPr>
          <p:cNvSpPr/>
          <p:nvPr/>
        </p:nvSpPr>
        <p:spPr>
          <a:xfrm>
            <a:off x="8558278" y="1258086"/>
            <a:ext cx="3403992" cy="215749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Depression Worst Case</a:t>
            </a:r>
            <a:br>
              <a:rPr lang="en-US" sz="2400" dirty="0"/>
            </a:br>
            <a:r>
              <a:rPr lang="en-US" sz="2400" dirty="0"/>
              <a:t>$250 -60%</a:t>
            </a:r>
            <a:br>
              <a:rPr lang="en-US" sz="2400" dirty="0"/>
            </a:br>
            <a:r>
              <a:rPr lang="en-US" sz="2400" dirty="0"/>
              <a:t>PE 9X</a:t>
            </a:r>
          </a:p>
        </p:txBody>
      </p:sp>
      <p:pic>
        <p:nvPicPr>
          <p:cNvPr id="4" name="Picture 3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64CEDAF2-C477-1564-41A5-421BDF723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53" y="1258085"/>
            <a:ext cx="8013595" cy="550562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951358" y="5704916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9DD877-CE5E-FB87-9814-A760A046378B}"/>
              </a:ext>
            </a:extLst>
          </p:cNvPr>
          <p:cNvCxnSpPr>
            <a:cxnSpLocks/>
          </p:cNvCxnSpPr>
          <p:nvPr/>
        </p:nvCxnSpPr>
        <p:spPr>
          <a:xfrm>
            <a:off x="0" y="6327949"/>
            <a:ext cx="972293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D3806E74-1948-1A49-0CE2-20EEC4B23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>
            <a:extLst>
              <a:ext uri="{FF2B5EF4-FFF2-40B4-BE49-F238E27FC236}">
                <a16:creationId xmlns:a16="http://schemas.microsoft.com/office/drawing/2014/main" id="{C114477A-B652-5537-6DC6-C79C49C788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Targets- The Worst Worst Case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$613 down to $250 –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1929 it took 25 years to recover the old high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2633504-0E67-688E-9BBC-2662EAC16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5B5EED-07AE-D611-6D73-844D4D690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0BB714-33E6-C2A4-B9E3-3255C79299DB}"/>
              </a:ext>
            </a:extLst>
          </p:cNvPr>
          <p:cNvCxnSpPr>
            <a:cxnSpLocks/>
          </p:cNvCxnSpPr>
          <p:nvPr/>
        </p:nvCxnSpPr>
        <p:spPr>
          <a:xfrm flipV="1">
            <a:off x="995963" y="5136582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Arrow Callout 14">
            <a:extLst>
              <a:ext uri="{FF2B5EF4-FFF2-40B4-BE49-F238E27FC236}">
                <a16:creationId xmlns:a16="http://schemas.microsoft.com/office/drawing/2014/main" id="{75F86B94-6893-58FC-FE38-DA80440A5DED}"/>
              </a:ext>
            </a:extLst>
          </p:cNvPr>
          <p:cNvSpPr/>
          <p:nvPr/>
        </p:nvSpPr>
        <p:spPr>
          <a:xfrm>
            <a:off x="8441047" y="2780816"/>
            <a:ext cx="3403992" cy="215749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Depression Worst Case</a:t>
            </a:r>
            <a:br>
              <a:rPr lang="en-US" sz="2400" dirty="0"/>
            </a:br>
            <a:r>
              <a:rPr lang="en-US" sz="2400" dirty="0"/>
              <a:t>$250 -60%</a:t>
            </a:r>
            <a:br>
              <a:rPr lang="en-US" sz="2400" dirty="0"/>
            </a:br>
            <a:r>
              <a:rPr lang="en-US" sz="2400" dirty="0"/>
              <a:t>PE 9X</a:t>
            </a:r>
          </a:p>
        </p:txBody>
      </p:sp>
      <p:pic>
        <p:nvPicPr>
          <p:cNvPr id="6" name="Picture 5" descr="A graph showing the stock market&#10;&#10;AI-generated content may be incorrect.">
            <a:extLst>
              <a:ext uri="{FF2B5EF4-FFF2-40B4-BE49-F238E27FC236}">
                <a16:creationId xmlns:a16="http://schemas.microsoft.com/office/drawing/2014/main" id="{61752394-43F0-E804-7A12-E877E0E0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617" y="1861246"/>
            <a:ext cx="8327572" cy="46437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CA06DF-7087-74AC-ACAC-80365A85A811}"/>
              </a:ext>
            </a:extLst>
          </p:cNvPr>
          <p:cNvCxnSpPr>
            <a:cxnSpLocks/>
          </p:cNvCxnSpPr>
          <p:nvPr/>
        </p:nvCxnSpPr>
        <p:spPr>
          <a:xfrm>
            <a:off x="38632" y="4112287"/>
            <a:ext cx="972293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200511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reet with cars parked on it&#10;&#10;AI-generated content may be incorrect.">
            <a:extLst>
              <a:ext uri="{FF2B5EF4-FFF2-40B4-BE49-F238E27FC236}">
                <a16:creationId xmlns:a16="http://schemas.microsoft.com/office/drawing/2014/main" id="{F1167D94-3FB6-6D29-5AAA-4A5970BFC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3/$38-$41 call spread – expires in 2 days, long $40-$43 calls prad – expires in 21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40%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AD15CE-2DA8-F02D-C271-DA356EB09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02853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2DC003-0CA0-BC58-96A5-C93A1364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7307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7626B1-04FD-3F63-89E2-A24AA24B8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4105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CC28E9-221E-45B6-B520-104F9306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90" y="186860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2B53D-6B5F-3DB1-FD52-E0499EEE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0036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95E12-86E0-7570-BB2F-38082921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58200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16ACA-307A-E462-421C-5519376CB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41763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BF16-63DA-9E9E-5E56-19465CE13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43187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3EF4D-BF13-A338-3C09-7CF785BD0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40458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60E6D-7353-B8FA-8A52-A1EA0B21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5024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+10.92%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+0.61%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+3.74%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+18.96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+1.94%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14.44%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+766.33%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-108857" y="380999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Nvidia Tanks Again, as the incoming government plans new China export restrictions on the company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BBD77E-6005-88CA-15C8-9602097E5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11426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Microsoft Blows Up on Cloud Guidance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945BC5-052A-2E4A-4CE2-932A35D4A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7778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Meta Beats, on improving ad sales, a preeminent AI user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886B6-E44F-8258-036E-4DBF523DA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6414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AI Delayed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F975DB-EC64-428E-67AD-870AF5A7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0929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Breakup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Trump Administration to Pursue Alphabet Breakup,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Alphabet’s Waymo Expands to Washington DC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8437CF-3E33-0F35-048A-021AC32EE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03237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57B58-4B86-D0EC-D0D0-19DEC1068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541" y="166389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685799" y="275989"/>
            <a:ext cx="111344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2000" dirty="0">
                <a:latin typeface="+mj-lt"/>
              </a:rPr>
              <a:t>Global Brand Destroyed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Q1 Sales fall off a cliff down 13%,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Tesla Stock Falls to 2020 Levels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stopped out of long $310-$320 put spread at cost,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3/$350-$360 put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3/$210-$220 call spread,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2/$300-$310 call spread, took profits on long 2/$300-$310 call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A753F-546D-782D-B34F-D0B62EF19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318" y="241023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830E-F505-CBE4-688B-7C0C858C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WHY A CEO SHOULD NEVER GO INTO POLITICS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AAF04-9FE1-CA8A-FBA7-E6221B846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EF6482C5-B726-C9BA-68AD-D6FDA0FCA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57" y="1943099"/>
            <a:ext cx="11637673" cy="35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84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f a stock market&#10;&#10;AI-generated content may be incorrect.">
            <a:extLst>
              <a:ext uri="{FF2B5EF4-FFF2-40B4-BE49-F238E27FC236}">
                <a16:creationId xmlns:a16="http://schemas.microsoft.com/office/drawing/2014/main" id="{D3FEA867-2419-DBAE-52ED-DA98C612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04" y="0"/>
            <a:ext cx="11040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706186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Netflix Earnings Rocket</a:t>
            </a:r>
            <a:r>
              <a:rPr lang="en-US" sz="1800" dirty="0">
                <a:solidFill>
                  <a:srgbClr val="232A31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, on the back of 19 million new subscriber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2B6C7-21B7-5A06-972D-68B15B807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1848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Palo Alto Announced\s 2:1 Split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48369C-8189-34B1-867E-2A2054C2A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0483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71071-2C72-F819-C794-ED69DF0A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3684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3C8CCE-4A91-60A2-C0F7-3D82F9B95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4131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8AC63-D1CF-6CA2-D78D-A20638B83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F9530C-6C9E-0D1F-2F51-0C7750499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BC6974-6D4F-3FCF-9B73-4A018CCF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5714-C01A-0B82-4789-18E116B26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20575-61B5-99C6-2879-23455C300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nowy city with mountains in the background&#10;&#10;AI-generated content may be incorrect.">
            <a:extLst>
              <a:ext uri="{FF2B5EF4-FFF2-40B4-BE49-F238E27FC236}">
                <a16:creationId xmlns:a16="http://schemas.microsoft.com/office/drawing/2014/main" id="{ABEB74F8-299E-B017-9F20-FFCD9AA6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37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12/$330-$350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019B32-48F3-C4A8-1AFD-8DEE7526B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8225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n a screen&#10;&#10;AI-generated content may be incorrect.">
            <a:extLst>
              <a:ext uri="{FF2B5EF4-FFF2-40B4-BE49-F238E27FC236}">
                <a16:creationId xmlns:a16="http://schemas.microsoft.com/office/drawing/2014/main" id="{29F13BD6-3899-D8F6-1D77-6EC68DF5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5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Morgan Stanley Doubles Profits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3B3231-2840-09D1-EA98-C4E4C15CF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2766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709" y="533400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Jamie Diamond Sells 30% of JP Morgan Stock</a:t>
            </a:r>
            <a:r>
              <a:rPr lang="en-US" sz="4400" dirty="0">
                <a:effectLst/>
                <a:latin typeface="+mj-lt"/>
              </a:rPr>
              <a:t> 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</a:t>
            </a:r>
            <a:b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2B352-95DC-5EDE-636F-33F1B5320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27" y="2057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Deregulation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CE7E5-BCAD-CF64-695C-6084E68B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C07CB-42D9-9C5F-1F17-FCEE14506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67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B1A562-5899-CDAF-D846-BA32F963B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7307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A730A-98D9-12DF-1B12-8AFC42F21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29B714-3D88-E685-2D04-80123E820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7778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97B71-54FD-D67E-15F8-384FCD7FC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2766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295827-25F9-F714-AE74-CDAE035C1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Q3 $6 Billion Loss –b Strike Continues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Boeing Beats Lockheed for Next Gen Fighter Contract, for the F-47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pesce marcisce dalla testa”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67CB8-763B-3E4E-8EB7-50EE442BD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2766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C087-83AF-C5F7-039D-A6879749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9BE65-8D1A-7BB0-AFDB-F1DEAA45F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sign on the front&#10;&#10;AI-generated content may be incorrect.">
            <a:extLst>
              <a:ext uri="{FF2B5EF4-FFF2-40B4-BE49-F238E27FC236}">
                <a16:creationId xmlns:a16="http://schemas.microsoft.com/office/drawing/2014/main" id="{5723C7E5-63EB-EF47-C5C0-AC9F1D6A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94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D730E7-7ED7-7677-D51F-19DAC5BBC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5942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B83E7-383F-5BEC-485E-26E6D5DB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0036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DCAD51-8DF8-6D36-5F76-EED79E1A6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3212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AA85C6-3D5E-771C-DD91-CD91A7425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002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Freeport McMoRan 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17FA25-64B6-D48C-1901-0D2B07CA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966" y="208697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24600-1B9E-0F90-2BEF-A44F9C7E3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3659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9089E5-1397-7BA9-6170-3D97CDAD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50242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AB1F3-C1C9-B26C-7A30-B84867CF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8672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 – The New AI Stock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48FA45-95B2-7F79-2E54-7E6EB3E15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4577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Permanent Compounder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BD9AD3-B473-84D8-D6DD-15EE15456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4131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57824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+15.37%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16453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Big Bet We Don’t Go to New Highs by April 17</a:t>
            </a:r>
            <a:br>
              <a:rPr lang="en-US" sz="2400" b="1" dirty="0"/>
            </a:br>
            <a:r>
              <a:rPr lang="en-US" sz="2400" b="1" dirty="0"/>
              <a:t>30% risk on, 0% risk off, 70%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5" name="Picture 4" descr="A pie chart with three different colored sections&#10;&#10;AI-generated content may be incorrect.">
            <a:extLst>
              <a:ext uri="{FF2B5EF4-FFF2-40B4-BE49-F238E27FC236}">
                <a16:creationId xmlns:a16="http://schemas.microsoft.com/office/drawing/2014/main" id="{23C07265-CF47-7186-64D7-9A02E99B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118" y="3405414"/>
            <a:ext cx="3853830" cy="2946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C2FA6B-6600-5F09-5850-F26EE9267D83}"/>
              </a:ext>
            </a:extLst>
          </p:cNvPr>
          <p:cNvSpPr txBox="1"/>
          <p:nvPr/>
        </p:nvSpPr>
        <p:spPr>
          <a:xfrm>
            <a:off x="849086" y="-152810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Big Bet We Don’t Go to New Highs by April 17</a:t>
            </a:r>
            <a:br>
              <a:rPr lang="en-US" sz="2400" b="1" dirty="0"/>
            </a:br>
            <a:r>
              <a:rPr lang="en-US" sz="2400" b="1" dirty="0"/>
              <a:t>30% risk on, 0% risk off, 70%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9B2825-52AB-D4E4-3126-4D3430626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064299"/>
              </p:ext>
            </p:extLst>
          </p:nvPr>
        </p:nvGraphicFramePr>
        <p:xfrm>
          <a:off x="614775" y="1781017"/>
          <a:ext cx="5569064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180090">
                  <a:extLst>
                    <a:ext uri="{9D8B030D-6E8A-4147-A177-3AD203B41FA5}">
                      <a16:colId xmlns:a16="http://schemas.microsoft.com/office/drawing/2014/main" val="429772544"/>
                    </a:ext>
                  </a:extLst>
                </a:gridCol>
                <a:gridCol w="1388974">
                  <a:extLst>
                    <a:ext uri="{9D8B030D-6E8A-4147-A177-3AD203B41FA5}">
                      <a16:colId xmlns:a16="http://schemas.microsoft.com/office/drawing/2014/main" val="213815810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Current Capital at Risk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7710273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292739375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On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230773385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 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253955684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(NVDA) $90-$95 call spread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375963098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(COST) 4/$840-$850 call spread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75981406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(TSLA) 4/$160/$170 put spread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25389070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24080161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Off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247049243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 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359065936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NO POSITIONS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7125096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335719661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30.00%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42827555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5905447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Gross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30.00%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405393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Recession Warning-Travel Collapse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69404-B33B-F659-A4A6-D82F6380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7307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1D87C-8C76-B3C1-F8B2-E75218D9A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966" y="163659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7063A-6367-3422-7908-618F487A5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9" y="1459173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72DA4-9EF1-2E58-7685-9184D75C9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5470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Justice Hits Visa (V) with Antitrust Suit,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with a 47% market share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DA353F-CBC5-C728-37E1-68DD8309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5942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B986AE-7881-310F-A941-6A89553E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22946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D5AEF-A115-0AD1-E941-95532C4A6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5BF0C50D-AA91-863A-987A-772463CC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421" y="0"/>
            <a:ext cx="6655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32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Bonds Rocket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with a stock market crash prompting a run into safe assets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*Moody’s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Downgrades the United States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saying Trump’s trade tariffs could hamper the country’s ability to cope with a growing debt pile and higher interest rates. Recession risks are rising.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*Rising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recession risks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put bonds back in the spotlight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*During  the pandemic recession, the (TLT) rose to $165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*Shocking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CPI at 5.0%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annualized gives bonds a boost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 means that the next Fed move will be a raise, not a cut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</a:t>
            </a:r>
            <a: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(TLT), (JNK), (NLY), (SLRN) and REITS on dips</a:t>
            </a:r>
            <a:br>
              <a:rPr lang="en-US" sz="18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Recession Boost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A7CCC-A4F7-BD19-43CB-ED137649B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387" y="2998381"/>
            <a:ext cx="4659562" cy="373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0577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Head &amp; Shoulders Bottom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47B69-C51A-6487-1CF3-C7A6E925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66388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95715-A1D1-E310-5E9D-74EE6CD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7B29-A48B-8BED-C2B2-98D44003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5 years</a:t>
            </a:r>
            <a:br>
              <a:rPr lang="en-US" sz="2400" dirty="0"/>
            </a:br>
            <a:r>
              <a:rPr lang="en-US" sz="2400" dirty="0"/>
              <a:t>The Last Time we had a Head &amp; Shoulders bottom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graph showing the stock market&#10;&#10;AI-generated content may be incorrect.">
            <a:extLst>
              <a:ext uri="{FF2B5EF4-FFF2-40B4-BE49-F238E27FC236}">
                <a16:creationId xmlns:a16="http://schemas.microsoft.com/office/drawing/2014/main" id="{8CEDEEE8-DD26-3684-3AFB-E02197A0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7" y="1531046"/>
            <a:ext cx="9423076" cy="5301089"/>
          </a:xfrm>
          <a:prstGeom prst="rect">
            <a:avLst/>
          </a:prstGeom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380973FE-2AD3-4BB4-4584-FE4618A1F46F}"/>
              </a:ext>
            </a:extLst>
          </p:cNvPr>
          <p:cNvSpPr/>
          <p:nvPr/>
        </p:nvSpPr>
        <p:spPr>
          <a:xfrm>
            <a:off x="6389076" y="2696307"/>
            <a:ext cx="2063263" cy="1113692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$155</a:t>
            </a:r>
            <a:br>
              <a:rPr lang="en-US" sz="2400" b="1" dirty="0"/>
            </a:br>
            <a:r>
              <a:rPr lang="en-US" sz="2400" b="1" dirty="0"/>
              <a:t>2020 Top!</a:t>
            </a:r>
          </a:p>
        </p:txBody>
      </p:sp>
    </p:spTree>
    <p:extLst>
      <p:ext uri="{BB962C8B-B14F-4D97-AF65-F5344CB8AC3E}">
        <p14:creationId xmlns:p14="http://schemas.microsoft.com/office/powerpoint/2010/main" val="1177190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005457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*$700 billion tax increase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starts today, the biggest in 85 years. The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depressing effects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the economy will be immense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US economy is now in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recession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how long it will last nobody knows.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*Interest rate plays like bonds are back in favor as recession fears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drive rates down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hits new highs on major upside breakout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US Dollar enters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free fall with declining rates cutting it off at the knees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Big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echnology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was the most expensive and saw biggest falls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Energy gets a rare rally after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hitting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four-year lows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Cash is king - $1 at market top is worth $10 at bottom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754" y="4295263"/>
            <a:ext cx="3257000" cy="256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4.15%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769C3-A997-12D7-5F6D-D7D121331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9" y="1459173"/>
            <a:ext cx="6571149" cy="49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CDEC36-E035-7926-EA0D-EC8550B97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9" y="1295400"/>
            <a:ext cx="6492177" cy="48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FE721-4478-9306-C922-B719AD0D6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219200"/>
            <a:ext cx="673553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E25962-4AAB-ECD6-DC17-1159439A6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295400"/>
            <a:ext cx="6774788" cy="50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4816D1-9E7D-2258-4371-C976561C4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9" y="1554707"/>
            <a:ext cx="6537403" cy="48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1F4310-4BF0-D260-7A44-854EF9606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59424"/>
            <a:ext cx="6184728" cy="46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Acelryn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(SLRN) – Double B Bond Fund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4249E-F34C-0406-72E9-409A71F0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9" y="1622946"/>
            <a:ext cx="6430313" cy="48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4219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F998-36CF-E024-D3D6-32607BE9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66145-D6FA-1F3F-1F4F-5C7D8A6E8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87C00-64FB-A159-D97B-622F2411D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6" y="0"/>
            <a:ext cx="12174658" cy="64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334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Dead Dollar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late than never</a:t>
            </a: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4143" y="990600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*Prospect of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falling interest rates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demolishing the US dollar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Yen Carry Trade Unwind Send Japanese Currency Soaring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*Expected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interest rates differentials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the principal foreign currency driver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*Recession fears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are bringing forward Fed interest rate cuts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Trump economy is forcing investors to flee all US assets,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including stocks and currency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*Massive cash flight is running away from the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US and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into Europe and China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9BCAB1-8D5A-8FA2-A74E-F7682BF82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4089400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73943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14B61A-ED0A-ABEA-8610-ABAA002EB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300" y="2144973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4876800" y="3052387"/>
            <a:ext cx="4466492" cy="211665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Dying on the Vine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Stagflation Accelerates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with a hot 0.4% increase in the Consumer Price Index and a tepid 0.1% increase in Consumer Spending, the worth since the Pandemic. One year inflation expectations have shot up to 5.0%. </a:t>
            </a: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*Fed leaves interest rates unchanged at 4.25%,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Cuts Quantitative Tightening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to from $25 billion a month to $5 billion a month, to head off a coming recession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US GDP Grows 2.4%,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during the October-December quarter. These may be the last positive numbers we see for a while as the country heads into recession.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Equipment Rentals Fall 7%, in February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Consumer Confidence Plunges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by the most in five years, </a:t>
            </a: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Weekly Jobless Claims Rise 2,000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to 223,000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UCLA Andersen School of Business Announces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“Recession Watch,”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the first ever issued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FE6CE9-1FDF-576D-A92E-C3D3B5FE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117" y="4196861"/>
            <a:ext cx="3889504" cy="21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4F29F6-6963-2385-6C0E-C75E7C0A1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278" y="2286000"/>
            <a:ext cx="5715000" cy="42672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4651199" y="2724778"/>
            <a:ext cx="3749574" cy="245431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7EE196-AF8A-58CC-8182-77277E092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0"/>
            <a:ext cx="5715000" cy="42672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4579610" y="2473569"/>
            <a:ext cx="3427252" cy="265264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E29468-94E8-8897-EEC9-C0C947E89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06" y="2286000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4747847" y="2264229"/>
            <a:ext cx="3242267" cy="283530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7D665E-DB12-4FAF-9A5A-38201EC47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085" y="2018731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4525108" y="2813538"/>
            <a:ext cx="4466492" cy="2438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large billboard with white text&#10;&#10;AI-generated content may be incorrect.">
            <a:extLst>
              <a:ext uri="{FF2B5EF4-FFF2-40B4-BE49-F238E27FC236}">
                <a16:creationId xmlns:a16="http://schemas.microsoft.com/office/drawing/2014/main" id="{361DABA6-7BFF-9B05-EC5A-45BC8AE58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14" y="0"/>
            <a:ext cx="10558697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Rare Rally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53142" y="1447800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*Trump threatens 25% tariff against anyone who buys Russian oil, same with Venezuela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*That gives oil a </a:t>
            </a: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rare rally </a:t>
            </a: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to sell into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US Drillers Cut Back on New Rigs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as the country is glutted with over production, according to Baker Hughs data out today. Recession fears are the gasoline on the fire. Unemployment will rise in the oil producing states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Copper Hits New All-Time High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at $5.02 a pound. The 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red metal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has outperformed gold by 25% to 15% YTD</a:t>
            </a:r>
            <a:r>
              <a:rPr lang="en-US" sz="2800" dirty="0"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The Oil Market is in Turmoil</a:t>
            </a: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with crude prices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bouncing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offour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year low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*A global recession </a:t>
            </a: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is looming large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*Avoid all energy plays like the plague</a:t>
            </a:r>
            <a:br>
              <a:rPr lang="en-US" sz="2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E25DC5-14E8-9BCD-03C2-A43EBD45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604" y="3797450"/>
            <a:ext cx="4656941" cy="28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0186F5-2B7A-3854-626F-3B6EBF39E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5470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67BEA-195B-107C-45CB-6163ADA16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944" y="1295400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5F12B-9EB8-F8A7-95AF-316D6871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82003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D32E8-9173-9ADA-452F-580F96216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8671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11110</TotalTime>
  <Words>5633</Words>
  <Application>Microsoft Macintosh PowerPoint</Application>
  <PresentationFormat>Widescreen</PresentationFormat>
  <Paragraphs>178</Paragraphs>
  <Slides>125</Slides>
  <Notes>93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2" baseType="lpstr">
      <vt:lpstr>Arial</vt:lpstr>
      <vt:lpstr>Calibri</vt:lpstr>
      <vt:lpstr>Glacial Indifference</vt:lpstr>
      <vt:lpstr>Google Sans</vt:lpstr>
      <vt:lpstr>Helvetica</vt:lpstr>
      <vt:lpstr>Times New Roman</vt:lpstr>
      <vt:lpstr>Office Theme</vt:lpstr>
      <vt:lpstr> The Mad Hedge Fund Trader “Trade Terrors” </vt:lpstr>
      <vt:lpstr>PowerPoint Presentation</vt:lpstr>
      <vt:lpstr>  Trade Alert Performance New All-Time Highs!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Dying on the Vine </vt:lpstr>
      <vt:lpstr>The Mad Hedge Profit Predictor Market Timing Index – New Range? An artificial intelligence driven algorithm that analyzes 30 different economic, technical, and momentum driven indicators </vt:lpstr>
      <vt:lpstr>PowerPoint Presentation</vt:lpstr>
      <vt:lpstr> Weekly Jobless Claims – 4 Month Low +2,000 to 224,000 </vt:lpstr>
      <vt:lpstr>PowerPoint Presentation</vt:lpstr>
      <vt:lpstr>Stocks – Sell All Rallies </vt:lpstr>
      <vt:lpstr>The Ultimate Hedge – Defensive stocks only go down at a slower  rate 90 - day US Treasury Bills (Warren Buffet owns $300 billion) </vt:lpstr>
      <vt:lpstr>PowerPoint Presentation</vt:lpstr>
      <vt:lpstr>The Worst-Case Scenarios</vt:lpstr>
      <vt:lpstr>            S&amp;P 500 – Downside Targets – down 10% on year              </vt:lpstr>
      <vt:lpstr>            S&amp;P 500 – Downside Targets- The Worst Worst Case $613 down to $250 –  After 1929 it took 25 years to recover the old high              </vt:lpstr>
      <vt:lpstr> ProShares  -2X Short S&amp;P 500 (SDS) - a great 2X hedge for falling long stocks Long 3/$38-$41 call spread – expires in 2 days, long $40-$43 calls prad – expires in 21 days up 40% </vt:lpstr>
      <vt:lpstr>(VIX) –  Volatility Index Hits Four Year High at $65, the most since the 2020 pandemic. That implies a 2% move in the S&amp;P 500 (SPX) every day for the next 30 days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5/$335-$345 put spread took profits on long (QQQ) 1/$290-$300 put spread, took profits on long (QQQ) 4/$330-$335 put spread  took profits on long (QQQ) 3/$340-$345 put spread, covered long (QQQ) $325-$330 put spread </vt:lpstr>
      <vt:lpstr>China (FXI) + 36%</vt:lpstr>
      <vt:lpstr>Japan ($NIKK) – down 10%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 NVIDIA (NVDA) – Blackwell Chips @ $70,000 each Nvidia Tanks Again, as the incoming government plans new China export restrictions on the company  took profits on long 3/$88-$90 call spread, took profits on long 4/$140-$145 puts spread   took profits on Long 2/$90-$95 call spread, took profits on Long 12/$117-$120 call spread   </vt:lpstr>
      <vt:lpstr>    Microsoft (MSFT)-Microsoft Bombs,  Microsoft Blows Up on Cloud Guidance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Beats, on improving ad sales, a preeminent AI user  took profits on Long 8/$420-$430 call spread took profits on Long 5/$360-$370 vertical bull call spread, took profits on Long 9/$290-$300 vertical bear put spread, stopped out of Long 9/$190-$200 vertical bear put spread  </vt:lpstr>
      <vt:lpstr>  Apple (AAPL) AI Delayed took profits on Long 5/$225-$235 vertical bear put spread,  took profits on Long 8/$160-$170 call spread took profits on Long 6/$200-$210 bear put spread,   </vt:lpstr>
      <vt:lpstr>PowerPoint Presentation</vt:lpstr>
      <vt:lpstr>Alphabet (GOOGL) – Breakup Target Trump Administration to Pursue Alphabet Breakup, Alphabet’s Waymo Expands to Washington DC  took profits on long 12/$110-$120 call spread  took profits on long 12/$1,200-$1,230 bull call spread, took profits on long 9/$1,030-$1,080 vertical bull call spread</vt:lpstr>
      <vt:lpstr> Amazon (AMZN) – Antirust Target took profits on long 3/$155-$160 bull call spread , took profits on long 2/$130-$135 bull call spread </vt:lpstr>
      <vt:lpstr>PowerPoint Presentation</vt:lpstr>
      <vt:lpstr>WHY A CEO SHOULD NEVER GO INTO POLITICS</vt:lpstr>
      <vt:lpstr>Netflix (NFLX) –  Netflix Earnings Rocket, on the back of 19 million new subscriber   </vt:lpstr>
      <vt:lpstr>Palo Alto Networks (PANW)- Hacking never goes out of fashion Palo Alto Announced\s 2:1 Split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12/$185-$195 call spread, took profits on long 9/$125-$130 vertical bull call spread took profits on long 8/$125-$130 vertical bull call spread </vt:lpstr>
      <vt:lpstr>Adobe (ADBE)- Cloud play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 Goldman Sachs (GS) –  Goldman Sachs Beats, with Revenues of $12.73 billion vs. $12.46 billion estimate stopped out of 3/$380-$390 call spread, profits on long 12/$330-$350 call spread,   took profits on long 11/$330-$350 call spread   </vt:lpstr>
      <vt:lpstr>Morgan Stanley (MS)  Morgan Stanley Doubles Profits  took profits on long $12/210-$220 call spread, Took profits on long $195-$205 call spread, took profits on long 4/$65-$70 call spread </vt:lpstr>
      <vt:lpstr>  JP Morgan Chase (JPM) – Jamie Diamond Sells 30% of JP Morgan Stock  stopped out of 3/$235-$245 calls spread, profits on long 12/$210-$220 call spread,  took profits on long 11/$195-$205 call spread, took profits on 4/$215-225 put spread,  took profits on long 4/$105-$115 call spread      </vt:lpstr>
      <vt:lpstr>Bank of America (BAC) – Deregulation play took profits on long long 12/$41-$44 call spread, took profits on long 4/$20-$23 call spread </vt:lpstr>
      <vt:lpstr>Citigroup (C) –  took profits on long long 12/$60-$65 call spread , took profits on long 4/$30-$35 call spread </vt:lpstr>
      <vt:lpstr>Charles Schwab (SCHW) – LEAPS expire at Max profit took profits on long 4/$30-$35 call spread  </vt:lpstr>
      <vt:lpstr>Interactive Brokers (IBKR) – LEAPS expired at Max Profit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took profits on long 12/$850-$860 call spread  took profits on long 3/$770-$790 call spread, took profits on long 3/$310-$340 call spread </vt:lpstr>
      <vt:lpstr> SPDR Metals &amp; Mining ETF (XME) –  long 2/$28-$30 call spread</vt:lpstr>
      <vt:lpstr>Boeing (BA) – Q3 $6 Billion Loss –b Strike Continues Boeing Beats Lockheed for Next Gen Fighter Contract, for the F-47 “il pesce marcisce dalla testa”   </vt:lpstr>
      <vt:lpstr>General Motors (GM) – Worst Off Trade War Victim stopped out of long 4/$52.50-$57.50 put spread at cost, long 3/$53-$56 put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Freeport McMoRan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 – The New AI Stock took profit on Long 11/$125-$130 bear put spread, took profit on Long 10/$119-$121 bear put spread took profits on Long 8/$114-$117 bear put spread  </vt:lpstr>
      <vt:lpstr>  Costco (COST) – Permanent Compounder took profit on Long 11/$125-$130 bear put spread, took profit on Long 10/$119-$121 bear put spread took profits on Long 8/$114-$117 bear put spread  </vt:lpstr>
      <vt:lpstr> Delta Airlines (DAL) – Recession Warning-Travel Collapse The Non-Boeing Airline – uses Airbuses stopped out of long 2/$35-$38 call spread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took profits on long 11/$185-$200 bull call spread</vt:lpstr>
      <vt:lpstr>Visa (V) – Inflation boost Justice Hits Visa (V) with Antitrust Suit, with a 47% market share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Recession Boost </vt:lpstr>
      <vt:lpstr>                 Treasury ETF (TLT) – Head &amp; Shoulders Bottom took profits on long 4/$84-$87 call spread  stopped out of long 1/$82-$85 call spread, took profits on long 10/$103-$106 put spread took profits on long 6/$$94-$97 put spread, took profits on long 5/$82-$85 calls spread                          </vt:lpstr>
      <vt:lpstr>                 Treasury ETF (TLT) – 5 years The Last Time we had a Head &amp; Shoulders bottom                            </vt:lpstr>
      <vt:lpstr> Ten Year Treasury Yield ($TNX) – 4.15%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Acelryn (SLRN) – Double B Bond Fund took profits on long 12/$15-$16 call spread</vt:lpstr>
      <vt:lpstr>PowerPoint Presentation</vt:lpstr>
      <vt:lpstr>Foreign Currencies –  Dead Dollar better late than never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Rare Rally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long 2/$100-$110 call spread - 7 days to expiration</vt:lpstr>
      <vt:lpstr>PowerPoint Presentation</vt:lpstr>
      <vt:lpstr>Precious Metals – New High</vt:lpstr>
      <vt:lpstr>PowerPoint Presentation</vt:lpstr>
      <vt:lpstr>  Gold (GLD) –Falling Rate took profits on Long 10/$230-$235 call spread  took profits on Long 10/$220-$225 call spread, took profits on Long 8/$210-215 call spread, took profits on Long 7/$200-205 call spread, Long 6/$207.5-$212.5 call spread took profits on Long 4/$194-$197 call spread,  took profits on long 5/$165-$170 bull call spread   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, took profits on long 1/$36-$39 call spread </vt:lpstr>
      <vt:lpstr> Platinum- (PPLT)- 556,000-ounce shortage this year took profits on long 1/$36-$39 call spread </vt:lpstr>
      <vt:lpstr>PowerPoint Presentation</vt:lpstr>
      <vt:lpstr>Real Estate – Green Shoots?</vt:lpstr>
      <vt:lpstr>S&amp;P Case Shiller Slows S&amp;P Case Shiller Rises to +4.1% YOY in January, with its National Home Price Index New York gained +7.7%, Chicago +7.5%, and Boston +6.5%. Washington DC was down -1.1% </vt:lpstr>
      <vt:lpstr>Crown Castle International (CCI) – 6.62% yielding 5G cell phone tower REIT Eliot Management Pushes up stock with activist bid Long 8/$90-$95 call spread,</vt:lpstr>
      <vt:lpstr>US Home Construction Index (ITB) (DHI), (LEN), (PHM), (TOL), (NVR)   </vt:lpstr>
      <vt:lpstr> DH Horton (DHI) Horton Bombs, with the stock dropping some 11% in Tuesday morning trading after the U.S.'s largest homebuilder issued its fiscal 2025 guidance  took profits on long 11/$165-$175  </vt:lpstr>
      <vt:lpstr>PowerPoint Presentation</vt:lpstr>
      <vt:lpstr>Trade Sheet- The Recession Trade So What Do We Do About All This?</vt:lpstr>
      <vt:lpstr>       Next Strategy Webinar   12:00 EST Wednesday, April 16, 2025  from Incline Village, NV 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1181</cp:revision>
  <cp:lastPrinted>2022-01-05T03:44:27Z</cp:lastPrinted>
  <dcterms:created xsi:type="dcterms:W3CDTF">2015-02-05T17:12:57Z</dcterms:created>
  <dcterms:modified xsi:type="dcterms:W3CDTF">2025-04-02T15:29:14Z</dcterms:modified>
</cp:coreProperties>
</file>