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1"/>
  </p:notesMasterIdLst>
  <p:sldIdLst>
    <p:sldId id="256" r:id="rId2"/>
    <p:sldId id="1541" r:id="rId3"/>
    <p:sldId id="888" r:id="rId4"/>
    <p:sldId id="1463" r:id="rId5"/>
    <p:sldId id="1462" r:id="rId6"/>
    <p:sldId id="605" r:id="rId7"/>
    <p:sldId id="824" r:id="rId8"/>
    <p:sldId id="1118" r:id="rId9"/>
    <p:sldId id="1076" r:id="rId10"/>
    <p:sldId id="1442" r:id="rId11"/>
    <p:sldId id="898" r:id="rId12"/>
    <p:sldId id="1142" r:id="rId13"/>
    <p:sldId id="1397" r:id="rId14"/>
    <p:sldId id="1033" r:id="rId15"/>
    <p:sldId id="1073" r:id="rId16"/>
    <p:sldId id="1026" r:id="rId17"/>
    <p:sldId id="570" r:id="rId18"/>
    <p:sldId id="280" r:id="rId19"/>
    <p:sldId id="1511" r:id="rId20"/>
    <p:sldId id="1512" r:id="rId21"/>
    <p:sldId id="1545" r:id="rId22"/>
    <p:sldId id="1544" r:id="rId23"/>
    <p:sldId id="1484" r:id="rId24"/>
    <p:sldId id="1297" r:id="rId25"/>
    <p:sldId id="1542" r:id="rId26"/>
    <p:sldId id="563" r:id="rId27"/>
    <p:sldId id="835" r:id="rId28"/>
    <p:sldId id="613" r:id="rId29"/>
    <p:sldId id="1523" r:id="rId30"/>
    <p:sldId id="831" r:id="rId31"/>
    <p:sldId id="811" r:id="rId32"/>
    <p:sldId id="1047" r:id="rId33"/>
    <p:sldId id="1432" r:id="rId34"/>
    <p:sldId id="1399" r:id="rId35"/>
    <p:sldId id="1072" r:id="rId36"/>
    <p:sldId id="764" r:id="rId37"/>
    <p:sldId id="765" r:id="rId38"/>
    <p:sldId id="1071" r:id="rId39"/>
    <p:sldId id="1501" r:id="rId40"/>
    <p:sldId id="1195" r:id="rId41"/>
    <p:sldId id="1521" r:id="rId42"/>
    <p:sldId id="1070" r:id="rId43"/>
    <p:sldId id="840" r:id="rId44"/>
    <p:sldId id="1068" r:id="rId45"/>
    <p:sldId id="1069" r:id="rId46"/>
    <p:sldId id="1400" r:id="rId47"/>
    <p:sldId id="893" r:id="rId48"/>
    <p:sldId id="289" r:id="rId49"/>
    <p:sldId id="1054" r:id="rId50"/>
    <p:sldId id="994" r:id="rId51"/>
    <p:sldId id="830" r:id="rId52"/>
    <p:sldId id="481" r:id="rId53"/>
    <p:sldId id="290" r:id="rId54"/>
    <p:sldId id="1133" r:id="rId55"/>
    <p:sldId id="669" r:id="rId56"/>
    <p:sldId id="1079" r:id="rId57"/>
    <p:sldId id="1043" r:id="rId58"/>
    <p:sldId id="1083" r:id="rId59"/>
    <p:sldId id="1449" r:id="rId60"/>
    <p:sldId id="1448" r:id="rId61"/>
    <p:sldId id="1452" r:id="rId62"/>
    <p:sldId id="1086" r:id="rId63"/>
    <p:sldId id="1080" r:id="rId64"/>
    <p:sldId id="1049" r:id="rId65"/>
    <p:sldId id="336" r:id="rId66"/>
    <p:sldId id="1084" r:id="rId67"/>
    <p:sldId id="1420" r:id="rId68"/>
    <p:sldId id="1114" r:id="rId69"/>
    <p:sldId id="654" r:id="rId70"/>
    <p:sldId id="659" r:id="rId71"/>
    <p:sldId id="655" r:id="rId72"/>
    <p:sldId id="1425" r:id="rId73"/>
    <p:sldId id="657" r:id="rId74"/>
    <p:sldId id="656" r:id="rId75"/>
    <p:sldId id="1500" r:id="rId76"/>
    <p:sldId id="1407" r:id="rId77"/>
    <p:sldId id="1411" r:id="rId78"/>
    <p:sldId id="1412" r:id="rId79"/>
    <p:sldId id="1413" r:id="rId80"/>
    <p:sldId id="1414" r:id="rId81"/>
    <p:sldId id="1415" r:id="rId82"/>
    <p:sldId id="1504" r:id="rId83"/>
    <p:sldId id="1405" r:id="rId84"/>
    <p:sldId id="388" r:id="rId85"/>
    <p:sldId id="312" r:id="rId86"/>
    <p:sldId id="380" r:id="rId87"/>
    <p:sldId id="747" r:id="rId88"/>
    <p:sldId id="1422" r:id="rId89"/>
    <p:sldId id="313" r:id="rId90"/>
    <p:sldId id="1217" r:id="rId91"/>
    <p:sldId id="1404" r:id="rId92"/>
    <p:sldId id="907" r:id="rId93"/>
    <p:sldId id="650" r:id="rId94"/>
    <p:sldId id="729" r:id="rId95"/>
    <p:sldId id="737" r:id="rId96"/>
    <p:sldId id="998" r:id="rId97"/>
    <p:sldId id="999" r:id="rId98"/>
    <p:sldId id="1000" r:id="rId99"/>
    <p:sldId id="1451" r:id="rId100"/>
    <p:sldId id="1519" r:id="rId101"/>
    <p:sldId id="1130" r:id="rId102"/>
    <p:sldId id="1132" r:id="rId103"/>
    <p:sldId id="1005" r:id="rId104"/>
    <p:sldId id="1006" r:id="rId105"/>
    <p:sldId id="1513" r:id="rId106"/>
    <p:sldId id="492" r:id="rId107"/>
    <p:sldId id="1543" r:id="rId108"/>
    <p:sldId id="335" r:id="rId109"/>
    <p:sldId id="1230" r:id="rId110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14"/>
    <p:restoredTop sz="92313"/>
  </p:normalViewPr>
  <p:slideViewPr>
    <p:cSldViewPr snapToGrid="0">
      <p:cViewPr varScale="1">
        <p:scale>
          <a:sx n="117" d="100"/>
          <a:sy n="117" d="100"/>
        </p:scale>
        <p:origin x="20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089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65975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49314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253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70073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38548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2099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5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.png"/><Relationship Id="rId4" Type="http://schemas.openxmlformats.org/officeDocument/2006/relationships/image" Target="../media/image2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“The NVIDIA BOOM”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Incline Village, NV May 29, 2024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EE3F1A5E-651F-5993-FCAB-5B3C68BD9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536" y="1676400"/>
            <a:ext cx="5474043" cy="307458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NEUTRAL Territory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5DAB41-39A9-6097-F07D-0143003A57B5}"/>
              </a:ext>
            </a:extLst>
          </p:cNvPr>
          <p:cNvSpPr txBox="1">
            <a:spLocks/>
          </p:cNvSpPr>
          <p:nvPr/>
        </p:nvSpPr>
        <p:spPr>
          <a:xfrm>
            <a:off x="10144372" y="4488607"/>
            <a:ext cx="2047628" cy="13143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92487" y="1787220"/>
            <a:ext cx="2001015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91E09F0-9E3E-0CD0-BA75-BE6876B84FD5}"/>
              </a:ext>
            </a:extLst>
          </p:cNvPr>
          <p:cNvSpPr txBox="1">
            <a:spLocks/>
          </p:cNvSpPr>
          <p:nvPr/>
        </p:nvSpPr>
        <p:spPr>
          <a:xfrm>
            <a:off x="10092487" y="2930220"/>
            <a:ext cx="2047628" cy="13143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NOW</a:t>
            </a:r>
          </a:p>
        </p:txBody>
      </p:sp>
      <p:pic>
        <p:nvPicPr>
          <p:cNvPr id="4" name="Picture 3" descr="A graph showing the price of a stock market&#10;&#10;Description automatically generated">
            <a:extLst>
              <a:ext uri="{FF2B5EF4-FFF2-40B4-BE49-F238E27FC236}">
                <a16:creationId xmlns:a16="http://schemas.microsoft.com/office/drawing/2014/main" id="{0B83CF5F-F523-7481-8EC0-ECA3483CF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433" y="1397465"/>
            <a:ext cx="8377221" cy="518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880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B056A-FC22-016D-B50A-1D0249032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75A17-0564-2F6C-00BD-DFD48712E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Purple flowers growing on the ground&#10;&#10;Description automatically generated">
            <a:extLst>
              <a:ext uri="{FF2B5EF4-FFF2-40B4-BE49-F238E27FC236}">
                <a16:creationId xmlns:a16="http://schemas.microsoft.com/office/drawing/2014/main" id="{A47BDBEB-AE81-181E-D105-E93DD2594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1321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Soaring  Prices, Falling Sales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477519" y="1328502"/>
            <a:ext cx="11504883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*New Home Sales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Tank in April, down 4.4%, and 7.7% in March.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median price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of a new home was $433,500, 4% higher than it was in April 2023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*Builders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say they cannot lower prices due to high costs for land, labor and materials.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big production builders have been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buying down mortgage rates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to help boost sales, as they are able to do that because of their size. Smaller ones can’t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*30-Year Fixed Rate Mortgage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Drops Below 7.0%. The housing market taking a step back in April after a strong performance in the first quarter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*Existing Home Sales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Fall, down for the second month in a row at  -</a:t>
            </a: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1.9% to 4.14 million rate in </a:t>
            </a:r>
            <a:r>
              <a:rPr lang="en-US" sz="18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Apri</a:t>
            </a: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nascent recovery </a:t>
            </a: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in demand from a 13-year low in October is being hindered by limited inventory that’s keeping asking prices elevated</a:t>
            </a:r>
            <a:br>
              <a:rPr lang="en-US" sz="180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Turns Hot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+6.50% YOY in March,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San Diego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11.4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Chicago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8.9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Detroit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+8.9%.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74D4B-BCBE-E500-F802-CE384966E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036" y="1417637"/>
            <a:ext cx="7543134" cy="516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5.45%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</a:p>
        </p:txBody>
      </p:sp>
      <p:pic>
        <p:nvPicPr>
          <p:cNvPr id="76802" name="Picture 2" descr="Chart">
            <a:extLst>
              <a:ext uri="{FF2B5EF4-FFF2-40B4-BE49-F238E27FC236}">
                <a16:creationId xmlns:a16="http://schemas.microsoft.com/office/drawing/2014/main" id="{35ED8626-4CAB-E9E3-096E-622D35937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04" y="1424495"/>
            <a:ext cx="6898791" cy="515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77826" name="Picture 2" descr="Chart">
            <a:extLst>
              <a:ext uri="{FF2B5EF4-FFF2-40B4-BE49-F238E27FC236}">
                <a16:creationId xmlns:a16="http://schemas.microsoft.com/office/drawing/2014/main" id="{CE635056-A022-6763-EED7-BB6C3C75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091" y="1103136"/>
            <a:ext cx="7057817" cy="527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8E0F1-B288-D0E2-EF6A-178C1A8C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horned lizard&#10;&#10;Description automatically generated">
            <a:extLst>
              <a:ext uri="{FF2B5EF4-FFF2-40B4-BE49-F238E27FC236}">
                <a16:creationId xmlns:a16="http://schemas.microsoft.com/office/drawing/2014/main" id="{A840E3C1-1E6C-96CE-D76B-E5E0DFE32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45" y="0"/>
            <a:ext cx="10501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5186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any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buy $12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5505E-6005-CE40-4694-CB5AB9C92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9CD83-E6AB-45E3-2DF3-0EADEF52C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unset over a lake&#10;&#10;Description automatically generated">
            <a:extLst>
              <a:ext uri="{FF2B5EF4-FFF2-40B4-BE49-F238E27FC236}">
                <a16:creationId xmlns:a16="http://schemas.microsoft.com/office/drawing/2014/main" id="{AAB6ABEC-F379-1097-A807-D2860769D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-1"/>
            <a:ext cx="8995719" cy="674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145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June 12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Incline Village, Nevada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8AE9D74-C318-EF17-CC0F-64339D8E4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955956" y="827903"/>
            <a:ext cx="5515233" cy="41364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 215,000  +8,000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9B91D39-A90F-FAAB-1721-96A49ED6C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47" y="1636999"/>
            <a:ext cx="8861368" cy="48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Stocks – Blowoff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17600" y="1123627"/>
            <a:ext cx="11772261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470808" y="1240878"/>
            <a:ext cx="1161905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As the Dow Tops 40,000, investors are pouring money into both bonds and stocks, according to the Bank of America.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Equity funds saw $11.9 billion in inflows, while bond funds drew in $11.7 billion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NVIDIA has Triggered Split Fever in the wake of its own 10:1 announcement last week, and traders are piling into the shares of next candidates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DOJ to Break Up Live Nation, seeking to end the monopoly on ticket sales which have sent ticket prices soaring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*Thousands of Young Traders are Getting Wiped Out, following the trading advice of London based IM Academy and </a:t>
            </a:r>
            <a:r>
              <a:rPr lang="en-US" sz="1800" dirty="0"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he so-called guru, Chris Terry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effectLst/>
                <a:latin typeface="+mj-lt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Biggest Bear on Wall Street Turns Bullish, Mike Wilson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at Morgan Stanley, who jumped his 12-month target for the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S&amp;P 500 by 20% to $5,400, or $100 high than it is now. Ouch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DA3DF-8BCE-4893-DA49-686853552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832" y="4170340"/>
            <a:ext cx="4337222" cy="24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Upside Breakout Here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698271" y="2467648"/>
            <a:ext cx="2263999" cy="12374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$495</a:t>
            </a:r>
            <a:br>
              <a:rPr lang="en-US" sz="2000" dirty="0"/>
            </a:br>
            <a:r>
              <a:rPr lang="en-US" sz="2000" dirty="0"/>
              <a:t>-6.4%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729330" y="608992"/>
            <a:ext cx="2263999" cy="137512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 </a:t>
            </a:r>
            <a:br>
              <a:rPr lang="en-US" sz="2000" dirty="0"/>
            </a:br>
            <a:r>
              <a:rPr lang="en-US" sz="2000" dirty="0"/>
              <a:t>$600 +25%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192B1F-BE65-5A8B-42C9-8EFDFB51C59B}"/>
              </a:ext>
            </a:extLst>
          </p:cNvPr>
          <p:cNvCxnSpPr>
            <a:cxnSpLocks/>
          </p:cNvCxnSpPr>
          <p:nvPr/>
        </p:nvCxnSpPr>
        <p:spPr>
          <a:xfrm flipV="1">
            <a:off x="7104185" y="1328972"/>
            <a:ext cx="2608909" cy="142595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3A15457-B7D2-2AB1-7DE7-7979A92C7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30" y="1142999"/>
            <a:ext cx="6557932" cy="489658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9F2564-9E4A-1D3F-7CD8-777001E7358E}"/>
              </a:ext>
            </a:extLst>
          </p:cNvPr>
          <p:cNvCxnSpPr>
            <a:cxnSpLocks/>
          </p:cNvCxnSpPr>
          <p:nvPr/>
        </p:nvCxnSpPr>
        <p:spPr>
          <a:xfrm>
            <a:off x="1225273" y="3073241"/>
            <a:ext cx="7842738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2C9C93-0992-E662-DCF3-1AD5284E7731}"/>
              </a:ext>
            </a:extLst>
          </p:cNvPr>
          <p:cNvCxnSpPr>
            <a:cxnSpLocks/>
          </p:cNvCxnSpPr>
          <p:nvPr/>
        </p:nvCxnSpPr>
        <p:spPr>
          <a:xfrm>
            <a:off x="6540478" y="2371932"/>
            <a:ext cx="563707" cy="38299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799839" y="394624"/>
            <a:ext cx="6592322" cy="6415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1026" name="Picture 2" descr="Chart">
            <a:extLst>
              <a:ext uri="{FF2B5EF4-FFF2-40B4-BE49-F238E27FC236}">
                <a16:creationId xmlns:a16="http://schemas.microsoft.com/office/drawing/2014/main" id="{DEE47E72-45A3-6735-7F56-F45662DE6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082" y="1429167"/>
            <a:ext cx="6401835" cy="478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Chart">
            <a:extLst>
              <a:ext uri="{FF2B5EF4-FFF2-40B4-BE49-F238E27FC236}">
                <a16:creationId xmlns:a16="http://schemas.microsoft.com/office/drawing/2014/main" id="{B12192A4-A390-58EC-0EA8-A12F058D3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745" y="992849"/>
            <a:ext cx="7186509" cy="537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Chart">
            <a:extLst>
              <a:ext uri="{FF2B5EF4-FFF2-40B4-BE49-F238E27FC236}">
                <a16:creationId xmlns:a16="http://schemas.microsoft.com/office/drawing/2014/main" id="{539079BF-073D-ED5A-E68A-389D022BB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862" y="1197688"/>
            <a:ext cx="7117452" cy="532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Chart">
            <a:extLst>
              <a:ext uri="{FF2B5EF4-FFF2-40B4-BE49-F238E27FC236}">
                <a16:creationId xmlns:a16="http://schemas.microsoft.com/office/drawing/2014/main" id="{A08751AC-7D0E-275D-DF3C-42CADFAA1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505" y="1589548"/>
            <a:ext cx="6779521" cy="506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5122" name="Picture 2" descr="Chart">
            <a:extLst>
              <a:ext uri="{FF2B5EF4-FFF2-40B4-BE49-F238E27FC236}">
                <a16:creationId xmlns:a16="http://schemas.microsoft.com/office/drawing/2014/main" id="{6980486B-B29C-83EC-5029-ADF10C9E7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70" y="1796593"/>
            <a:ext cx="6024148" cy="450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</a:t>
            </a:r>
          </a:p>
        </p:txBody>
      </p:sp>
      <p:pic>
        <p:nvPicPr>
          <p:cNvPr id="6146" name="Picture 2" descr="Chart">
            <a:extLst>
              <a:ext uri="{FF2B5EF4-FFF2-40B4-BE49-F238E27FC236}">
                <a16:creationId xmlns:a16="http://schemas.microsoft.com/office/drawing/2014/main" id="{082BBEBF-D503-150C-5811-FF182FE68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236" y="1394765"/>
            <a:ext cx="6938548" cy="518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6AA87-2E40-654A-85C0-E7A86002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09F42-8584-D470-FB29-75B149DD6A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n aerial view of clouds and land&#10;&#10;Description automatically generated">
            <a:extLst>
              <a:ext uri="{FF2B5EF4-FFF2-40B4-BE49-F238E27FC236}">
                <a16:creationId xmlns:a16="http://schemas.microsoft.com/office/drawing/2014/main" id="{BF3D1138-16E3-39EF-1672-B2D803E75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0424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10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</a:t>
            </a:r>
          </a:p>
        </p:txBody>
      </p:sp>
      <p:pic>
        <p:nvPicPr>
          <p:cNvPr id="7170" name="Picture 2" descr="Chart">
            <a:extLst>
              <a:ext uri="{FF2B5EF4-FFF2-40B4-BE49-F238E27FC236}">
                <a16:creationId xmlns:a16="http://schemas.microsoft.com/office/drawing/2014/main" id="{D11AC368-D96D-4FD6-B607-9E58B9AA7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04" y="1417637"/>
            <a:ext cx="6898791" cy="515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06" name="Picture 2" descr="Chart">
            <a:extLst>
              <a:ext uri="{FF2B5EF4-FFF2-40B4-BE49-F238E27FC236}">
                <a16:creationId xmlns:a16="http://schemas.microsoft.com/office/drawing/2014/main" id="{ED64F2E7-B0EA-E3D1-54AA-DFBC4933B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965" y="1143506"/>
            <a:ext cx="7336113" cy="548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84793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Traders are Lining up for a Big Emerging Market Bet. Falling US interest rates will bring a weak US dollar and runaway bull markets in most emerging markets, which have remained unchanged for more than a decade</a:t>
            </a:r>
            <a:r>
              <a:rPr lang="en-US" sz="2800" dirty="0">
                <a:effectLst/>
                <a:latin typeface="+mj-lt"/>
              </a:rPr>
              <a:t> 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48130" name="Picture 2" descr="Chart">
            <a:extLst>
              <a:ext uri="{FF2B5EF4-FFF2-40B4-BE49-F238E27FC236}">
                <a16:creationId xmlns:a16="http://schemas.microsoft.com/office/drawing/2014/main" id="{C4BA88E4-2F3B-513D-096F-46596FC21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78" y="1866780"/>
            <a:ext cx="6302444" cy="47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980443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C85C6-6297-C755-61B6-7AAF6776B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mall train with people on it&#10;&#10;Description automatically generated">
            <a:extLst>
              <a:ext uri="{FF2B5EF4-FFF2-40B4-BE49-F238E27FC236}">
                <a16:creationId xmlns:a16="http://schemas.microsoft.com/office/drawing/2014/main" id="{E9EC2CA6-D37E-1659-9DEC-595E49AB5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2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08473" y="380999"/>
            <a:ext cx="11677880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Blowoff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At $2.8 trillion (NVDA) could become the largest publicly traded company in the world in another day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5/980-$990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5/960-$970 put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5/710-$720 call spread,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5/740-$750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3/$600-$610,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3/$600-$610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4" name="Picture 2" descr="Chart">
            <a:extLst>
              <a:ext uri="{FF2B5EF4-FFF2-40B4-BE49-F238E27FC236}">
                <a16:creationId xmlns:a16="http://schemas.microsoft.com/office/drawing/2014/main" id="{5520B13D-126C-6D30-DCF5-C0218E65A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323" y="2311849"/>
            <a:ext cx="5308530" cy="396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334273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Microsoft Beats Estimates, with the steady growth of its azure cloud business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Microsoft Holds Developer Conference aimed at AI Products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5/$430-$440 put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9218" name="Picture 2" descr="Chart">
            <a:extLst>
              <a:ext uri="{FF2B5EF4-FFF2-40B4-BE49-F238E27FC236}">
                <a16:creationId xmlns:a16="http://schemas.microsoft.com/office/drawing/2014/main" id="{FEED7846-70F3-83AA-619F-50CE2E159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635" y="2145914"/>
            <a:ext cx="6143417" cy="459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5754" y="381000"/>
            <a:ext cx="9827046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Announces Partnership with Google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5/$360-$370 vertical bull call spread, 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42" name="Picture 2" descr="Chart">
            <a:extLst>
              <a:ext uri="{FF2B5EF4-FFF2-40B4-BE49-F238E27FC236}">
                <a16:creationId xmlns:a16="http://schemas.microsoft.com/office/drawing/2014/main" id="{158BEEEA-6AED-E488-C03A-5B112975B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25" y="2133600"/>
            <a:ext cx="6063904" cy="45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09" y="237067"/>
            <a:ext cx="112195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 –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June Developers Conference Driver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Slashes iPhone Prices in China</a:t>
            </a:r>
            <a:r>
              <a:rPr lang="en-US" sz="1800" dirty="0">
                <a:effectLst/>
              </a:rPr>
              <a:t> </a:t>
            </a:r>
            <a:r>
              <a:rPr lang="en-US" sz="1800" dirty="0">
                <a:solidFill>
                  <a:schemeClr val="dk1"/>
                </a:solidFill>
                <a:effectLst/>
                <a:latin typeface="+mj-lt"/>
                <a:cs typeface="Calibri"/>
                <a:sym typeface="Calibri"/>
              </a:rPr>
              <a:t>to Fight Flagging Sales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6/$200-$210 bear put spread, 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5/$185-$195 vertical bear put spread</a:t>
            </a: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1266" name="Picture 2" descr="Chart">
            <a:extLst>
              <a:ext uri="{FF2B5EF4-FFF2-40B4-BE49-F238E27FC236}">
                <a16:creationId xmlns:a16="http://schemas.microsoft.com/office/drawing/2014/main" id="{AF71A7A9-9E71-92E8-7EB0-BCE0EFFDF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39" y="2235036"/>
            <a:ext cx="5865122" cy="438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7EF3-597E-0CC9-81AA-EC3C4B5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019AF-9D03-B740-B008-799D32B7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phone market share&#10;&#10;Description automatically generated">
            <a:extLst>
              <a:ext uri="{FF2B5EF4-FFF2-40B4-BE49-F238E27FC236}">
                <a16:creationId xmlns:a16="http://schemas.microsoft.com/office/drawing/2014/main" id="{AD612380-5773-0A6D-B52E-50D9B8362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" y="293011"/>
            <a:ext cx="12131257" cy="6453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75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-4.28%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+0.44%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+7.42%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-4.70%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+6.23%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+5.24%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-5.37%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+3.74%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MTD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+15.37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+3.01%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-2.27%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*2024 YTD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+18.35%,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versus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+11.11%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 and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+694.98%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51.79%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16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Back in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Alphabet Earnings Beat Delivers Monster 10% Move, recovering a $2 trillion market cap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12290" name="Picture 2" descr="Chart">
            <a:extLst>
              <a:ext uri="{FF2B5EF4-FFF2-40B4-BE49-F238E27FC236}">
                <a16:creationId xmlns:a16="http://schemas.microsoft.com/office/drawing/2014/main" id="{BD7B4355-8538-0843-142F-E3F0E5B3D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48" y="2045158"/>
            <a:ext cx="6063904" cy="45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Amazon Blows Out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3/$155-$160 bull call spread , 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3314" name="Picture 2" descr="Chart">
            <a:extLst>
              <a:ext uri="{FF2B5EF4-FFF2-40B4-BE49-F238E27FC236}">
                <a16:creationId xmlns:a16="http://schemas.microsoft.com/office/drawing/2014/main" id="{84D849CE-8E9A-A23A-BDF3-04950E102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896" y="1657303"/>
            <a:ext cx="6421713" cy="480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1284427" y="199788"/>
            <a:ext cx="962314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Tesla (TSLA) </a:t>
            </a:r>
            <a:r>
              <a:rPr lang="en-US" sz="2800" dirty="0">
                <a:latin typeface="+mj-lt"/>
              </a:rPr>
              <a:t>– </a:t>
            </a:r>
            <a:br>
              <a:rPr lang="en-US" sz="2800" dirty="0">
                <a:latin typeface="+mj-lt"/>
              </a:rPr>
            </a:br>
            <a:r>
              <a:rPr lang="en-US" sz="1800" dirty="0">
                <a:latin typeface="+mj-lt"/>
              </a:rPr>
              <a:t>SPACE X HAS 3 Million Starlink Subscribers, the next Tesla cash cow at $200 billion at 42%</a:t>
            </a:r>
            <a:br>
              <a:rPr lang="en-US" sz="2400" dirty="0">
                <a:effectLst/>
              </a:rPr>
            </a:br>
            <a:r>
              <a:rPr lang="en-US" sz="1800" dirty="0">
                <a:solidFill>
                  <a:srgbClr val="FF0000"/>
                </a:solidFill>
                <a:effectLst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long 4/$140-4150 call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10/$200-$210 call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6/$120-$130 call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long 6/$210-$220 put spread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5/$110-$120 call spread, took profits on long 5/$220-$230 put spread</a:t>
            </a:r>
            <a:endParaRPr lang="en-US" sz="1800" dirty="0"/>
          </a:p>
        </p:txBody>
      </p:sp>
      <p:pic>
        <p:nvPicPr>
          <p:cNvPr id="14338" name="Picture 2" descr="Chart">
            <a:extLst>
              <a:ext uri="{FF2B5EF4-FFF2-40B4-BE49-F238E27FC236}">
                <a16:creationId xmlns:a16="http://schemas.microsoft.com/office/drawing/2014/main" id="{F8391AA5-8B39-622E-5A4C-B3E3FBA51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949" y="2114294"/>
            <a:ext cx="5865122" cy="438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graph with numbers and a number&#10;&#10;Description automatically generated">
            <a:extLst>
              <a:ext uri="{FF2B5EF4-FFF2-40B4-BE49-F238E27FC236}">
                <a16:creationId xmlns:a16="http://schemas.microsoft.com/office/drawing/2014/main" id="{4E2EDE21-B88E-75DC-D1C7-25315C13C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83" y="439450"/>
            <a:ext cx="10438732" cy="576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0" y="706186"/>
            <a:ext cx="1206533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Netflix to Stream NFL Games from Christmas, creating another huge revenue stream for the dominant player in the sector</a:t>
            </a:r>
            <a:r>
              <a:rPr lang="en-US" sz="1800" dirty="0">
                <a:effectLst/>
              </a:rPr>
              <a:t> </a:t>
            </a:r>
            <a:br>
              <a:rPr lang="en-US" sz="2400" dirty="0">
                <a:effectLst/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15362" name="Picture 2" descr="Chart">
            <a:extLst>
              <a:ext uri="{FF2B5EF4-FFF2-40B4-BE49-F238E27FC236}">
                <a16:creationId xmlns:a16="http://schemas.microsoft.com/office/drawing/2014/main" id="{1BB630FA-36C9-D0AE-98DA-E9FBFEAF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505" y="1703882"/>
            <a:ext cx="6799400" cy="508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Palo Alto Networks Disappoints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16386" name="Picture 2" descr="Chart">
            <a:extLst>
              <a:ext uri="{FF2B5EF4-FFF2-40B4-BE49-F238E27FC236}">
                <a16:creationId xmlns:a16="http://schemas.microsoft.com/office/drawing/2014/main" id="{BB4DA664-4DEC-15CF-D8AE-7F686B1E6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48" y="1470532"/>
            <a:ext cx="6898791" cy="515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devices-Catching the crumbs falling off of NVIDIA’s table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10" name="Picture 2" descr="Chart">
            <a:extLst>
              <a:ext uri="{FF2B5EF4-FFF2-40B4-BE49-F238E27FC236}">
                <a16:creationId xmlns:a16="http://schemas.microsoft.com/office/drawing/2014/main" id="{C3CBE48A-9F01-9F97-03A0-500AF033A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139" y="1665651"/>
            <a:ext cx="6739765" cy="503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Salesforce Soars 16%, on better-than-expected guidance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18434" name="Picture 2" descr="Chart">
            <a:extLst>
              <a:ext uri="{FF2B5EF4-FFF2-40B4-BE49-F238E27FC236}">
                <a16:creationId xmlns:a16="http://schemas.microsoft.com/office/drawing/2014/main" id="{F9CBBFED-19E4-187E-7166-1E31498C8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230" y="1940929"/>
            <a:ext cx="6123539" cy="457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9458" name="Picture 2" descr="Chart">
            <a:extLst>
              <a:ext uri="{FF2B5EF4-FFF2-40B4-BE49-F238E27FC236}">
                <a16:creationId xmlns:a16="http://schemas.microsoft.com/office/drawing/2014/main" id="{CCE4BC9F-AC82-0731-5546-097AD43B2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04" y="1507623"/>
            <a:ext cx="6441591" cy="481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Snowflake Crashes, down 20%, on weak guidance. CEO Frank Slootman is retiring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4/$150-$255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0482" name="Picture 2" descr="Chart">
            <a:extLst>
              <a:ext uri="{FF2B5EF4-FFF2-40B4-BE49-F238E27FC236}">
                <a16:creationId xmlns:a16="http://schemas.microsoft.com/office/drawing/2014/main" id="{0B8FB736-8A6B-3666-952A-FBA4FF939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587" y="2146811"/>
            <a:ext cx="5586826" cy="417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A7CC-72AA-D139-A331-FA7896F2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A1136-43DB-C30E-DCB6-E5E44E465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054DFC69-9D80-14B2-F571-369A9C1E2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99" y="292100"/>
            <a:ext cx="10978611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1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1506" name="Picture 2" descr="Chart">
            <a:extLst>
              <a:ext uri="{FF2B5EF4-FFF2-40B4-BE49-F238E27FC236}">
                <a16:creationId xmlns:a16="http://schemas.microsoft.com/office/drawing/2014/main" id="{66C1EB2E-78E3-8DDF-8945-C5F34C972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987" y="1676400"/>
            <a:ext cx="6044026" cy="451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65E0B-1FDE-BE4D-D6E7-C8152FF60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198D8-9952-C692-15F2-12B1CD3FFB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person standing next to a white and red and yellow object&#10;&#10;Description automatically generated">
            <a:extLst>
              <a:ext uri="{FF2B5EF4-FFF2-40B4-BE49-F238E27FC236}">
                <a16:creationId xmlns:a16="http://schemas.microsoft.com/office/drawing/2014/main" id="{4D9F0ADD-1F6E-6D1C-E4F4-624DABE38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019" y="0"/>
            <a:ext cx="7485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33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i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The Bad News Continues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Boeing Boss Gets $33 Million Golden Parachute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b="0" i="1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il </a:t>
            </a:r>
            <a:r>
              <a:rPr lang="en-US" sz="2400" b="0" i="1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pesce</a:t>
            </a:r>
            <a:r>
              <a:rPr lang="en-US" sz="2400" b="0" i="1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 </a:t>
            </a:r>
            <a:r>
              <a:rPr lang="en-US" sz="2400" b="0" i="1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marcisce</a:t>
            </a:r>
            <a:r>
              <a:rPr lang="en-US" sz="2400" b="0" i="1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 </a:t>
            </a:r>
            <a:r>
              <a:rPr lang="en-US" sz="2400" b="0" i="1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dalla</a:t>
            </a:r>
            <a:r>
              <a:rPr lang="en-US" sz="2400" b="0" i="1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 </a:t>
            </a:r>
            <a:r>
              <a:rPr lang="en-US" sz="2400" b="0" i="1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testa</a:t>
            </a:r>
            <a:r>
              <a:rPr lang="en-US" sz="2400" b="0" i="1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”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stopped out of long 2/$190-$200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5/$17-$175 call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2530" name="Picture 2" descr="Chart">
            <a:extLst>
              <a:ext uri="{FF2B5EF4-FFF2-40B4-BE49-F238E27FC236}">
                <a16:creationId xmlns:a16="http://schemas.microsoft.com/office/drawing/2014/main" id="{0772F2D5-049B-C80E-1268-8BC643ADA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621" y="2257109"/>
            <a:ext cx="5924757" cy="443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3554" name="Picture 2" descr="Chart">
            <a:extLst>
              <a:ext uri="{FF2B5EF4-FFF2-40B4-BE49-F238E27FC236}">
                <a16:creationId xmlns:a16="http://schemas.microsoft.com/office/drawing/2014/main" id="{3AB8B894-915D-3060-A74D-BB63730BF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582" y="1600200"/>
            <a:ext cx="6859035" cy="512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12/$220-$230 calls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78" name="Picture 2" descr="Chart">
            <a:extLst>
              <a:ext uri="{FF2B5EF4-FFF2-40B4-BE49-F238E27FC236}">
                <a16:creationId xmlns:a16="http://schemas.microsoft.com/office/drawing/2014/main" id="{CFC22A37-14AA-6A87-6E12-748661AC2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4" y="1761499"/>
            <a:ext cx="5885000" cy="440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Freeport McMoRan Beats,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helped by higher production and easing costs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4/$37-$40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5/$42-$45 call spread,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$48-$51 put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02" name="Picture 2" descr="Chart">
            <a:extLst>
              <a:ext uri="{FF2B5EF4-FFF2-40B4-BE49-F238E27FC236}">
                <a16:creationId xmlns:a16="http://schemas.microsoft.com/office/drawing/2014/main" id="{AAF141E4-FB54-94ED-0D39-21A5CEAD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044" y="2005740"/>
            <a:ext cx="6242809" cy="466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75583" y="30480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Dives on Earnings Bust, although streaming broke even versus an expected loss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6626" name="Picture 2" descr="Chart">
            <a:extLst>
              <a:ext uri="{FF2B5EF4-FFF2-40B4-BE49-F238E27FC236}">
                <a16:creationId xmlns:a16="http://schemas.microsoft.com/office/drawing/2014/main" id="{B70C5EFE-2EFD-7CFF-F4E5-EDB9C2732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043" y="1513491"/>
            <a:ext cx="6242809" cy="466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7650" name="Picture 2" descr="Chart">
            <a:extLst>
              <a:ext uri="{FF2B5EF4-FFF2-40B4-BE49-F238E27FC236}">
                <a16:creationId xmlns:a16="http://schemas.microsoft.com/office/drawing/2014/main" id="{57AE06A1-06E0-A3A9-FAA7-1AD8AFABB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506" y="1295400"/>
            <a:ext cx="6799400" cy="508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74" name="Picture 2" descr="Chart">
            <a:extLst>
              <a:ext uri="{FF2B5EF4-FFF2-40B4-BE49-F238E27FC236}">
                <a16:creationId xmlns:a16="http://schemas.microsoft.com/office/drawing/2014/main" id="{E604BD21-4160-1F68-729E-96A69177F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230" y="1881295"/>
            <a:ext cx="6123539" cy="457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BFBD-D53E-0E10-80D7-95F992E48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17B7A-3B45-6E9C-F843-4686CAD66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aph of a growing graph&#10;&#10;Description automatically generated with medium confidence">
            <a:extLst>
              <a:ext uri="{FF2B5EF4-FFF2-40B4-BE49-F238E27FC236}">
                <a16:creationId xmlns:a16="http://schemas.microsoft.com/office/drawing/2014/main" id="{10BF4F2B-B847-CF51-FEAC-EAB58E325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92" y="296252"/>
            <a:ext cx="11484508" cy="626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685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98" name="Picture 2" descr="Chart">
            <a:extLst>
              <a:ext uri="{FF2B5EF4-FFF2-40B4-BE49-F238E27FC236}">
                <a16:creationId xmlns:a16="http://schemas.microsoft.com/office/drawing/2014/main" id="{29BAC6B2-5753-5EF2-33D5-E86CA6855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896" y="1738099"/>
            <a:ext cx="6540983" cy="48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Travel is Back!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The Non-Boeing Airline – uses Airbuses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long 2/$35-$38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22" name="Picture 2" descr="Chart">
            <a:extLst>
              <a:ext uri="{FF2B5EF4-FFF2-40B4-BE49-F238E27FC236}">
                <a16:creationId xmlns:a16="http://schemas.microsoft.com/office/drawing/2014/main" id="{57EA1235-8B18-2769-10B2-76036EEDA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261" y="1484274"/>
            <a:ext cx="6759644" cy="505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1746" name="Picture 2" descr="Chart">
            <a:extLst>
              <a:ext uri="{FF2B5EF4-FFF2-40B4-BE49-F238E27FC236}">
                <a16:creationId xmlns:a16="http://schemas.microsoft.com/office/drawing/2014/main" id="{025F96EF-BCCB-C2E1-BEF6-455DF4025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653" y="1499471"/>
            <a:ext cx="6501226" cy="486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2595324" y="517538"/>
            <a:ext cx="7001351" cy="645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70" name="Picture 2" descr="Chart">
            <a:extLst>
              <a:ext uri="{FF2B5EF4-FFF2-40B4-BE49-F238E27FC236}">
                <a16:creationId xmlns:a16="http://schemas.microsoft.com/office/drawing/2014/main" id="{2A3E36AA-272D-BFCF-3D5F-595D49713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324" y="1163216"/>
            <a:ext cx="7001351" cy="523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94" name="Picture 2" descr="Chart">
            <a:extLst>
              <a:ext uri="{FF2B5EF4-FFF2-40B4-BE49-F238E27FC236}">
                <a16:creationId xmlns:a16="http://schemas.microsoft.com/office/drawing/2014/main" id="{349B103D-3C96-A6D6-3501-C919E99E8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117" y="1513251"/>
            <a:ext cx="6739765" cy="503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Goldman Sachs Blows Out Earnings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on a surge in bond trading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18" name="Picture 2" descr="Chart">
            <a:extLst>
              <a:ext uri="{FF2B5EF4-FFF2-40B4-BE49-F238E27FC236}">
                <a16:creationId xmlns:a16="http://schemas.microsoft.com/office/drawing/2014/main" id="{672FCF3D-8404-19E5-2858-1173642B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621" y="2046508"/>
            <a:ext cx="5924757" cy="443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Morgan Stanley Beats, on surge in investment banking business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42" name="Picture 2" descr="Chart">
            <a:extLst>
              <a:ext uri="{FF2B5EF4-FFF2-40B4-BE49-F238E27FC236}">
                <a16:creationId xmlns:a16="http://schemas.microsoft.com/office/drawing/2014/main" id="{9421AA61-1E73-2CD4-227A-51DBE66F1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261" y="1676400"/>
            <a:ext cx="6580739" cy="492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JP Morgan Misses on Earnings, tanking the shares by $10</a:t>
            </a:r>
            <a:r>
              <a:rPr lang="en-US" sz="360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66" name="Picture 2" descr="Chart">
            <a:extLst>
              <a:ext uri="{FF2B5EF4-FFF2-40B4-BE49-F238E27FC236}">
                <a16:creationId xmlns:a16="http://schemas.microsoft.com/office/drawing/2014/main" id="{69592C5A-A8E9-068B-81D1-2EDF76770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186" y="1828800"/>
            <a:ext cx="6282565" cy="469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b="1" i="1" dirty="0">
                <a:effectLst/>
                <a:latin typeface="+mn-lt"/>
                <a:ea typeface="Times New Roman" panose="02020603050405020304" pitchFamily="18" charset="0"/>
              </a:rPr>
              <a:t>Bank of America Rips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on a great earnings report</a:t>
            </a:r>
            <a:r>
              <a:rPr lang="en-US" sz="3600" dirty="0">
                <a:effectLst/>
                <a:latin typeface="+mn-lt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90" name="Picture 2" descr="Chart">
            <a:extLst>
              <a:ext uri="{FF2B5EF4-FFF2-40B4-BE49-F238E27FC236}">
                <a16:creationId xmlns:a16="http://schemas.microsoft.com/office/drawing/2014/main" id="{4929EDCE-2430-0C50-4D94-367605020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69" y="1585699"/>
            <a:ext cx="6540983" cy="48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14" name="Picture 2" descr="Chart">
            <a:extLst>
              <a:ext uri="{FF2B5EF4-FFF2-40B4-BE49-F238E27FC236}">
                <a16:creationId xmlns:a16="http://schemas.microsoft.com/office/drawing/2014/main" id="{171048B6-C47F-910A-35CF-B833BB739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139" y="1437051"/>
            <a:ext cx="6739765" cy="503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06918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8364146" y="2170158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+18.35%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1968306" y="-91999"/>
            <a:ext cx="77957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Aggressively Neutral</a:t>
            </a:r>
            <a:br>
              <a:rPr lang="en-US" sz="2400" b="1" dirty="0"/>
            </a:br>
            <a:r>
              <a:rPr lang="en-US" sz="2400" b="1" dirty="0"/>
              <a:t>100%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86BDB3-A184-5998-A3B3-CA1F7B15280B}"/>
              </a:ext>
            </a:extLst>
          </p:cNvPr>
          <p:cNvSpPr txBox="1"/>
          <p:nvPr/>
        </p:nvSpPr>
        <p:spPr>
          <a:xfrm>
            <a:off x="2098431" y="3176954"/>
            <a:ext cx="2036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NO POSITIONS</a:t>
            </a:r>
          </a:p>
        </p:txBody>
      </p:sp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38" name="Picture 2" descr="Chart">
            <a:extLst>
              <a:ext uri="{FF2B5EF4-FFF2-40B4-BE49-F238E27FC236}">
                <a16:creationId xmlns:a16="http://schemas.microsoft.com/office/drawing/2014/main" id="{C858B964-DA84-88C5-962A-9437EBCC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261" y="1676400"/>
            <a:ext cx="6739765" cy="503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39461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62" name="Picture 2" descr="Chart">
            <a:extLst>
              <a:ext uri="{FF2B5EF4-FFF2-40B4-BE49-F238E27FC236}">
                <a16:creationId xmlns:a16="http://schemas.microsoft.com/office/drawing/2014/main" id="{E16D1B9F-60E2-F718-AA7C-5128D3D83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52" y="1526239"/>
            <a:ext cx="6620496" cy="495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29930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41986" name="Picture 2" descr="Chart">
            <a:extLst>
              <a:ext uri="{FF2B5EF4-FFF2-40B4-BE49-F238E27FC236}">
                <a16:creationId xmlns:a16="http://schemas.microsoft.com/office/drawing/2014/main" id="{14A308EB-00C3-5958-85F2-4B1DAC604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04" y="1676400"/>
            <a:ext cx="6441591" cy="481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10" name="Picture 2" descr="Chart">
            <a:extLst>
              <a:ext uri="{FF2B5EF4-FFF2-40B4-BE49-F238E27FC236}">
                <a16:creationId xmlns:a16="http://schemas.microsoft.com/office/drawing/2014/main" id="{B9B214E3-27EA-C093-934D-3080B7053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17" y="1778942"/>
            <a:ext cx="6282565" cy="469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Visa Pops on Earnings Beat, </a:t>
            </a:r>
            <a:r>
              <a:rPr lang="en-US" sz="1800" dirty="0">
                <a:solidFill>
                  <a:srgbClr val="232A31"/>
                </a:solidFill>
                <a:effectLst/>
                <a:latin typeface="+mj-lt"/>
                <a:ea typeface="Times New Roman" panose="02020603050405020304" pitchFamily="18" charset="0"/>
              </a:rPr>
              <a:t>showing a 10% revenue increase YOY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44034" name="Picture 2" descr="Chart">
            <a:extLst>
              <a:ext uri="{FF2B5EF4-FFF2-40B4-BE49-F238E27FC236}">
                <a16:creationId xmlns:a16="http://schemas.microsoft.com/office/drawing/2014/main" id="{35972133-EC9D-6DA2-A02B-AFE7E0AF6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13" y="1856579"/>
            <a:ext cx="6183174" cy="462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58" name="Picture 2" descr="Chart">
            <a:extLst>
              <a:ext uri="{FF2B5EF4-FFF2-40B4-BE49-F238E27FC236}">
                <a16:creationId xmlns:a16="http://schemas.microsoft.com/office/drawing/2014/main" id="{5C068966-73B8-1B9F-DB47-77BAA424A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04" y="1444675"/>
            <a:ext cx="6441591" cy="481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Announces Blockbuster earnings at $93 billion for 2023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6082" name="Picture 2" descr="Chart">
            <a:extLst>
              <a:ext uri="{FF2B5EF4-FFF2-40B4-BE49-F238E27FC236}">
                <a16:creationId xmlns:a16="http://schemas.microsoft.com/office/drawing/2014/main" id="{379F3B43-F6D4-CD04-D857-4B163A350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761" y="2509927"/>
            <a:ext cx="4990478" cy="373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view of a lake from a hill&#10;&#10;Description automatically generated">
            <a:extLst>
              <a:ext uri="{FF2B5EF4-FFF2-40B4-BE49-F238E27FC236}">
                <a16:creationId xmlns:a16="http://schemas.microsoft.com/office/drawing/2014/main" id="{F7AEE4D6-2FA7-29D8-D0D3-8D8160443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41960" y="1291118"/>
            <a:ext cx="1130808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Today’s Treasury Auction Bombed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for two- and five-year notes, taking the (TLT) down $1.31. Over supply is the big problem. Traders are nervous about this week’s looming inflation data.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Bond Investors are Making a Killing, with the US Treasury paying out $900 billion in interest in 2023.\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*That’s double the annual cost of the past decade. Remember those coupons?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*That’s another reason for the Fed o cut rates soon, to lesson this backbreaking burden on the government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</a:t>
            </a: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fter being held hostage by zero-rate policies for almost two decades, US Treasuries are finally reverting back to their traditional role in the economy</a:t>
            </a: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*Bonds are becoming respectable again after a long winter. Buy (TLT) on dips</a:t>
            </a: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The US Treasury Announced a Bond Buyback Program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with the first scheduled on May 29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Treasury's last regular buyback program </a:t>
            </a:r>
            <a:r>
              <a:rPr lang="en-US" sz="1800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</a:rPr>
              <a:t>began in</a:t>
            </a:r>
            <a:br>
              <a:rPr lang="en-US" sz="1800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the early 2000s and ended in April 2002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Taking it on the Nose</a:t>
            </a:r>
            <a:endParaRPr lang="en-US" sz="2400" dirty="0"/>
          </a:p>
        </p:txBody>
      </p:sp>
      <p:pic>
        <p:nvPicPr>
          <p:cNvPr id="4" name="Picture 3" descr="A person with a bloody face and boxing glove&#10;&#10;Description automatically generated">
            <a:extLst>
              <a:ext uri="{FF2B5EF4-FFF2-40B4-BE49-F238E27FC236}">
                <a16:creationId xmlns:a16="http://schemas.microsoft.com/office/drawing/2014/main" id="{6A60B49E-C662-5473-B6B7-1B82F27A0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518" y="4555892"/>
            <a:ext cx="3653481" cy="21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864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6/$$94-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$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97 put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5/$82-$85 calls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4/$87-$90 call spread took profits on long 2/$90-$93 call spread,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Took profits in $100-$103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12/$95-$98 put spread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</a:rPr>
              <a:t> 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12/$79-$82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11/$76-79 call spread, 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9154" name="Picture 2" descr="Chart">
            <a:extLst>
              <a:ext uri="{FF2B5EF4-FFF2-40B4-BE49-F238E27FC236}">
                <a16:creationId xmlns:a16="http://schemas.microsoft.com/office/drawing/2014/main" id="{7FF44629-6620-E69C-6DB4-D1B3B05D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021" y="1847077"/>
            <a:ext cx="6381957" cy="477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The focus has shifted to the spectacular performance of NVIDIA and other AI stocks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he general downside is limited to 5%-8% with $8 trillion in cash on the sidelines and a further $26.8 trillion in short-term US treasury Bills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echnology stocks won’t crash, just have a sideways “time” correction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*All economic data is globa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ll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y slowing, including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the US,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with the only good economy in the world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*Interest rates are higher for longer but September is back 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on the plate in view of recent date releases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*Buy stocks and bonds on dips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828" y="3723834"/>
            <a:ext cx="3634192" cy="285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4.57%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50178" name="Picture 2" descr="Chart">
            <a:extLst>
              <a:ext uri="{FF2B5EF4-FFF2-40B4-BE49-F238E27FC236}">
                <a16:creationId xmlns:a16="http://schemas.microsoft.com/office/drawing/2014/main" id="{7EFD31D1-1466-38A8-90DE-A9FE1DB4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13" y="1412185"/>
            <a:ext cx="6640374" cy="49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7.47%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02" name="Picture 2" descr="Chart">
            <a:extLst>
              <a:ext uri="{FF2B5EF4-FFF2-40B4-BE49-F238E27FC236}">
                <a16:creationId xmlns:a16="http://schemas.microsoft.com/office/drawing/2014/main" id="{EE182A89-9660-5782-44D5-02B1CB787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452" y="1039187"/>
            <a:ext cx="7355991" cy="550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3.38%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26" name="Picture 2" descr="Chart">
            <a:extLst>
              <a:ext uri="{FF2B5EF4-FFF2-40B4-BE49-F238E27FC236}">
                <a16:creationId xmlns:a16="http://schemas.microsoft.com/office/drawing/2014/main" id="{09231038-D72D-BD0B-6179-4AE0F75F0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61" y="1062853"/>
            <a:ext cx="6819278" cy="509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6.56%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50" name="Picture 2" descr="Chart">
            <a:extLst>
              <a:ext uri="{FF2B5EF4-FFF2-40B4-BE49-F238E27FC236}">
                <a16:creationId xmlns:a16="http://schemas.microsoft.com/office/drawing/2014/main" id="{C29E236C-3458-D46B-8EEE-1A8D1506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430" y="1024587"/>
            <a:ext cx="7495139" cy="560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74" name="Picture 2" descr="Chart">
            <a:extLst>
              <a:ext uri="{FF2B5EF4-FFF2-40B4-BE49-F238E27FC236}">
                <a16:creationId xmlns:a16="http://schemas.microsoft.com/office/drawing/2014/main" id="{E6078CE9-22C3-1591-EDBA-BDAC0DFE7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421" y="1371600"/>
            <a:ext cx="6839157" cy="511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14.10%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5298" name="Picture 2" descr="Chart">
            <a:extLst>
              <a:ext uri="{FF2B5EF4-FFF2-40B4-BE49-F238E27FC236}">
                <a16:creationId xmlns:a16="http://schemas.microsoft.com/office/drawing/2014/main" id="{206E868E-5E63-4ACE-7E85-92AC61234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383" y="1529992"/>
            <a:ext cx="6819278" cy="509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 Dollar Rolling Over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281354" y="990600"/>
            <a:ext cx="11136923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*Most currencies hitting two-month highs in coming dollar interest rate cuts and are close to upside breakouts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Japanese yen collapses to at ¥160 and looking for lower lows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*Bank of Japan intervened with a $35 billion yen buy, dollar sell. Avoid (FXY).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*Chinese Yuan remains weak. International trade is collapsing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*Declining exports, collapsing foreign investment, minimal population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growth, it all adds up to a weaker Chinese currency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*Higher for Longer Rates means higher for Longer Greenback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*You need a falling interest rates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interest rates guarantee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 falling dollar for 2024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hip that is sinking&#10;&#10;Description automatically generated with medium confidence">
            <a:extLst>
              <a:ext uri="{FF2B5EF4-FFF2-40B4-BE49-F238E27FC236}">
                <a16:creationId xmlns:a16="http://schemas.microsoft.com/office/drawing/2014/main" id="{5F06B5F2-0A9A-E250-8B12-A4A231A3B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777" y="3632887"/>
            <a:ext cx="4151869" cy="311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pic>
        <p:nvPicPr>
          <p:cNvPr id="56322" name="Picture 2" descr="Chart">
            <a:extLst>
              <a:ext uri="{FF2B5EF4-FFF2-40B4-BE49-F238E27FC236}">
                <a16:creationId xmlns:a16="http://schemas.microsoft.com/office/drawing/2014/main" id="{37E0B663-C526-3864-7CF9-0DEFF48C1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39" y="1673559"/>
            <a:ext cx="5934653" cy="443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4888523" y="2265842"/>
            <a:ext cx="6371474" cy="220065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346" name="Picture 2" descr="Chart">
            <a:extLst>
              <a:ext uri="{FF2B5EF4-FFF2-40B4-BE49-F238E27FC236}">
                <a16:creationId xmlns:a16="http://schemas.microsoft.com/office/drawing/2014/main" id="{73FAD20E-C391-E891-06F5-F10FB1982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218" y="1311965"/>
            <a:ext cx="6459564" cy="483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58370" name="Picture 2" descr="Chart">
            <a:extLst>
              <a:ext uri="{FF2B5EF4-FFF2-40B4-BE49-F238E27FC236}">
                <a16:creationId xmlns:a16="http://schemas.microsoft.com/office/drawing/2014/main" id="{05C582E5-A816-AC1F-6487-B8D527013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413478"/>
            <a:ext cx="6567487" cy="491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5322277" y="2286000"/>
            <a:ext cx="3516923" cy="18288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Still slowing</a:t>
            </a:r>
            <a:r>
              <a:rPr lang="en-US" sz="2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268" y="1014532"/>
            <a:ext cx="11645464" cy="5232334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CPI Comes in Cool, in April at 0.3% versus 0.4% expected</a:t>
            </a:r>
            <a:r>
              <a:rPr lang="en-US" sz="1800" dirty="0">
                <a:effectLst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S&amp;P Global Flash PMI Jumps, 50.9 for services 54.8 for manufacturing, a one year high</a:t>
            </a:r>
            <a:r>
              <a:rPr lang="en-US" sz="1800" dirty="0">
                <a:effectLst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Weekly Jobless Claims Fall, down 215,000, down 8,000, the steepest decline since September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Federal Reserve officials are looking for further weakening in demand</a:t>
            </a:r>
            <a:br>
              <a:rPr lang="en-US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as they try to tame inflation without triggering a surge in unemployment.</a:t>
            </a:r>
            <a:r>
              <a:rPr lang="en-US" sz="1800" dirty="0">
                <a:effectLst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Consumer Inflation Expectations at 3.3%, according to the University of Michigan,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 amount of price rises expected in the coming year.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Fed Minutes Turn Bearish, from their last meeting a month ago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Chinese Government to Buy Unsold Homes, to rescue the local real estate market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B1A00-F654-1AF2-BBA0-D2CB98735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3578825"/>
            <a:ext cx="6005384" cy="337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pic>
        <p:nvPicPr>
          <p:cNvPr id="59394" name="Picture 2" descr="Chart">
            <a:extLst>
              <a:ext uri="{FF2B5EF4-FFF2-40B4-BE49-F238E27FC236}">
                <a16:creationId xmlns:a16="http://schemas.microsoft.com/office/drawing/2014/main" id="{A4C0B0F3-A14E-E112-EB55-7DDCAF00A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22" y="1703786"/>
            <a:ext cx="5904878" cy="441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4865914" y="1893614"/>
            <a:ext cx="3650901" cy="207967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936001" y="7239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60418" name="Picture 2" descr="Chart">
            <a:extLst>
              <a:ext uri="{FF2B5EF4-FFF2-40B4-BE49-F238E27FC236}">
                <a16:creationId xmlns:a16="http://schemas.microsoft.com/office/drawing/2014/main" id="{7E7C71D1-420F-4F78-263D-B0A1F9A09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26" y="1770185"/>
            <a:ext cx="5566948" cy="416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4747846" y="1770185"/>
            <a:ext cx="4188155" cy="19577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0D24-6FF8-60F7-836E-073295A11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4F7B4-AE34-800C-A549-53C94945A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wearing a mask and sitting in a chair&#10;&#10;Description automatically generated">
            <a:extLst>
              <a:ext uri="{FF2B5EF4-FFF2-40B4-BE49-F238E27FC236}">
                <a16:creationId xmlns:a16="http://schemas.microsoft.com/office/drawing/2014/main" id="{EC813EAC-D321-3964-4C91-9C429E7CE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392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Chevron Win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296602" y="1447800"/>
            <a:ext cx="11598794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Chevron Takeover of Hess for $53 Billion Goes Through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creating the second largest US oil major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approval clears one hurdle, but the deal still requires regulatory approval and must face a lengthy arbitration battle with Exxon and CNOOC, Hess' partners in Guyana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*Buy (CVX) on dips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Copper Slide Continues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down 7% in three days, as the extent of Chinese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speculation becomes clear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The Takeover Battle for Anglo American Continues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with the company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turning down the latest $49 billion offer from BHP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While Anglo’s copper assets have long been coveted by rivals,</a:t>
            </a: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 its complicated corporate structure and unusual mix of commodities</a:t>
            </a: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 has largely deterred potential suitors until now.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 descr="A gas pump with a blue sign&#10;&#10;Description automatically generated">
            <a:extLst>
              <a:ext uri="{FF2B5EF4-FFF2-40B4-BE49-F238E27FC236}">
                <a16:creationId xmlns:a16="http://schemas.microsoft.com/office/drawing/2014/main" id="{41435B18-6C30-7736-8424-C30C67375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796" y="2247900"/>
            <a:ext cx="26416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42" name="Picture 2" descr="Chart">
            <a:extLst>
              <a:ext uri="{FF2B5EF4-FFF2-40B4-BE49-F238E27FC236}">
                <a16:creationId xmlns:a16="http://schemas.microsoft.com/office/drawing/2014/main" id="{8B97C8C0-1D26-A4E8-9FCA-AA3D5EAFE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70" y="1256444"/>
            <a:ext cx="6719887" cy="502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62466" name="Picture 2" descr="Chart">
            <a:extLst>
              <a:ext uri="{FF2B5EF4-FFF2-40B4-BE49-F238E27FC236}">
                <a16:creationId xmlns:a16="http://schemas.microsoft.com/office/drawing/2014/main" id="{49BE8E9B-0E41-767F-69F6-6D488CF93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281337"/>
            <a:ext cx="6739765" cy="503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490" name="Picture 2" descr="Chart">
            <a:extLst>
              <a:ext uri="{FF2B5EF4-FFF2-40B4-BE49-F238E27FC236}">
                <a16:creationId xmlns:a16="http://schemas.microsoft.com/office/drawing/2014/main" id="{E99E2C61-C869-B770-D2D6-65055780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13" y="1321884"/>
            <a:ext cx="7097574" cy="530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37160" y="483476"/>
            <a:ext cx="1104138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4/$100-$105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14" name="Picture 2" descr="Chart">
            <a:extLst>
              <a:ext uri="{FF2B5EF4-FFF2-40B4-BE49-F238E27FC236}">
                <a16:creationId xmlns:a16="http://schemas.microsoft.com/office/drawing/2014/main" id="{7819253F-FD34-6368-A609-F1DA35043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018" y="1851916"/>
            <a:ext cx="6322322" cy="472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571500" y="252248"/>
            <a:ext cx="1078992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4/$59-$62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538" name="Picture 2" descr="Chart">
            <a:extLst>
              <a:ext uri="{FF2B5EF4-FFF2-40B4-BE49-F238E27FC236}">
                <a16:creationId xmlns:a16="http://schemas.microsoft.com/office/drawing/2014/main" id="{148344DA-D6A0-6980-B0C1-ABF42958C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47" y="1529376"/>
            <a:ext cx="6540983" cy="48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66562" name="Picture 2" descr="Chart">
            <a:extLst>
              <a:ext uri="{FF2B5EF4-FFF2-40B4-BE49-F238E27FC236}">
                <a16:creationId xmlns:a16="http://schemas.microsoft.com/office/drawing/2014/main" id="{0F38F009-B62C-F0F4-3C72-EF58F5D76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35" y="1066800"/>
            <a:ext cx="7137330" cy="533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Approaching low end of historic range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91AC6-3D06-40AC-8C27-64EFAD844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892" y="1807480"/>
            <a:ext cx="8530451" cy="45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22910" y="0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Uranium Goes Nuclear, with yellow cake prices up 45% since May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12/$35-$38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67586" name="Picture 2" descr="Chart">
            <a:extLst>
              <a:ext uri="{FF2B5EF4-FFF2-40B4-BE49-F238E27FC236}">
                <a16:creationId xmlns:a16="http://schemas.microsoft.com/office/drawing/2014/main" id="{5BD8F0B3-F654-015B-8449-867575BE0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653" y="1777767"/>
            <a:ext cx="6501226" cy="486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New Highs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159" y="3700808"/>
            <a:ext cx="3143381" cy="3123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750D-DF05-371F-CD9D-CE1E2B0A3C3B}"/>
              </a:ext>
            </a:extLst>
          </p:cNvPr>
          <p:cNvSpPr txBox="1"/>
          <p:nvPr/>
        </p:nvSpPr>
        <p:spPr>
          <a:xfrm>
            <a:off x="717813" y="1632703"/>
            <a:ext cx="984068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*Silver goes ballistic on Chinese speculation to $32.70/ounce headed for $50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*Gold follows by half to $2,460 headed for $3,000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*Solar Panels are Driving Global Silver Demand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Global investment in solar PV manufacturing more than doubled last year to around $80 billion</a:t>
            </a: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Miners are expanding their operations and ramping up production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as prices for the precious metal climb to decade highs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Demand for silver from the makers of solar PV panels, particularly those</a:t>
            </a: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 in China, is forecast to increase by almost 170% by 2030, to roughly</a:t>
            </a: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 273 million ounces—or about one-fifth of total silver demand</a:t>
            </a: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Buy (SLV) and (WPM) on dips.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782198" y="228600"/>
            <a:ext cx="10344838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– China and Millennial 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4/$194-$197 call spread, 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610" name="Picture 2" descr="Chart">
            <a:extLst>
              <a:ext uri="{FF2B5EF4-FFF2-40B4-BE49-F238E27FC236}">
                <a16:creationId xmlns:a16="http://schemas.microsoft.com/office/drawing/2014/main" id="{F7B023C8-AE9F-19F4-5D87-A8C8B1502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239" y="1390754"/>
            <a:ext cx="6779522" cy="506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634" name="Picture 2" descr="Chart">
            <a:extLst>
              <a:ext uri="{FF2B5EF4-FFF2-40B4-BE49-F238E27FC236}">
                <a16:creationId xmlns:a16="http://schemas.microsoft.com/office/drawing/2014/main" id="{82DA4A7D-7A3D-DB59-5514-9DF517926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265" y="1290663"/>
            <a:ext cx="6461470" cy="483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 </a:t>
            </a:r>
          </a:p>
        </p:txBody>
      </p:sp>
      <p:pic>
        <p:nvPicPr>
          <p:cNvPr id="70658" name="Picture 2" descr="Chart">
            <a:extLst>
              <a:ext uri="{FF2B5EF4-FFF2-40B4-BE49-F238E27FC236}">
                <a16:creationId xmlns:a16="http://schemas.microsoft.com/office/drawing/2014/main" id="{77BAA607-C60F-5D2E-341C-006240E3F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358" y="1297079"/>
            <a:ext cx="7117452" cy="532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71682" name="Picture 2" descr="Chart">
            <a:extLst>
              <a:ext uri="{FF2B5EF4-FFF2-40B4-BE49-F238E27FC236}">
                <a16:creationId xmlns:a16="http://schemas.microsoft.com/office/drawing/2014/main" id="{365C5866-6157-C848-8F74-7C34D3EDB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504" y="1440363"/>
            <a:ext cx="6739765" cy="503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706" name="Picture 2" descr="Chart">
            <a:extLst>
              <a:ext uri="{FF2B5EF4-FFF2-40B4-BE49-F238E27FC236}">
                <a16:creationId xmlns:a16="http://schemas.microsoft.com/office/drawing/2014/main" id="{414709B4-46C3-DBB3-1E99-6AD6D92BD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395" y="1247471"/>
            <a:ext cx="7157209" cy="535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730" name="Picture 2" descr="Chart">
            <a:extLst>
              <a:ext uri="{FF2B5EF4-FFF2-40B4-BE49-F238E27FC236}">
                <a16:creationId xmlns:a16="http://schemas.microsoft.com/office/drawing/2014/main" id="{B480E52C-EC3A-899A-68E6-74D7A973F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066800"/>
            <a:ext cx="6859035" cy="512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903383" y="0"/>
            <a:ext cx="10289753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 LEAPS Approaching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4/$39-$42 call spread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754" name="Picture 2" descr="Chart">
            <a:extLst>
              <a:ext uri="{FF2B5EF4-FFF2-40B4-BE49-F238E27FC236}">
                <a16:creationId xmlns:a16="http://schemas.microsoft.com/office/drawing/2014/main" id="{7161B901-3622-D0B3-1528-DBF12CF67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22" y="1227593"/>
            <a:ext cx="7157209" cy="535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778" name="Picture 2" descr="Chart">
            <a:extLst>
              <a:ext uri="{FF2B5EF4-FFF2-40B4-BE49-F238E27FC236}">
                <a16:creationId xmlns:a16="http://schemas.microsoft.com/office/drawing/2014/main" id="{1C9101A7-90E4-279B-B06C-7E365BFC9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761" y="1066800"/>
            <a:ext cx="7276478" cy="544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7629</TotalTime>
  <Words>4747</Words>
  <Application>Microsoft Macintosh PowerPoint</Application>
  <PresentationFormat>Widescreen</PresentationFormat>
  <Paragraphs>131</Paragraphs>
  <Slides>109</Slides>
  <Notes>83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5" baseType="lpstr">
      <vt:lpstr>Arial</vt:lpstr>
      <vt:lpstr>Calibri</vt:lpstr>
      <vt:lpstr>Glacial Indifference</vt:lpstr>
      <vt:lpstr>Google Sans</vt:lpstr>
      <vt:lpstr>Times New Roman</vt:lpstr>
      <vt:lpstr>Office Theme</vt:lpstr>
      <vt:lpstr> The Mad Hedge Fund Trader “The NVIDIA BOOM” </vt:lpstr>
      <vt:lpstr>PowerPoint Presentation</vt:lpstr>
      <vt:lpstr>  Trade Alert Performance New All-Time Highs!   </vt:lpstr>
      <vt:lpstr>PowerPoint Presentation</vt:lpstr>
      <vt:lpstr>PowerPoint Presentation</vt:lpstr>
      <vt:lpstr>PowerPoint Presentation</vt:lpstr>
      <vt:lpstr>The Method to My Madness </vt:lpstr>
      <vt:lpstr>The Global Economy – Still slowing </vt:lpstr>
      <vt:lpstr>The Mad Hedge Profit Predictor Market Timing Index – Approaching low end of historic range An artificial intelligence driven algorithm that analyzes 30 different economic, technical, and momentum driven indicators </vt:lpstr>
      <vt:lpstr>NEUTRAL Territory</vt:lpstr>
      <vt:lpstr> Weekly Jobless Claims – Falling  215,000  +8,000 </vt:lpstr>
      <vt:lpstr>Stocks – Blowoff Top </vt:lpstr>
      <vt:lpstr>            S&amp;P 500 – Upside Breakout Here                </vt:lpstr>
      <vt:lpstr>ProShares Ultra Short S&amp;P 500 (SDS)-  a great hedge for long stocks and bonds long 2X position has a hedge against longs and bond shorts</vt:lpstr>
      <vt:lpstr>(VIX) – Bargain of the Century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5/$335-$345 put spread took profits on long (QQQ) 1/$290-$300 put spread, took profits on long (QQQ) 4/$330-$335 put spread  took profits on long (QQQ) 3/$340-$345 put spread, covered long (QQQ) $325-$330 put spread </vt:lpstr>
      <vt:lpstr>China (FXI)</vt:lpstr>
      <vt:lpstr>Japan ($NIKK)</vt:lpstr>
      <vt:lpstr>Europe Hedged Equity (HEDJ)- </vt:lpstr>
      <vt:lpstr> Emerging Markets (EEM) - Pro trade, Weak Dollar, Long Recovery Play Traders are Lining up for a Big Emerging Market Bet. Falling US interest rates will bring a weak US dollar and runaway bull markets in most emerging markets, which have remained unchanged for more than a decade </vt:lpstr>
      <vt:lpstr>PowerPoint Presentation</vt:lpstr>
      <vt:lpstr>PowerPoint Presentation</vt:lpstr>
      <vt:lpstr> NVIDIA (NVDA) – Blowoff Top At $2.8 trillion (NVDA) could become the largest publicly traded company in the world in another day  took profits on long 5/980-$990 put spread  stopped out of long 5/960-$970 put spread took profits on long 5/710-$720 call spread,  stopped out of  long 5/740-$750 call spread, took profits on long 3/$600-$610, took profits on long 3/$600-$610  </vt:lpstr>
      <vt:lpstr>    Microsoft (MSFT)- Microsoft Beats Estimates, with the steady growth of its azure cloud business  Microsoft Holds Developer Conference aimed at AI Products took profits on long 5/$430-$440 put spread Took profits on long 2/$330-$340 call spread, took profits on long 12/$320-$330 call spread took profits on long  9/$235-$245 call spread, took profits on long 7/$220-$210 call spread,  took profits on long 6/$220-$230 call spread, took profits on long 2/$200-$210 bear put spread   </vt:lpstr>
      <vt:lpstr>Meta (META) Announces Partnership with Google  took profits on Long 5/$360-$370 vertical bull call spread, took profits on Long 9/$290-$300 vertical bear put spread stopped out of Long 9/$190-$200 vertical bear put spread  </vt:lpstr>
      <vt:lpstr>  Apple (AAPL) – June Developers Conference Driver Slashes iPhone Prices in China to Fight Flagging Sales took profits on Long 6/$200-$210 bear put spread, stopped out of Long 5/$185-$195 vertical bear put spread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PowerPoint Presentation</vt:lpstr>
      <vt:lpstr>Alphabet (GOOGL) – Back in Play Alphabet Earnings Beat Delivers Monster 10% Move, recovering a $2 trillion market cap  took profits on long 12/$110-$120 call spread  took profits on long 12/$1,200-$1,230 bull call spread, took profits on long 9/$1,030-$1,080 vertical bull call spread</vt:lpstr>
      <vt:lpstr> Amazon (AMZN) –  Amazon Blows Out Earnings took profits on long 3/$155-$160 bull call spread , took profits on long 2/$130-$135 bull call spread </vt:lpstr>
      <vt:lpstr>PowerPoint Presentation</vt:lpstr>
      <vt:lpstr>PowerPoint Presentation</vt:lpstr>
      <vt:lpstr>Netflix (NFLX) –  Netflix to Stream NFL Games from Christmas, creating another huge revenue stream for the dominant player in the sector   </vt:lpstr>
      <vt:lpstr>Palo Alto Networks (PANW)- Hacking never goes out of fashion Palo Alto Networks Disappoints took profits on long 2/$260-$270 call spread, took profits on long 10/$130-$140 call spread</vt:lpstr>
      <vt:lpstr>  Advanced Micro Devices (AMD)- Recession fears programable logic devices-Catching the crumbs falling off of NVIDIA’s table took profits on long 2/$75-$80 call spread  </vt:lpstr>
      <vt:lpstr>Salesforce (CRM)- Massive Online Migration Salesforce Soars 16%, on better-than-expected guidance  took profits on long 12/$185-$195 call spread took profits on long 9/$125-$130 vertical bull call spread took profits on long 8/$125-$130 vertical bull call spread </vt:lpstr>
      <vt:lpstr>Adobe (ADBE)- Cloud play The Quality Non-China tech play </vt:lpstr>
      <vt:lpstr>Snowflake (SNOW)- Blockbuster AI Earnings Snowflake Crashes, down 20%, on weak guidance. CEO Frank Slootman is retiring  stopped out of long 4/$150-$255 call spread, took profits on long 12/$135-$140 call spread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 The Bad News Continues Boeing Boss Gets $33 Million Golden Parachute “il pesce marcisce dalla testa” stopped out of long 2/$190-$200 call spread, took profits on long 5/$17-$175 call spread  </vt:lpstr>
      <vt:lpstr>Package Delivery- United Parcel Service (UPS) – strike averted took profits on long 11/$130-$140 call spread</vt:lpstr>
      <vt:lpstr> Caterpillar (CAT)- Ag + Infrastructure + Housing took profits on long 12/$220-$230 calls  took profits on long 12/$145-$150 call spread, took profits on long 11/$125-$135 call spread  </vt:lpstr>
      <vt:lpstr>    Freeport McMoRan - (FCX)- Coming Copper Crisis Freeport McMoRan Beats, helped by higher production and easing costs took profits on long 4/$37-$40 call spread, took profits on long 5/$42-$45 call spread, stopped out of long $48-$51 put spread, profits on long 6/$32-$35 call spread  took profits on long 4/$30-$33 call spread, took profits on long 10/$20-$23 call spread   </vt:lpstr>
      <vt:lpstr> Walt Disney (DIS) -Disney Beats Disney Dives on Earnings Bust, although streaming broke even versus an expected loss   </vt:lpstr>
      <vt:lpstr>Industrials Sector SPDR (XLI)- (GE), (MMM), (UNP), (UTX), (BA), (HON)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 Delta Airlines (DAL) – Travel is Back! The Non-Boeing Airline – uses Airbuses stopped out of long 2/$35-$38 call spread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 Goldman Sachs (GS) –  Goldman Sachs Blows Out Earnings on a surge in bond trading took profits 12/$330-$350 call spread took profits 11/$330-$350 call spread stop loss on long 11/$385-$395 call spreads  </vt:lpstr>
      <vt:lpstr>Morgan Stanley (MS)  Morgan Stanley Beats, on surge in investment banking business  took profits on long 4/$65-$70 call spread </vt:lpstr>
      <vt:lpstr>  JP Morgan Chase (JPM) –  JP Morgan Misses on Earnings, tanking the shares by $10  took profits on long 4/$105-$115 call spread      </vt:lpstr>
      <vt:lpstr>Bank of America (BAC) – Bank of America Rips, on a great earnings report  took profits on long 4/$20-$23 call spread </vt:lpstr>
      <vt:lpstr>Citigroup (C) –  took profits on long 4/$30-$35 call spread </vt:lpstr>
      <vt:lpstr>Charles Schwab (SCHW) – LEAPS expire at Max profit took profits on long 4/$30-$35 call spread  </vt:lpstr>
      <vt:lpstr>Interactive Brokers (IBKR) – LEAPS expire at Max Profit took profits on long 4/$60-$65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Inflation boost Visa Pops on Earnings Beat, showing a 10% revenue increase YOY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 Berkshire Hathaway (BRKB)- Natural Barbell Announces Blockbuster earnings at $93 billion for 2023 took profits on long 12/$320-$330 call spread  took profits on long 4/$260-$270 call spread, took profits on long 1/$290-$300 call spread took profits on long 10/$220-$230 call spread, took profits on long 7/$220-$230 call spread took profits on long 7/$220-$230 call spread, took profits on long 6/$260-$270 call spread  </vt:lpstr>
      <vt:lpstr>PowerPoint Presentation</vt:lpstr>
      <vt:lpstr>Bonds – Taking it on the Nose</vt:lpstr>
      <vt:lpstr>                Treasury ETF (TLT) –  long 6/$$94-$97 put spread, took profits on long 5/$82-$85 calls spread took profits on long 4/$87-$90 call spread took profits on long 2/$90-$93 call spread,  Took profits in $100-$103 put spread, took profits on long 12/$95-$98 put spread   took profits on long 12/$79-$82 call spread, took profits on long 11/$76-79 call spread,                         </vt:lpstr>
      <vt:lpstr> Ten Year Treasury Yield ($TNX) – 4.57%  </vt:lpstr>
      <vt:lpstr> Junk Bonds (JNK) 7.47% Yield  </vt:lpstr>
      <vt:lpstr>Municipal Bonds (MUB) 3.38% Yield-  </vt:lpstr>
      <vt:lpstr>Emerging Market Debt (ELD) 6.56% Yield-  </vt:lpstr>
      <vt:lpstr>2X Short Treasuries (TBT)-Out of Favor</vt:lpstr>
      <vt:lpstr>Anally Capital Management (NLY) – Leveraged REIT Play Yield 14.10% took profits on long 12/$15-$16 call spread</vt:lpstr>
      <vt:lpstr>Foreign Currencies –  Dollar Rolling Over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Chevron Win</vt:lpstr>
      <vt:lpstr>Oil-($WTIC)</vt:lpstr>
      <vt:lpstr>  United States Oil Fund (USO) </vt:lpstr>
      <vt:lpstr>Energy Select Sector SPDR (XLE)-No Performance! (XOM), (CVX), (SLB), (KMI), (EOG), (COP) </vt:lpstr>
      <vt:lpstr>ExxonMobile (XOM)- Exxon Moves Big into Lithium, with the construction of a major mining operation in Arkansas  took profits on Long 4/$100-$105 call spread, took profits on long 12/$120-$125 put spread </vt:lpstr>
      <vt:lpstr>Occidental Petroleum (OXY)- Buffet’s a Buyer took profits on long 4/$59-$62 call spread  took profits on long 2/$55-$60 call spread, took profits on long 12/$77.50-$82.50 put spread </vt:lpstr>
      <vt:lpstr>Natural Gas (UNG) – Free Fall on Warm Winter took profits on Long January 2025 $7-8 Call Spread LEAPS</vt:lpstr>
      <vt:lpstr>  Cameco (CCJ) – Global Uranium Renaissance Uranium Goes Nuclear, with yellow cake prices up 45% since May took profits on long 12/$35-$38 call spread,  took profits on long 5/$20-$23 bull call spread</vt:lpstr>
      <vt:lpstr>Precious Metals – New Highs</vt:lpstr>
      <vt:lpstr> Gold (GLD) – China and Millennial  call took profits on Long 4/$194-$197 call spread,  took profits on long 5/$165-$170 bull call spread   </vt:lpstr>
      <vt:lpstr> Market Vectors Gold Miners ETF- (GDX) –   </vt:lpstr>
      <vt:lpstr> Barrick Gold (GOLD) took profit on long 1/$15.50-$16.50 call spread 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LEAPS Approaching Max Profit took profits on long 4/$39-$42 call spread , took profits on long 1/$36-$39 call spread </vt:lpstr>
      <vt:lpstr> Platinum- (PPLT)- 556,000-ounce shortage this year took profits on long 1/$36-$39 call spread </vt:lpstr>
      <vt:lpstr>PowerPoint Presentation</vt:lpstr>
      <vt:lpstr>Real Estate – Soaring  Prices, Falling Sales </vt:lpstr>
      <vt:lpstr>S&amp;P Case Shiller Turns Hot S&amp;P Case Shiller Rises to +6.50% YOY in March, with its National Home Price Index San Diego gained +11.4%, Chicago +8.9%, and Detroit +8.9%.  </vt:lpstr>
      <vt:lpstr>Crown Castle International (CCI) – 5.45% yielding 5G cell phone tower REIT Eliot Management Pushes up stock with activist bid</vt:lpstr>
      <vt:lpstr>US Home Construction Index (ITB) (DHI), (LEN), (PHM), (TOL), (NVR)   </vt:lpstr>
      <vt:lpstr>PowerPoint Presentation</vt:lpstr>
      <vt:lpstr>Trade Sheet- So What Do We Do About All This?</vt:lpstr>
      <vt:lpstr>PowerPoint Presentation</vt:lpstr>
      <vt:lpstr>       Next Strategy Webinar   12:00 EST Wednesday, June 12  from Incline Village, Nevada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994</cp:revision>
  <cp:lastPrinted>2022-01-05T03:44:27Z</cp:lastPrinted>
  <dcterms:created xsi:type="dcterms:W3CDTF">2015-02-05T17:12:57Z</dcterms:created>
  <dcterms:modified xsi:type="dcterms:W3CDTF">2024-05-29T15:41:41Z</dcterms:modified>
</cp:coreProperties>
</file>