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6"/>
  </p:notesMasterIdLst>
  <p:sldIdLst>
    <p:sldId id="256" r:id="rId2"/>
    <p:sldId id="1575" r:id="rId3"/>
    <p:sldId id="888" r:id="rId4"/>
    <p:sldId id="1579" r:id="rId5"/>
    <p:sldId id="1578" r:id="rId6"/>
    <p:sldId id="1563" r:id="rId7"/>
    <p:sldId id="605" r:id="rId8"/>
    <p:sldId id="824" r:id="rId9"/>
    <p:sldId id="1118" r:id="rId10"/>
    <p:sldId id="1076" r:id="rId11"/>
    <p:sldId id="1442" r:id="rId12"/>
    <p:sldId id="898" r:id="rId13"/>
    <p:sldId id="1591" r:id="rId14"/>
    <p:sldId id="1142" r:id="rId15"/>
    <p:sldId id="1397" r:id="rId16"/>
    <p:sldId id="1033" r:id="rId17"/>
    <p:sldId id="1073" r:id="rId18"/>
    <p:sldId id="1026" r:id="rId19"/>
    <p:sldId id="570" r:id="rId20"/>
    <p:sldId id="280" r:id="rId21"/>
    <p:sldId id="1511" r:id="rId22"/>
    <p:sldId id="1512" r:id="rId23"/>
    <p:sldId id="1544" r:id="rId24"/>
    <p:sldId id="1545" r:id="rId25"/>
    <p:sldId id="1546" r:id="rId26"/>
    <p:sldId id="1297" r:id="rId27"/>
    <p:sldId id="1542" r:id="rId28"/>
    <p:sldId id="563" r:id="rId29"/>
    <p:sldId id="835" r:id="rId30"/>
    <p:sldId id="613" r:id="rId31"/>
    <p:sldId id="1523" r:id="rId32"/>
    <p:sldId id="831" r:id="rId33"/>
    <p:sldId id="811" r:id="rId34"/>
    <p:sldId id="1047" r:id="rId35"/>
    <p:sldId id="1432" r:id="rId36"/>
    <p:sldId id="1399" r:id="rId37"/>
    <p:sldId id="1072" r:id="rId38"/>
    <p:sldId id="764" r:id="rId39"/>
    <p:sldId id="765" r:id="rId40"/>
    <p:sldId id="1071" r:id="rId41"/>
    <p:sldId id="1501" r:id="rId42"/>
    <p:sldId id="1195" r:id="rId43"/>
    <p:sldId id="1569" r:id="rId44"/>
    <p:sldId id="1070" r:id="rId45"/>
    <p:sldId id="840" r:id="rId46"/>
    <p:sldId id="1068" r:id="rId47"/>
    <p:sldId id="1069" r:id="rId48"/>
    <p:sldId id="1566" r:id="rId49"/>
    <p:sldId id="1400" r:id="rId50"/>
    <p:sldId id="893" r:id="rId51"/>
    <p:sldId id="289" r:id="rId52"/>
    <p:sldId id="1054" r:id="rId53"/>
    <p:sldId id="994" r:id="rId54"/>
    <p:sldId id="830" r:id="rId55"/>
    <p:sldId id="481" r:id="rId56"/>
    <p:sldId id="290" r:id="rId57"/>
    <p:sldId id="1133" r:id="rId58"/>
    <p:sldId id="669" r:id="rId59"/>
    <p:sldId id="1079" r:id="rId60"/>
    <p:sldId id="1043" r:id="rId61"/>
    <p:sldId id="1083" r:id="rId62"/>
    <p:sldId id="1449" r:id="rId63"/>
    <p:sldId id="1448" r:id="rId64"/>
    <p:sldId id="1452" r:id="rId65"/>
    <p:sldId id="1086" r:id="rId66"/>
    <p:sldId id="1080" r:id="rId67"/>
    <p:sldId id="1049" r:id="rId68"/>
    <p:sldId id="336" r:id="rId69"/>
    <p:sldId id="1084" r:id="rId70"/>
    <p:sldId id="1114" r:id="rId71"/>
    <p:sldId id="654" r:id="rId72"/>
    <p:sldId id="659" r:id="rId73"/>
    <p:sldId id="655" r:id="rId74"/>
    <p:sldId id="1425" r:id="rId75"/>
    <p:sldId id="657" r:id="rId76"/>
    <p:sldId id="656" r:id="rId77"/>
    <p:sldId id="1500" r:id="rId78"/>
    <p:sldId id="1567" r:id="rId79"/>
    <p:sldId id="1560" r:id="rId80"/>
    <p:sldId id="1407" r:id="rId81"/>
    <p:sldId id="1411" r:id="rId82"/>
    <p:sldId id="1412" r:id="rId83"/>
    <p:sldId id="1413" r:id="rId84"/>
    <p:sldId id="1414" r:id="rId85"/>
    <p:sldId id="1415" r:id="rId86"/>
    <p:sldId id="1572" r:id="rId87"/>
    <p:sldId id="1405" r:id="rId88"/>
    <p:sldId id="388" r:id="rId89"/>
    <p:sldId id="312" r:id="rId90"/>
    <p:sldId id="380" r:id="rId91"/>
    <p:sldId id="747" r:id="rId92"/>
    <p:sldId id="1422" r:id="rId93"/>
    <p:sldId id="313" r:id="rId94"/>
    <p:sldId id="1217" r:id="rId95"/>
    <p:sldId id="1556" r:id="rId96"/>
    <p:sldId id="1404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1451" r:id="rId105"/>
    <p:sldId id="1588" r:id="rId106"/>
    <p:sldId id="1130" r:id="rId107"/>
    <p:sldId id="1132" r:id="rId108"/>
    <p:sldId id="1005" r:id="rId109"/>
    <p:sldId id="1006" r:id="rId110"/>
    <p:sldId id="1586" r:id="rId111"/>
    <p:sldId id="1589" r:id="rId112"/>
    <p:sldId id="1577" r:id="rId113"/>
    <p:sldId id="335" r:id="rId114"/>
    <p:sldId id="1230" r:id="rId11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4"/>
    <p:restoredTop sz="92138"/>
  </p:normalViewPr>
  <p:slideViewPr>
    <p:cSldViewPr snapToGrid="0">
      <p:cViewPr varScale="1">
        <p:scale>
          <a:sx n="128" d="100"/>
          <a:sy n="128" d="100"/>
        </p:scale>
        <p:origin x="14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microsoft.com/office/2015/10/relationships/revisionInfo" Target="revisionInfo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820616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3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“Vote for Me”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Write in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Lake Tahoe, NV October 21,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4" name="Picture 3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5A1CF0AF-1C96-54C1-3A1F-21B6398F6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90861" y="2062934"/>
            <a:ext cx="3092268" cy="23192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DO NOTHING Territory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-up of a speedometer&#10;&#10;Description automatically generated">
            <a:extLst>
              <a:ext uri="{FF2B5EF4-FFF2-40B4-BE49-F238E27FC236}">
                <a16:creationId xmlns:a16="http://schemas.microsoft.com/office/drawing/2014/main" id="{40F3C563-DACE-4DCF-293D-0B6E379AA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372" y="1807481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10/$47-$50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28BDD04F-07A2-A412-E5D8-D62F5643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43" y="1416738"/>
            <a:ext cx="6951381" cy="51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6/$23-$25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5BA7381E-F6A4-1BE8-22A9-EED4E153F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73" y="1338736"/>
            <a:ext cx="7009254" cy="52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1EDC7B15-58D5-C169-B428-4451D142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42" y="1066800"/>
            <a:ext cx="7313572" cy="54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686A31DA-AF3F-DDDA-00D5-B03623B0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90" y="1251465"/>
            <a:ext cx="6800910" cy="508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6CC96290-0B1D-B384-F135-B8894A47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1" y="1451258"/>
            <a:ext cx="6858783" cy="51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2A45-C887-4B0F-684C-4816EE34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88AC-D721-FF9D-CFBF-64564FC68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n old person in a chef's hat&#10;&#10;Description automatically generated">
            <a:extLst>
              <a:ext uri="{FF2B5EF4-FFF2-40B4-BE49-F238E27FC236}">
                <a16:creationId xmlns:a16="http://schemas.microsoft.com/office/drawing/2014/main" id="{C611DAEA-1F28-A7AC-90C8-6E011382D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973" y="0"/>
            <a:ext cx="4626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644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Grind to a Halt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*Election has brought real estate market to a complete halt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*Inventory is rising and prices are falling, especially in Florida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Single Family Home Builds are Ticking Up, and are T a five-month high in September,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ermits for future construction rose only marginally amid excess supply of new homes on the market and prospective buyers holding out for lower mortgage rates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*We need lower interest rates to get more traction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*Weekly Home. Mortgages Tank 17%, on the sudden rise in interest rates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 descr="A red stamp with white text&#10;&#10;Description automatically generated">
            <a:extLst>
              <a:ext uri="{FF2B5EF4-FFF2-40B4-BE49-F238E27FC236}">
                <a16:creationId xmlns:a16="http://schemas.microsoft.com/office/drawing/2014/main" id="{B8F26C51-4E99-DAC3-4C6B-F14BFA50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624" y="3603171"/>
            <a:ext cx="2902857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+6.3% YOY in May,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San Diego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11.4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Chicago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8.9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Detroit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+8.9%.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74D4B-BCBE-E500-F802-CE384966E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36" y="1417637"/>
            <a:ext cx="7543134" cy="51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8/$90-$95 call spread,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2D76D4D6-5CB5-E03D-6CAB-0056D0A59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35" y="1583703"/>
            <a:ext cx="6557841" cy="49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9874" name="Picture 2" descr="Chart">
            <a:extLst>
              <a:ext uri="{FF2B5EF4-FFF2-40B4-BE49-F238E27FC236}">
                <a16:creationId xmlns:a16="http://schemas.microsoft.com/office/drawing/2014/main" id="{6287FEEE-274E-44E3-3B1F-900DA2062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14" y="1357393"/>
            <a:ext cx="6988525" cy="522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Sell Territory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8429" y="2857500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pic>
        <p:nvPicPr>
          <p:cNvPr id="8" name="Picture 7" descr="A graph showing the growth of the stock market&#10;&#10;Description automatically generated">
            <a:extLst>
              <a:ext uri="{FF2B5EF4-FFF2-40B4-BE49-F238E27FC236}">
                <a16:creationId xmlns:a16="http://schemas.microsoft.com/office/drawing/2014/main" id="{D542C994-400C-3B11-CCDC-0D0CC918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83" y="1417637"/>
            <a:ext cx="8967702" cy="51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/>
              <a:t>DH Horton (DHI)</a:t>
            </a:r>
            <a:br>
              <a:rPr lang="en-US" sz="2400" dirty="0"/>
            </a:br>
            <a:r>
              <a:rPr lang="en-US" sz="1800" dirty="0"/>
              <a:t>Blowout Earnings Report</a:t>
            </a:r>
            <a:br>
              <a:rPr lang="en-US" sz="2400" dirty="0"/>
            </a:br>
            <a:r>
              <a:rPr lang="en-US" sz="1800" dirty="0"/>
              <a:t>long 10/$165-$175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80898" name="Picture 2" descr="Chart">
            <a:extLst>
              <a:ext uri="{FF2B5EF4-FFF2-40B4-BE49-F238E27FC236}">
                <a16:creationId xmlns:a16="http://schemas.microsoft.com/office/drawing/2014/main" id="{9EB84C6B-882F-B4F8-9908-01EB1B9C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95" y="1417637"/>
            <a:ext cx="6911132" cy="51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2DA0F-6361-4616-C64D-52FB83BD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F539-CC25-5342-2895-A7362AF76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unset over a body of water&#10;&#10;Description automatically generated">
            <a:extLst>
              <a:ext uri="{FF2B5EF4-FFF2-40B4-BE49-F238E27FC236}">
                <a16:creationId xmlns:a16="http://schemas.microsoft.com/office/drawing/2014/main" id="{F67FF73B-51F8-BD64-3CA6-248F02B2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530" y="0"/>
            <a:ext cx="963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961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next big dip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November 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Nevada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54DF3425-0670-D16F-F7AA-0EE2B9E98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302" y="796158"/>
            <a:ext cx="4646611" cy="42369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A64B"/>
                </a:solidFill>
              </a:rPr>
              <a:t>241,000  -9,000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A181FA75-DEBA-BC26-69C9-7E5AF92E8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93" y="1613580"/>
            <a:ext cx="10044206" cy="52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140F-8DF8-4CC3-9A7F-05B32E8F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2E6BA-E480-40B5-41DF-5179C9EB5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24-10-08 06_45_43">
            <a:hlinkClick r:id="" action="ppaction://media"/>
            <a:extLst>
              <a:ext uri="{FF2B5EF4-FFF2-40B4-BE49-F238E27FC236}">
                <a16:creationId xmlns:a16="http://schemas.microsoft.com/office/drawing/2014/main" id="{915DB221-F845-49C6-0988-56AE5D5EC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400" b="1" dirty="0">
                <a:sym typeface="Calibri"/>
              </a:rPr>
              <a:t>Stocks – From Strength to Strength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149050" y="1417637"/>
            <a:ext cx="1083245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Hedge Funds Pouring into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Technology Stocks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such as semiconductors and hardware, at the fastest in five months amid the start of the third-quarter earnings season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*S&amp;P 500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Value Gain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Hits $50 Trillion, since the 1982 bottom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*Morgan Stanley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Announces Blowout Earnings, fueling a 32% profit jump for the third quarter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*ASML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Plunges 16% on Poor Earnings,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*Tesla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Gets Approval to Double Berlin Factory,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*Global EV Sales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Up 30% in September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</a:rPr>
            </a:br>
            <a:br>
              <a:rPr lang="en-US" sz="2000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Delta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Warns of Presidential Election Travel Dip, as fears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of violence over the new two weeks keep traveler’s home.</a:t>
            </a:r>
            <a:br>
              <a:rPr lang="en-US" sz="1800" dirty="0">
                <a:effectLst/>
                <a:latin typeface="+mj-lt"/>
              </a:rPr>
            </a:br>
            <a:endParaRPr lang="en-US"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 descr="A person and person flexing in a tire&#10;&#10;Description automatically generated">
            <a:extLst>
              <a:ext uri="{FF2B5EF4-FFF2-40B4-BE49-F238E27FC236}">
                <a16:creationId xmlns:a16="http://schemas.microsoft.com/office/drawing/2014/main" id="{080D8174-DCEC-FE18-A027-7B6FBFD41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30" y="3672295"/>
            <a:ext cx="5663475" cy="31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Gone Ballistic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837057" y="3224448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$510</a:t>
            </a:r>
            <a:br>
              <a:rPr lang="en-US" sz="2000" dirty="0"/>
            </a:br>
            <a:r>
              <a:rPr lang="en-US" sz="2000" dirty="0"/>
              <a:t>-9.7%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817899" y="1662459"/>
            <a:ext cx="2263999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 dirty="0"/>
              <a:t>$600 +25%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653600" y="4550105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$493</a:t>
            </a:r>
            <a:br>
              <a:rPr lang="en-US" sz="2000" dirty="0"/>
            </a:br>
            <a:r>
              <a:rPr lang="en-US" sz="2000" dirty="0"/>
              <a:t>-12.7%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DB85E-055B-5B34-589A-17D86E7F1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30" y="1186542"/>
            <a:ext cx="7331158" cy="547393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117207" y="4550105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9F2564-9E4A-1D3F-7CD8-777001E7358E}"/>
              </a:ext>
            </a:extLst>
          </p:cNvPr>
          <p:cNvCxnSpPr>
            <a:cxnSpLocks/>
          </p:cNvCxnSpPr>
          <p:nvPr/>
        </p:nvCxnSpPr>
        <p:spPr>
          <a:xfrm flipV="1">
            <a:off x="551186" y="3842654"/>
            <a:ext cx="8984700" cy="52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968829" y="1780273"/>
            <a:ext cx="9312727" cy="367347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799839" y="394624"/>
            <a:ext cx="6592322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B70F6C41-6927-C612-51D5-39A07913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07" y="1488605"/>
            <a:ext cx="6652604" cy="497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Range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467A6A29-095F-4D1C-6A41-F0222506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28" y="1302452"/>
            <a:ext cx="6817858" cy="509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89FCFDEA-D4A2-51B2-D608-3390B525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56" y="1218210"/>
            <a:ext cx="6872287" cy="513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6EA83F68-B442-658F-0343-77442B1BE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28" y="1782895"/>
            <a:ext cx="6087723" cy="455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3F4FD-9273-969A-7569-AB16CA96A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FEC82-4D85-E824-0D1D-3EF915894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view of a forest and a body of water from a forest&#10;&#10;Description automatically generated">
            <a:extLst>
              <a:ext uri="{FF2B5EF4-FFF2-40B4-BE49-F238E27FC236}">
                <a16:creationId xmlns:a16="http://schemas.microsoft.com/office/drawing/2014/main" id="{3459036F-E5C7-6263-FB05-52DF6AFC1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6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2F719A34-8F1A-0B79-EF54-CF2D48F53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25" y="1997207"/>
            <a:ext cx="5715176" cy="42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598C5115-C4D7-EAF9-B0C9-D53156F6D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603" y="1417637"/>
            <a:ext cx="6629576" cy="49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3E0B64D2-0BAE-6F08-EAA8-07F2BB7B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90" y="1018564"/>
            <a:ext cx="7295620" cy="545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642DFAA6-B1C4-1768-B1E9-92DC4191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12" y="1041240"/>
            <a:ext cx="7340776" cy="54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are Lining up for a Big Emerging Market Bet. Falling US interest rates will bring a weak US dollar and runaway bull markets in most emerging markets, which have remained unchanged for more than a decade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BD8AEFC0-7976-B21D-0453-EA62D3CD0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1854099"/>
            <a:ext cx="6087709" cy="45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A338-5FA5-A1EB-3567-87CE1434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66AA0-B630-C860-E1A9-72D2ED70F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oup of people standing outside of a building&#10;&#10;Description automatically generated">
            <a:extLst>
              <a:ext uri="{FF2B5EF4-FFF2-40B4-BE49-F238E27FC236}">
                <a16:creationId xmlns:a16="http://schemas.microsoft.com/office/drawing/2014/main" id="{0606A659-74C6-907F-068C-F70680B29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26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08473" y="380999"/>
            <a:ext cx="1167788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Upside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Taiwan Semiconductor Soars on Spectacular Earnings, dragging up the rest of the chip sector with 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8/70-$73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8/137-$140 put spread,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8/85-$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5/155-$160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5/98-$99 put spread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23534186-63F2-6071-B6A9-5F32343C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497" y="2068758"/>
            <a:ext cx="5895005" cy="440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an earnings and revenue beat, but with a slight shortfall in their Azure cloud business</a:t>
            </a:r>
            <a:r>
              <a:rPr lang="en-US" sz="180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">
            <a:extLst>
              <a:ext uri="{FF2B5EF4-FFF2-40B4-BE49-F238E27FC236}">
                <a16:creationId xmlns:a16="http://schemas.microsoft.com/office/drawing/2014/main" id="{9A0DC644-5995-FAC8-CD1A-F9EA7F6A9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12" y="2139565"/>
            <a:ext cx="5770122" cy="43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Meta Beats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as advertising revenue kicks in big time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8" name="Picture 4" descr="Chart">
            <a:extLst>
              <a:ext uri="{FF2B5EF4-FFF2-40B4-BE49-F238E27FC236}">
                <a16:creationId xmlns:a16="http://schemas.microsoft.com/office/drawing/2014/main" id="{2EE49ACC-5902-3692-2B4B-7CC3CE39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36" y="1941537"/>
            <a:ext cx="6065131" cy="45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+10.92%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+7.42%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+6.23%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+5.24%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+4.89%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+3.74%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+1.94%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+50.13%,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+22.22%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+726.76%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51.62%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16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Apple China Sales Jump 20% on the new iPhone 16 launch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5/$185-$195 vertical bear put spread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F6B48874-3D36-D5A6-41FC-D673C5D6D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506" y="2021674"/>
            <a:ext cx="6301405" cy="47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Back 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Gets Hit with an Antitrust Suit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A29B9B61-53BA-9C1C-CBA5-8DE1D0A4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68" y="1885245"/>
            <a:ext cx="631779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Best Value AI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Expanding Health Care Business, bringing same-day prescription delivery to an additional 20 U.S. cities next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3/$150-$160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78957F19-843E-D351-3800-86BED0CE3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57" y="2009495"/>
            <a:ext cx="6166731" cy="4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93196" y="275989"/>
            <a:ext cx="959749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US Investigates Tesla Full Self Driving Cras&lt;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Elon Musk Reveals Tesla Robotaxi</a:t>
            </a: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b="1" dirty="0">
                <a:solidFill>
                  <a:srgbClr val="00B050"/>
                </a:solidFill>
                <a:latin typeface="+mj-lt"/>
              </a:rPr>
              <a:t>Long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10/$180-$190 call spread,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9/$250-$260 put spread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8/$245-$255 put spread, Took profits on long 8/$150-$160 call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 Took profits on long 6/$310-$320 put spread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effectLst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4/$140-4150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62B5A9CC-1515-207A-96B3-30505920E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56" y="2240708"/>
            <a:ext cx="5805487" cy="434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0" y="706186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Soars on Blockbuster Earnings on a 5 million gain in subscribers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B42ED7FF-A3EB-E9FF-0EA2-6BAEED0B5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80" y="1347893"/>
            <a:ext cx="6900509" cy="516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Palo Alto Networks Disappoints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A942F095-0D6B-7841-627A-8C0DB4DFB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45" y="1469248"/>
            <a:ext cx="6900509" cy="516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B07403C7-FA70-04F2-300C-CA0503DAB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57" y="1752600"/>
            <a:ext cx="6415087" cy="479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2EDDED0F-7EDF-7F88-0C2C-9F67AEE57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68" y="1924977"/>
            <a:ext cx="6234464" cy="46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07FB1B6A-E6F7-CF14-794E-436C5F790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91" y="0"/>
            <a:ext cx="10258880" cy="675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A68CC610-D3AF-FD67-73DC-9FA7326E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35" y="1494126"/>
            <a:ext cx="6615715" cy="494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Snowflake Crashes, down 20%, on weak guidance. CEO Frank Slootman is retiring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95B19CED-EE47-601B-7B76-FDEE02D4D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491" y="1956480"/>
            <a:ext cx="6059337" cy="45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76300" y="18423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23E59542-E48A-ED43-EE8D-2B3C246C3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09" y="1395793"/>
            <a:ext cx="6638864" cy="49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AA439-E98C-29AD-BF78-054DA0C1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7FA56-C052-3254-FBFD-F7DA3B49F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hand touching a tablet&#10;&#10;Description automatically generated">
            <a:extLst>
              <a:ext uri="{FF2B5EF4-FFF2-40B4-BE49-F238E27FC236}">
                <a16:creationId xmlns:a16="http://schemas.microsoft.com/office/drawing/2014/main" id="{A7EE2B1C-B148-4A8A-978F-642FBC4D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35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Boeing Lays Off 17,000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il pesce marcisce dalla testa”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CBD2FFAF-B857-323D-648C-B6E25CDD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38" y="1971755"/>
            <a:ext cx="6060130" cy="453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FD97990C-6BE3-D43A-E679-57A0408B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87" y="1600200"/>
            <a:ext cx="6708312" cy="501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DC9850DE-EB26-7000-2A61-0D3494102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02" y="1661346"/>
            <a:ext cx="6337922" cy="47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926C9E98-BEB3-51D0-34FB-6311C7E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69" y="1367060"/>
            <a:ext cx="6731462" cy="503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Beats,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helped by higher production and easing costs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4758ECCC-0E84-CCA3-6A34-75B47264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59" y="1908649"/>
            <a:ext cx="6372646" cy="476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1C2C3783-8E0B-597F-F22F-1211F4F4D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9585"/>
            <a:ext cx="12645597" cy="628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B1721847-14AB-0254-3E4D-92E78106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57" y="1513491"/>
            <a:ext cx="6546267" cy="489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67C2CCA9-9E0E-16A7-CAF3-18DB3F64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38" y="1295400"/>
            <a:ext cx="6835634" cy="511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29087C79-3428-F5C3-17E1-6AF04451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228" y="1572025"/>
            <a:ext cx="6511543" cy="486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577E8B64-70E8-27FC-BA2B-A05FE28E2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37" y="1724803"/>
            <a:ext cx="6245325" cy="467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51A2A7F7-7C90-A463-5F60-F09EBA9D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21" y="1698733"/>
            <a:ext cx="6233750" cy="46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F3096FBC-9AD5-9CD7-9908-1D177966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41" y="1377387"/>
            <a:ext cx="6849218" cy="512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D056DF4B-6507-54CE-9FF0-24E996DC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86" y="1104901"/>
            <a:ext cx="7001351" cy="52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14E539BC-2EA4-71BA-50A1-8B34C0FF3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09" y="1430720"/>
            <a:ext cx="6731462" cy="503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2BC37B74-F447-B88C-F8AE-823F73B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952" y="1990846"/>
            <a:ext cx="5781204" cy="432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Morgan Stanley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in at $15.02 billion vs. $14.3 billion estimate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95B83214-8714-7C69-F98F-B6A5ABE8F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400" y="1676400"/>
            <a:ext cx="6075295" cy="45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46A7-F90B-B572-B49D-03EF07B2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CF6F4-1140-2870-8FDD-F17E7CFDA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G_7132_FDB9526F-ED3D-469D-B6EB-02D03C988A62.mp4">
            <a:hlinkClick r:id="" action="ppaction://media"/>
            <a:extLst>
              <a:ext uri="{FF2B5EF4-FFF2-40B4-BE49-F238E27FC236}">
                <a16:creationId xmlns:a16="http://schemas.microsoft.com/office/drawing/2014/main" id="{AD447AA9-46EC-A29B-52E6-CF5186B6B1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52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JP Morgan Delivers Blowout Earnings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took profits on 4/$190-$195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6A5B4AF2-E676-3062-CE44-11BFC023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607" y="1955157"/>
            <a:ext cx="5843118" cy="436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Buffet Hammers (BAC) for a 9</a:t>
            </a:r>
            <a:r>
              <a:rPr lang="en-US" sz="1800" baseline="30000" dirty="0">
                <a:effectLst/>
                <a:latin typeface="+mj-lt"/>
                <a:ea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Straight Days,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taking profits from a much lower level.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7EA427F5-17BD-EA86-A4CB-5F4FA701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06" y="1676400"/>
            <a:ext cx="6337922" cy="47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4655829B-7B88-7FD5-107D-D0D22122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59" y="1485265"/>
            <a:ext cx="6534692" cy="488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A44976E8-7698-4EEB-D217-13E0D9A0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83" y="1456993"/>
            <a:ext cx="6835634" cy="511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D63E743F-8DE7-90CA-6579-8327A49D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90" y="1552203"/>
            <a:ext cx="6708312" cy="501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1FC89F71-826D-058F-036F-31232163E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69" y="1592766"/>
            <a:ext cx="6731462" cy="503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ED80D7F9-BC44-5D24-DDDF-7F621C7CC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06" y="1676400"/>
            <a:ext cx="6523116" cy="487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Justice Hits Visa (V) with Antitrust Suit,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with a 47% market share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CF7C9A11-9909-F2C7-7EFB-13D9C726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56" y="1759833"/>
            <a:ext cx="6384221" cy="47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1880C5C9-EC7F-DD8C-89B4-D277D1419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12" y="1295400"/>
            <a:ext cx="7009254" cy="52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Berkshire Hathaway Cash Approaches $300 Billion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4134A53B-2AEE-2600-D06B-EAE16ECD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03" y="2275526"/>
            <a:ext cx="5354074" cy="400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364146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+51.57%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91999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Aggressively Long</a:t>
            </a:r>
            <a:br>
              <a:rPr lang="en-US" sz="2400" b="1" dirty="0"/>
            </a:br>
            <a:r>
              <a:rPr lang="en-US" sz="2400" b="1" dirty="0"/>
              <a:t>0% risk on, long, 0% risk off, 100%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5" name="Picture 4" descr="A pie chart with three different colored sections&#10;&#10;Description automatically generated">
            <a:extLst>
              <a:ext uri="{FF2B5EF4-FFF2-40B4-BE49-F238E27FC236}">
                <a16:creationId xmlns:a16="http://schemas.microsoft.com/office/drawing/2014/main" id="{7D89C494-E18C-9D05-A55E-EB716168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279933"/>
            <a:ext cx="3516086" cy="282786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BCB885-0A30-8AFC-7A91-0921A2447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494940"/>
              </p:ext>
            </p:extLst>
          </p:nvPr>
        </p:nvGraphicFramePr>
        <p:xfrm>
          <a:off x="827314" y="1762352"/>
          <a:ext cx="5883648" cy="453213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248010">
                  <a:extLst>
                    <a:ext uri="{9D8B030D-6E8A-4147-A177-3AD203B41FA5}">
                      <a16:colId xmlns:a16="http://schemas.microsoft.com/office/drawing/2014/main" val="2004051657"/>
                    </a:ext>
                  </a:extLst>
                </a:gridCol>
                <a:gridCol w="1635638">
                  <a:extLst>
                    <a:ext uri="{9D8B030D-6E8A-4147-A177-3AD203B41FA5}">
                      <a16:colId xmlns:a16="http://schemas.microsoft.com/office/drawing/2014/main" val="1661425176"/>
                    </a:ext>
                  </a:extLst>
                </a:gridCol>
              </a:tblGrid>
              <a:tr h="355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sng" strike="noStrike">
                          <a:effectLst/>
                        </a:rPr>
                        <a:t>Risk On</a:t>
                      </a:r>
                      <a:endParaRPr lang="en-US" sz="2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824475911"/>
                  </a:ext>
                </a:extLst>
              </a:tr>
              <a:tr h="355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sng" strike="noStrike">
                          <a:effectLst/>
                        </a:rPr>
                        <a:t> </a:t>
                      </a:r>
                      <a:endParaRPr lang="en-US" sz="2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2878698947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(NEM) 10/$47-$50 call spread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61394183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(TSLA) 10/$200-$210 call spread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3591589793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(DHI) 10/$165-$175 call spread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3291442384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884988978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Risk Off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554012765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 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3568409780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NO POSITIONS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336606603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1960157535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Total Net Position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2177809752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1773329886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2311332959"/>
                  </a:ext>
                </a:extLst>
              </a:tr>
              <a:tr h="31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Total Aggregate Position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30.00%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755" marR="7755" marT="7755" marB="0" anchor="b"/>
                </a:tc>
                <a:extLst>
                  <a:ext uri="{0D108BD9-81ED-4DB2-BD59-A6C34878D82A}">
                    <a16:rowId xmlns:a16="http://schemas.microsoft.com/office/drawing/2014/main" val="3014972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*It’s a choice between Harris, who will increase the deficit by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$2.5 trillion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or Trump, who will increase by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$15 trillion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*Either way,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bond market loses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*Bond Yields Soar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Above 4.24% Yield, on fears of massive deficit spending by a future Donald Trump. Estimates of his deficits over four years go as high as $15 trillion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*US Budget Deficit Tops $1.8 Trillion in Fiscal 2024, which ends on October 30.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*It’s the highest outside of the COVID era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nterest on the federal debt exceeded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$1 trillion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for the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first time and spending grew for the Social Security retirement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program, health care and the military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deficit for the year ended Sept. 30 was up 8%, or $138 billion,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from the $1.695 trillion recorded in fiscal 2023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Buy (TLT), (JNK), (NLY), (SLRN) and REITS on this dip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Election Play</a:t>
            </a:r>
            <a:endParaRPr lang="en-US" sz="2400" dirty="0"/>
          </a:p>
        </p:txBody>
      </p:sp>
      <p:pic>
        <p:nvPicPr>
          <p:cNvPr id="3" name="Picture 2" descr="A sign on a stand&#10;&#10;Description automatically generated">
            <a:extLst>
              <a:ext uri="{FF2B5EF4-FFF2-40B4-BE49-F238E27FC236}">
                <a16:creationId xmlns:a16="http://schemas.microsoft.com/office/drawing/2014/main" id="{9AB87F04-EC44-86A3-2460-A7EAFE73B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338" y="3584594"/>
            <a:ext cx="4254136" cy="319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8998"/>
            <a:ext cx="11472421" cy="152265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10/$103-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$106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4/$87-$90 call spread took profits on long 2/$90-$93 call spread,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079325BF-23AC-0EC5-EF5F-939E2815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13" y="1892482"/>
            <a:ext cx="6175876" cy="461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4.24%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891224B3-8563-F555-8051-F68045DA6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95" y="1342611"/>
            <a:ext cx="6847209" cy="512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6.43%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9DBFD522-6193-1C23-4CBA-51FC3553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38" y="1295400"/>
            <a:ext cx="6881933" cy="51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2.87%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79AB7E55-7289-A631-3FE3-56D79EA02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26" y="1038304"/>
            <a:ext cx="7240748" cy="54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5.14%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294CA4CF-15EB-6E3D-862D-1E9ABDA0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53" y="1122743"/>
            <a:ext cx="6926611" cy="517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46D54541-E42F-1BEB-E85F-F20A8D092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64" y="1379273"/>
            <a:ext cx="7020829" cy="525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B1053332-FED3-16E3-E315-A57B849A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41" y="1570127"/>
            <a:ext cx="6962955" cy="520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Acelryn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(SLRN) – Double B Bond Fund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972F8922-DEB8-47AE-25E9-735D24680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97" y="1439862"/>
            <a:ext cx="6939806" cy="51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4219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845CD-7471-BE6F-6B7E-CE5FA881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F310A-9631-4D9E-6C55-135BE12B3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 syringe&#10;&#10;Description automatically generated">
            <a:extLst>
              <a:ext uri="{FF2B5EF4-FFF2-40B4-BE49-F238E27FC236}">
                <a16:creationId xmlns:a16="http://schemas.microsoft.com/office/drawing/2014/main" id="{AFDA7DF4-6A5D-5672-7C8C-D844ED8D4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660" y="-1"/>
            <a:ext cx="7916739" cy="68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5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005457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*There is a global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derisking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going on ahead of the US elections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*All interest rate plays sell off.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Bonds are discounting a Trump win, stocks a Harris win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Watch for a melt up in both post election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*We are unlikely to see a more than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5% drop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 indexes for the rest of 2024 because of massive cash holdings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touches high for the year on rising rates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echnology stocks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have recovered with (NVDA) at highs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*Energy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gets dumped on global oversupply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*Buy stocks and bonds on dips,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but now it’s ALL sectors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744" y="4048187"/>
            <a:ext cx="3571010" cy="28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Dollar Peak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1034143" y="990600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Dollar Hits Two Month High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on rising US interest rates. Ten-year US Treasuries have risen from 3.55% to 4.20% </a:t>
            </a:r>
            <a:br>
              <a:rPr lang="en-U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Dollar gets sudden new lease on life, on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interest rate spike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*Higher interest rates make the US dollar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much more attractive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 traders and investors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*This is a short-term rally only and may be the last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chance to sell short the US dollar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long-term downtrend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the dollar is still intact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*There is no way the dollar can stand up to cuts down to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3.5% by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summer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(FXY).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Matterhorn with snow on it&#10;&#10;Description automatically generated">
            <a:extLst>
              <a:ext uri="{FF2B5EF4-FFF2-40B4-BE49-F238E27FC236}">
                <a16:creationId xmlns:a16="http://schemas.microsoft.com/office/drawing/2014/main" id="{9FEEB197-4AD4-0142-4B4B-93E015178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620" y="4036422"/>
            <a:ext cx="4086918" cy="272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BUY</a:t>
            </a: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84467FC6-3FC7-90ED-E8C8-104F74F7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8" y="1505015"/>
            <a:ext cx="6415821" cy="47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1730829" y="2276728"/>
            <a:ext cx="9529168" cy="292664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7AFE24DE-4187-12C7-CE5E-2BE303FB0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3" y="1429346"/>
            <a:ext cx="6546267" cy="489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3722914" y="2265842"/>
            <a:ext cx="7537083" cy="282867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2024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9F29C972-6D33-B59C-A2E1-20933662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7" y="1676400"/>
            <a:ext cx="621589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1436914" y="3352800"/>
            <a:ext cx="7837715" cy="19267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2024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4A3F722D-DB9F-0AB6-5344-824E1B14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16" y="1499038"/>
            <a:ext cx="6462256" cy="483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1981200" y="2688771"/>
            <a:ext cx="6749143" cy="24492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936001" y="7239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2024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36969BEC-935F-04B3-92E8-3F0FFFBB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6" y="1770185"/>
            <a:ext cx="5961142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1785257" y="2971800"/>
            <a:ext cx="7761514" cy="217714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erson lying in the snow&#10;&#10;Description automatically generated">
            <a:extLst>
              <a:ext uri="{FF2B5EF4-FFF2-40B4-BE49-F238E27FC236}">
                <a16:creationId xmlns:a16="http://schemas.microsoft.com/office/drawing/2014/main" id="{87B57F57-A21E-1049-9D85-26318C6F5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99" y="274637"/>
            <a:ext cx="10756253" cy="69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Oil Crash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53143" y="1447800"/>
            <a:ext cx="10406744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*Chronic global oversupply finally overwhelms Middle East threats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*Air Conditioning Demand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 Rise by 280% by 2050, thanks to higher temperatures and rising incomes according to the International Energy Agency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The Nuclear Boom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On, with Amazon Web Services announcing it has signed an agreement to explore the development of a small module nuclear reactor (SMR), as it expands its services into generative AI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*Rio Tinto Buys Arcadium for $6.7 Billion, in a bid to become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one of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world’s largest lithium producers</a:t>
            </a:r>
            <a:r>
              <a:rPr lang="en-US" sz="2400" b="1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*My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Cameco (CCJ)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trade alert went ballistic, up 25% in two weeks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nuclear trade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still on with all plays hitting new highs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A black barrel spilled on a map&#10;&#10;Description automatically generated">
            <a:extLst>
              <a:ext uri="{FF2B5EF4-FFF2-40B4-BE49-F238E27FC236}">
                <a16:creationId xmlns:a16="http://schemas.microsoft.com/office/drawing/2014/main" id="{4ADE33FE-E83C-0ED1-FEFE-792E36923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42051"/>
            <a:ext cx="4045857" cy="28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01E35612-7D42-A4EB-3288-60F1987E8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65" y="1066800"/>
            <a:ext cx="7113426" cy="531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C591EFB9-560B-5DE9-3C58-7EC37870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46" y="1205373"/>
            <a:ext cx="6893507" cy="51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Slowing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CPI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Comes in Warm at 0.3% for September, and 2.4% YOY.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*Europe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Cuts Interest Rates by 25 Basis Points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New Zealand Cuts Interest Rates by 50 Basis Points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US Retail Sales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Gain 0.4%, up from the unrevised 0.1% gain in August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*New York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Empire State Manufacturing Index Plunges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It could be an election effect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*PPI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Comes in Flat, and up 1.8% YOY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2400" dirty="0">
                <a:effectLst/>
                <a:latin typeface="+mj-lt"/>
              </a:rPr>
            </a:br>
            <a:r>
              <a:rPr lang="en-US" sz="2400" b="1" dirty="0">
                <a:effectLst/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Social Security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gets a 2.5% Raise in 2025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3" name="Picture 2" descr="A snail with a shell on its back&#10;&#10;Description automatically generated">
            <a:extLst>
              <a:ext uri="{FF2B5EF4-FFF2-40B4-BE49-F238E27FC236}">
                <a16:creationId xmlns:a16="http://schemas.microsoft.com/office/drawing/2014/main" id="{679D3E79-130A-A219-1145-6AABD3DB9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816" y="3674204"/>
            <a:ext cx="51943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58EA6A69-23F1-0AD7-6016-7D4DA87CF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65" y="1295400"/>
            <a:ext cx="7067128" cy="528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972F1269-4881-9A02-0E2F-4D52CA62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43" y="1679422"/>
            <a:ext cx="6662014" cy="49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72DEA881-6962-5F5D-4567-74DD2033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58" y="1528735"/>
            <a:ext cx="6789335" cy="507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65F983A2-E7E2-42F2-16B2-B2F3E184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11" y="1208597"/>
            <a:ext cx="7043978" cy="52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E18D19CE-0A65-0D90-D435-2972B259C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84" y="1701479"/>
            <a:ext cx="6446779" cy="48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A62DF-6B08-CB2B-6F2D-B30C7F8C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CEF3F-4C81-509A-9558-A893255DF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now cannon spraying water on a ski lift&#10;&#10;Description automatically generated">
            <a:extLst>
              <a:ext uri="{FF2B5EF4-FFF2-40B4-BE49-F238E27FC236}">
                <a16:creationId xmlns:a16="http://schemas.microsoft.com/office/drawing/2014/main" id="{3399E8E6-6342-EC9C-5E16-8F956D17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72" y="0"/>
            <a:ext cx="9329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04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Highs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023" y="3527247"/>
            <a:ext cx="2825398" cy="2807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717812" y="1632703"/>
            <a:ext cx="10635987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Breaks Out to the Upside, after a years long range trade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white metal is a predictor of a healthy recovery and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solar rebound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*It’s a long overdue catch up with (GLD).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Buy (AGQ) on dips.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Money Pours into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Gold ETF’s,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taking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up to new Highs,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at $2,761 an ounce, as hedge funds pour in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*Seasonals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for the barbarous relic are now the most positive of the year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holding up in the face of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big interest rate rises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shows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it only wants to go up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*Escalation of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Middle East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war is very pro-gold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Buy (GLD), (SLV), (AGQ), and (WPM) on dips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782198" y="228600"/>
            <a:ext cx="10344838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China and Falling Rate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07A99837-B611-FDE8-8193-C7BB529CA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30" y="1828800"/>
            <a:ext cx="6090774" cy="45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D1B8A82C-F598-37AC-73B4-078E4C03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57" y="1595515"/>
            <a:ext cx="6586085" cy="492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239CA47F-12E4-C536-AED3-1C6A75CE6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79" y="1469984"/>
            <a:ext cx="6617041" cy="49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8764</TotalTime>
  <Words>4868</Words>
  <Application>Microsoft Macintosh PowerPoint</Application>
  <PresentationFormat>Widescreen</PresentationFormat>
  <Paragraphs>161</Paragraphs>
  <Slides>114</Slides>
  <Notes>84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1" baseType="lpstr">
      <vt:lpstr>Arial</vt:lpstr>
      <vt:lpstr>Calibri</vt:lpstr>
      <vt:lpstr>Glacial Indifference</vt:lpstr>
      <vt:lpstr>Google Sans</vt:lpstr>
      <vt:lpstr>Helvetica</vt:lpstr>
      <vt:lpstr>Times New Roman</vt:lpstr>
      <vt:lpstr>Office Theme</vt:lpstr>
      <vt:lpstr> The Mad Hedge Fund Trader “Vote for Me” </vt:lpstr>
      <vt:lpstr>PowerPoint Presentation</vt:lpstr>
      <vt:lpstr>  Trade Alert Performance New All-Time Highs!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Slowing</vt:lpstr>
      <vt:lpstr>The Mad Hedge Profit Predictor Market Timing Index – DO NOTHING Territory An artificial intelligence driven algorithm that analyzes 30 different economic, technical, and momentum driven indicators </vt:lpstr>
      <vt:lpstr>Sell Territory</vt:lpstr>
      <vt:lpstr> Weekly Jobless Claims – Falling  241,000  -9,000 </vt:lpstr>
      <vt:lpstr>PowerPoint Presentation</vt:lpstr>
      <vt:lpstr>Stocks – From Strength to Strength </vt:lpstr>
      <vt:lpstr>            S&amp;P 500 – Gone Ballistic               </vt:lpstr>
      <vt:lpstr>ProShares Ultra Short S&amp;P 500 (SDS)-  a great hedge for long stocks and bonds long 2X position has a hedge against longs and bond shorts</vt:lpstr>
      <vt:lpstr>(VIX) – Range Trade Volatility Index Hits Four Year High at $65, the most since the 2020 pandemic. That implies a 2% move in the S&amp;P 500 (SPX) every day for the next 30 days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China (FXI)</vt:lpstr>
      <vt:lpstr>Japan ($NIKK) </vt:lpstr>
      <vt:lpstr>Europe Hedged Equity (HEDJ)- </vt:lpstr>
      <vt:lpstr> Emerging Markets (EEM) - Pro trade, Weak Dollar, Long Recovery Play Traders are Lining up for a Big Emerging Market Bet. Falling US interest rates will bring a weak US dollar and runaway bull markets in most emerging markets, which have remained unchanged for more than a decade </vt:lpstr>
      <vt:lpstr>PowerPoint Presentation</vt:lpstr>
      <vt:lpstr>PowerPoint Presentation</vt:lpstr>
      <vt:lpstr> NVIDIA (NVDA) – Upside Breakout Taiwan Semiconductor Soars on Spectacular Earnings, dragging up the rest of the chip sector with it took profits on long 8/70-$73 call spread took profits on long 8/137-$140 put spread,  took profits on long 8/85-$ call spread took profits on long 5/155-$160 put spread,  took profits on long 5/98-$99 put spread  </vt:lpstr>
      <vt:lpstr>    Microsoft (MSFT)-Microsoft Bombs,  with an earnings and revenue beat, but with a slight shortfall in their Azure cloud business  took profits on long 5/$430-$440 put spread Took profits on long 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 Meta Beats, as advertising revenue kicks in big time  took profits on Long 8/$420-$430 call spread took profits on Long 5/$360-$370 vertical bull call spread, took profits on Long 9/$290-$300 vertical bear put spread, stopped out of Long 9/$190-$200 vertical bear put spread  </vt:lpstr>
      <vt:lpstr>  Apple (AAPL) Apple China Sales Jump 20% on the new iPhone 16 launch took profits on Long 5/$225-$235 vertical bear put spread,  took profits on Long 8/$160-$170 call spread took profits on Long 6/$200-$210 bear put spread,  stopped out of Long 5/$185-$195 vertical bear put spread took profits on long 1/$145-$155 put spread, Took profits on long 10/$165-$175 put spread  </vt:lpstr>
      <vt:lpstr>PowerPoint Presentation</vt:lpstr>
      <vt:lpstr>Alphabet (GOOGL) – Back in Play Google Gets Hit with an Antitrust Suit  took profits on long 12/$110-$120 call spread  took profits on long 12/$1,200-$1,230 bull call spread, took profits on long 9/$1,030-$1,080 vertical bull call spread</vt:lpstr>
      <vt:lpstr> Amazon (AMZN) – Best Value AI Play Amazon Expanding Health Care Business, bringing same-day prescription delivery to an additional 20 U.S. cities next year Stopped out of long 3/$150-$160 bull call spread, took profits on long 3/$155-$160 bull call spread , took profits on long 2/$130-$135 bull call spread </vt:lpstr>
      <vt:lpstr>PowerPoint Presentation</vt:lpstr>
      <vt:lpstr>PowerPoint Presentation</vt:lpstr>
      <vt:lpstr>Netflix (NFLX) –  Netflix Soars on Blockbuster Earnings on a 5 million gain in subscribers   </vt:lpstr>
      <vt:lpstr>Palo Alto Networks (PANW)- Hacking never goes out of fashion Palo Alto Networks Disappoints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Snowflake Crashes, down 20%, on weak guidance. CEO Frank Slootman is retiring  stopped out of long 4/$150-$255 call spread, took profits on long 12/$135-$140 call spread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Boeing Lays Off 17,000 “il pesce marcisce dalla testa”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Beats, helped by higher production and easing costs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The Non-Boeing Airline – uses Airbuses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 Goldman Sachs (GS) –  Goldman Sachs Beats, with Revenues of $12.73 billion vs. $12.46 billion estimate took profits 12/$330-$350 call spread took profits 11/$330-$350 call spread stop loss on long 11/$385-$395 call spreads  </vt:lpstr>
      <vt:lpstr>Morgan Stanley (MS)  Morgan Stanley Beats, with Revenues in at $15.02 billion vs. $14.3 billion estimate  took profits on long 4/$65-$70 call spread </vt:lpstr>
      <vt:lpstr>  JP Morgan Chase (JPM) –  JP Morgan Delivers Blowout Earnings 11/$195-$205 call spread took profits on 4/$215-225 put spread, took profits on 4/$190-$195 call spread , took profits on long 4/$105-$115 call spread      </vt:lpstr>
      <vt:lpstr>Bank of America (BAC) – Buffet Hammers (BAC) for a 9th Straight Days,  taking profits from a much lower level.  took profits on long 4/$20-$23 call spread </vt:lpstr>
      <vt:lpstr>Citigroup (C) –  took profits on long 4/$30-$35 call spread </vt:lpstr>
      <vt:lpstr>Charles Schwab (SCHW) – LEAPS expire at Max profit took profits on long 4/$30-$35 call spread  </vt:lpstr>
      <vt:lpstr>Interactive Brokers (IBKR) – LEAPS expired at Max Profit stopped out of long 8/$110-$115 call spread ,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Justice Hits Visa (V) with Antitrust Suit, with a 47% market share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 Berkshire Hathaway (BRKB)- Natural Barbell Berkshire Hathaway Cash Approaches $300 Billion stopped out of long 12/$405-$415 call spread, took profits on long 12/$320-$330 call spread  took profits on long 4/$260-$270 call spread, took profits on long 1/$290-$300 call spread   </vt:lpstr>
      <vt:lpstr>Bonds – Election Play</vt:lpstr>
      <vt:lpstr>                 Treasury ETF (TLT) –  long 10/$103-$106 put spread took profits on long 6/$$94-$97 put spread, took profits on long 5/$82-$85 calls spread took profits on long 4/$87-$90 call spread took profits on long 2/$90-$93 call spread,                          </vt:lpstr>
      <vt:lpstr> Ten Year Treasury Yield ($TNX) – 4.24%  </vt:lpstr>
      <vt:lpstr> Junk Bonds (JNK) 6.43% Yield  </vt:lpstr>
      <vt:lpstr>Municipal Bonds (MUB) 2.87% Yield-  </vt:lpstr>
      <vt:lpstr>Emerging Market Debt (ELD) 5.14% Yield-  </vt:lpstr>
      <vt:lpstr>2X Short Treasuries (TBT)-Out of Favor</vt:lpstr>
      <vt:lpstr>Anally Capital Management (NLY) – Leveraged REIT Play Yield 13.25% took profits on long 12/$15-$16 call spread</vt:lpstr>
      <vt:lpstr>Acelryn (SLRN) – Double B Bond Fund took profits on long 12/$15-$16 call spread</vt:lpstr>
      <vt:lpstr>PowerPoint Presentation</vt:lpstr>
      <vt:lpstr>Foreign Currencies –  Dollar Peak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Oil Crash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12/$35-$38 call spread,  took profits on long 5/$20-$23 bull call spread</vt:lpstr>
      <vt:lpstr>PowerPoint Presentation</vt:lpstr>
      <vt:lpstr>Precious Metals – New Highs</vt:lpstr>
      <vt:lpstr> Gold (GLD) – China and Falling Rate Long 10/$230-$235 call spread  took profits on Long 10/$220-$225 call spread, took profits on Long 8/$210-215 call spread, took profits on Long 7/$200-205 call spread, Long 6/$207.5-$212.5 call spread took profits on Long 4/$194-$197 call spread,  took profits on long 5/$165-$170 bull call spread   </vt:lpstr>
      <vt:lpstr> Market Vectors Gold Miners ETF- (GDX) –  took profit on long 6/$207.50-$212.50 call spread, took profit on long 7/$200-$205 call spread  </vt:lpstr>
      <vt:lpstr>  Barrick Gold (GOLD) took profit on long 1/$15.50-$16.50 call spread  </vt:lpstr>
      <vt:lpstr> Newmont Mining- (NEM)- long 10/$47-$50 call spread, took profits on long $55-60 call spread</vt:lpstr>
      <vt:lpstr> Silver- (SLV)- stopped out of long 6/$23-$25 call spread, took profits on long 11/$19-$20 call spread </vt:lpstr>
      <vt:lpstr>  Silver Miners - (SIL)-  </vt:lpstr>
      <vt:lpstr>  Wheaton Precious Metals - (WPM)- LEAPS Approaching Max Profit took profits on long 4/$39-$42 call spread , took profits on long 1/$36-$39 call spread </vt:lpstr>
      <vt:lpstr> Platinum- (PPLT)- 556,000-ounce shortage this year took profits on long 1/$36-$39 call spread </vt:lpstr>
      <vt:lpstr>PowerPoint Presentation</vt:lpstr>
      <vt:lpstr>Real Estate – Grind to a Halt</vt:lpstr>
      <vt:lpstr>S&amp;P Case Shiller Turns Hot S&amp;P Case Shiller Rises to +6.3% YOY in May, with its National Home Price Index San Diego gained +11.4%, Chicago +8.9%, and Detroit +8.9%.  </vt:lpstr>
      <vt:lpstr>Crown Castle International (CCI) – 6.62% yielding 5G cell phone tower REIT Eliot Management Pushes up stock with activist bid Long 8/$90-$95 call spread,</vt:lpstr>
      <vt:lpstr>US Home Construction Index (ITB) (DHI), (LEN), (PHM), (TOL), (NVR)   </vt:lpstr>
      <vt:lpstr> DH Horton (DHI) Blowout Earnings Report long 10/$165-$175  </vt:lpstr>
      <vt:lpstr>PowerPoint Presentation</vt:lpstr>
      <vt:lpstr>Trade Sheet- So What Do We Do About All This?</vt:lpstr>
      <vt:lpstr>       Next Strategy Webinar   12:00 EST Wednesday, November 6  from Lake Tahoe, Nevada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1092</cp:revision>
  <cp:lastPrinted>2022-01-05T03:44:27Z</cp:lastPrinted>
  <dcterms:created xsi:type="dcterms:W3CDTF">2015-02-05T17:12:57Z</dcterms:created>
  <dcterms:modified xsi:type="dcterms:W3CDTF">2024-10-23T15:47:29Z</dcterms:modified>
</cp:coreProperties>
</file>