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889" r:id="rId3"/>
    <p:sldId id="797" r:id="rId4"/>
    <p:sldId id="888" r:id="rId5"/>
    <p:sldId id="605" r:id="rId6"/>
    <p:sldId id="663" r:id="rId7"/>
    <p:sldId id="664" r:id="rId8"/>
    <p:sldId id="824" r:id="rId9"/>
    <p:sldId id="647" r:id="rId10"/>
    <p:sldId id="695" r:id="rId11"/>
    <p:sldId id="755" r:id="rId12"/>
    <p:sldId id="793" r:id="rId13"/>
    <p:sldId id="267" r:id="rId14"/>
    <p:sldId id="693" r:id="rId15"/>
    <p:sldId id="839" r:id="rId16"/>
    <p:sldId id="787" r:id="rId17"/>
    <p:sldId id="282" r:id="rId18"/>
    <p:sldId id="570" r:id="rId19"/>
    <p:sldId id="280" r:id="rId20"/>
    <p:sldId id="285" r:id="rId21"/>
    <p:sldId id="603" r:id="rId22"/>
    <p:sldId id="563" r:id="rId23"/>
    <p:sldId id="835" r:id="rId24"/>
    <p:sldId id="613" r:id="rId25"/>
    <p:sldId id="831" r:id="rId26"/>
    <p:sldId id="811" r:id="rId27"/>
    <p:sldId id="814" r:id="rId28"/>
    <p:sldId id="764" r:id="rId29"/>
    <p:sldId id="765" r:id="rId30"/>
    <p:sldId id="840" r:id="rId31"/>
    <p:sldId id="890" r:id="rId32"/>
    <p:sldId id="841" r:id="rId33"/>
    <p:sldId id="289" r:id="rId34"/>
    <p:sldId id="730" r:id="rId35"/>
    <p:sldId id="799" r:id="rId36"/>
    <p:sldId id="673" r:id="rId37"/>
    <p:sldId id="830" r:id="rId38"/>
    <p:sldId id="481" r:id="rId39"/>
    <p:sldId id="290" r:id="rId40"/>
    <p:sldId id="669" r:id="rId41"/>
    <p:sldId id="522" r:id="rId42"/>
    <p:sldId id="336" r:id="rId43"/>
    <p:sldId id="295" r:id="rId44"/>
    <p:sldId id="501" r:id="rId45"/>
    <p:sldId id="539" r:id="rId46"/>
    <p:sldId id="751" r:id="rId47"/>
    <p:sldId id="654" r:id="rId48"/>
    <p:sldId id="659" r:id="rId49"/>
    <p:sldId id="655" r:id="rId50"/>
    <p:sldId id="656" r:id="rId51"/>
    <p:sldId id="657" r:id="rId52"/>
    <p:sldId id="658" r:id="rId53"/>
    <p:sldId id="531" r:id="rId54"/>
    <p:sldId id="533" r:id="rId55"/>
    <p:sldId id="756" r:id="rId56"/>
    <p:sldId id="786" r:id="rId57"/>
    <p:sldId id="546" r:id="rId58"/>
    <p:sldId id="536" r:id="rId59"/>
    <p:sldId id="777" r:id="rId60"/>
    <p:sldId id="752" r:id="rId61"/>
    <p:sldId id="388" r:id="rId62"/>
    <p:sldId id="312" r:id="rId63"/>
    <p:sldId id="380" r:id="rId64"/>
    <p:sldId id="747" r:id="rId65"/>
    <p:sldId id="313" r:id="rId66"/>
    <p:sldId id="315" r:id="rId67"/>
    <p:sldId id="812" r:id="rId68"/>
    <p:sldId id="320" r:id="rId69"/>
    <p:sldId id="650" r:id="rId70"/>
    <p:sldId id="729" r:id="rId71"/>
    <p:sldId id="737" r:id="rId72"/>
    <p:sldId id="833" r:id="rId73"/>
    <p:sldId id="754" r:id="rId74"/>
    <p:sldId id="332" r:id="rId75"/>
    <p:sldId id="586" r:id="rId76"/>
    <p:sldId id="349" r:id="rId77"/>
    <p:sldId id="492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6" autoAdjust="0"/>
    <p:restoredTop sz="94830"/>
  </p:normalViewPr>
  <p:slideViewPr>
    <p:cSldViewPr>
      <p:cViewPr varScale="1">
        <p:scale>
          <a:sx n="157" d="100"/>
          <a:sy n="157" d="100"/>
        </p:scale>
        <p:origin x="4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86539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041899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“Heading for New Highs”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20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42F2F2-E889-4F45-BCF5-C490451CC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850" y="1787768"/>
            <a:ext cx="6766158" cy="28604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095A2A08-D9F7-0E4C-A9E3-38AE2EA7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543050"/>
            <a:ext cx="7372350" cy="4857750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156162" y="51816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414605" y="22098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Waiting for the Ax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*Investors are waiting for the ax to fall with the Q1 GDP print out April 23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*Economic data flow is almost all terrible, issuing a loud recession warning, </a:t>
            </a:r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Weekly Jobless Claims Jump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by 6,000 to a seasonally adjusted 229,000, a 0.4% decline in manufacturing activity in February, but January Construction Spending is Up 1.3%, in a rare positive data point.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yields hit new low for 2019 at 2.58%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*China cuts US imports by 20% in trade war fallout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 is close to printing actual recession numbers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*Newly strong dollar will hurt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(FXA), and oil (USO)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tool&#10;&#10;Description automatically generated">
            <a:extLst>
              <a:ext uri="{FF2B5EF4-FFF2-40B4-BE49-F238E27FC236}">
                <a16:creationId xmlns:a16="http://schemas.microsoft.com/office/drawing/2014/main" id="{793F0114-A434-0E42-8546-32234B9EB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645" y="3962400"/>
            <a:ext cx="3158555" cy="21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rolling over price action hits on a big “Sell the news” on China trade deal,</a:t>
            </a:r>
            <a:br>
              <a:rPr lang="en-US" sz="1800" dirty="0"/>
            </a:br>
            <a:r>
              <a:rPr lang="en-US" sz="1800" dirty="0"/>
              <a:t>or no China trade deal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5F09B-314C-C44D-B8B0-769DD7758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6756400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229,000  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36A0AF-7CB6-E640-81E4-FDF4F5FD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1338"/>
            <a:ext cx="9144000" cy="46794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EA7D49-CE4E-544D-B189-F1F8724C0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022195"/>
              </p:ext>
            </p:extLst>
          </p:nvPr>
        </p:nvGraphicFramePr>
        <p:xfrm>
          <a:off x="1349514" y="1790700"/>
          <a:ext cx="6444971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329550">
                  <a:extLst>
                    <a:ext uri="{9D8B030D-6E8A-4147-A177-3AD203B41FA5}">
                      <a16:colId xmlns:a16="http://schemas.microsoft.com/office/drawing/2014/main" val="2694659841"/>
                    </a:ext>
                  </a:extLst>
                </a:gridCol>
                <a:gridCol w="1474773">
                  <a:extLst>
                    <a:ext uri="{9D8B030D-6E8A-4147-A177-3AD203B41FA5}">
                      <a16:colId xmlns:a16="http://schemas.microsoft.com/office/drawing/2014/main" val="3498965111"/>
                    </a:ext>
                  </a:extLst>
                </a:gridCol>
                <a:gridCol w="1640648">
                  <a:extLst>
                    <a:ext uri="{9D8B030D-6E8A-4147-A177-3AD203B41FA5}">
                      <a16:colId xmlns:a16="http://schemas.microsoft.com/office/drawing/2014/main" val="3253963389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6856088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90617603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CenturyLink, Inc. (CTL)-X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17.00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8983516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DaVita Inc.(DVA)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51.00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95021220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Tenneco Automotive (TEN)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29731769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Kimberly Clark Corp (KMB)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117.00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07615999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Baidu, Inc. (BIDU)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167.00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177.00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4779683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5368883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9863522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96146092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Tesla Inc. (TSLA)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181.00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02795342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FleetCor Technologies (FLT)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3035063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WorkDay Inc. (WDAY)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200.00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1774448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DexCom Inc. (DXCM)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140.00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412373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Omega Heathcare (OMI)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37.00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28.00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087554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Bull Trap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breaking out to new highs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*Trading focusing on low  and falling interest rates on the sole drive of stock prices and ignoring everything else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*Investors flushed out during the December bottom are piling back in at the top, when they’re done, it’s over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*Analysts are now looking for negative earnings growth in 2019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settlement is 95% in the market, if it doesn’t happen the market will back that 95% out very quickly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*Main indexes off 3.4% of upside versus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20% downside risk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C4806-A9AA-0D45-BEAC-AB28A3C88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689902"/>
            <a:ext cx="2971800" cy="1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0CB7E-606A-4365-B7DE-7852E620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6365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89BFE-4377-4501-AE8B-D4028966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110405"/>
            <a:ext cx="7433310" cy="57399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4/$160-$165 vertical bear put spread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5C1AE-F330-408C-A152-AECE5A60D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03237"/>
            <a:ext cx="7391400" cy="56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63DEB-188D-4975-A35E-442B5A4BA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59734"/>
            <a:ext cx="7315200" cy="56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7835-EE7B-7E42-AD9B-310C9AFBD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F8DF5-751C-DA4D-83E0-000A1865B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car&#10;&#10;Description automatically generated">
            <a:extLst>
              <a:ext uri="{FF2B5EF4-FFF2-40B4-BE49-F238E27FC236}">
                <a16:creationId xmlns:a16="http://schemas.microsoft.com/office/drawing/2014/main" id="{A91D1850-9193-094A-A55B-402AD6A9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46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2D27D-49D0-4564-9D3D-FDCF3F4DC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066800"/>
            <a:ext cx="7677727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AF259-7AB7-45EB-B557-F39048F56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39103"/>
            <a:ext cx="7467600" cy="57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828F4-52DA-4C71-833B-534756323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88377"/>
            <a:ext cx="7162800" cy="54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Struggling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103B2-BDD7-4814-A716-2FF6709A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3789"/>
            <a:ext cx="7391400" cy="561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Underperforming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mixed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BACFB-0F22-469A-8A07-82DC056E8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39795"/>
            <a:ext cx="6561389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 With $1.7 billion European fine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2CCAD-B028-49EE-A5F0-500B133C0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1"/>
            <a:ext cx="7887621" cy="60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Cancelled NY HQ2 to duck coming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2012C-A849-4BFF-BBA6-B63897F1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7801"/>
            <a:ext cx="7104231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FE1D3C-5D59-4FFC-BF16-E820BABF4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68357"/>
            <a:ext cx="7239000" cy="54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A64FC-81AF-47C2-AC2C-6DA6A011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1"/>
            <a:ext cx="771932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Earnings-Poor Guidance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D54B1-A68A-4FF0-8075-7C0A0B5AC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3705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$599 to $1,899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4/$315-$335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8199A-B3D2-4A66-9A3F-2C885B2CF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219200"/>
            <a:ext cx="739024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FB6E3-9728-4F5D-8DC8-B916EE761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1"/>
            <a:ext cx="742671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7827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9220C-0227-4995-90DC-4C7709FF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03738"/>
            <a:ext cx="7315200" cy="56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FCFA8-A9C6-4DD2-A4A1-7B4511212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95401"/>
            <a:ext cx="7201131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3BE44-832B-43B9-9D20-ADAB7DBA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40386"/>
            <a:ext cx="7010400" cy="53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)-Second Quarter of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Y is Out at $39,000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won’t be available until 2021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33B6B-D500-4AEC-ADEE-0E61A218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1722"/>
            <a:ext cx="7315200" cy="556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oil help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654A7-13AF-4DED-ADBE-E53813D3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82905"/>
            <a:ext cx="7315200" cy="557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6DFA7-9745-4B98-A1D0-657A8FDB5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2037"/>
            <a:ext cx="7543800" cy="57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5C0AB-D4EA-4035-9F08-1881FE182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1"/>
            <a:ext cx="7264474" cy="558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B864F-3FF8-4F57-86DD-4ED78543E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18481"/>
            <a:ext cx="7620000" cy="5816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Brief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Setback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+1.54%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1" i="0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+10.26%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+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11.46</a:t>
            </a:r>
            <a:r>
              <a:rPr lang="en-US" sz="200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32.90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+311.60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33.69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looking at huge Malaysia fines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EE8D9-6C0D-4E09-A07E-EFEDBDFEC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49447"/>
            <a:ext cx="7162800" cy="550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38C96-8B26-4FCE-BA60-C185752F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40979"/>
            <a:ext cx="7239000" cy="55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CD89F-5C38-4933-BA97-D1713017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1"/>
            <a:ext cx="7483514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197CD-6157-4D4E-9421-F32D3202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0"/>
            <a:ext cx="7707102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F1215-3587-46CA-A708-840F2094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924772"/>
            <a:ext cx="7696200" cy="589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1DF7F-0690-4C1E-8696-07851FA8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1543"/>
            <a:ext cx="7391400" cy="56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highs in bond prices bring new lows in ten year yields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rates are being pulled down by lower rates in Europe and Japan rather than pulled down from US economic weakness.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0.10%, while Japan government bonds turn in a -0.05% yield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*Peak in this cycle is already in at 3.25%, so I’m giving up on short positions in bonds for the time being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*Wait for this bond rally to run its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course before stepping back in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New Highs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A7B6D-B251-8848-A662-C42E8036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147" y="4343400"/>
            <a:ext cx="3765853" cy="19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long 3/$124-$126 put spread- expired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Expiration of long 2/$124-$126 put spread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2/$125-$128 call spread again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C528B-8A6F-44E6-AB5C-AD16ECC1A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95" y="2407312"/>
            <a:ext cx="5799105" cy="44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2.59%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A6CF7-A743-4899-9099-4906FCC9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3001"/>
            <a:ext cx="75647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5.60%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70A24-416C-436E-8E35-B82B0D1CA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143001"/>
            <a:ext cx="7505503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running small short after great market run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14.73%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975016-E271-4B40-BA73-F618E0A54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687215"/>
              </p:ext>
            </p:extLst>
          </p:nvPr>
        </p:nvGraphicFramePr>
        <p:xfrm>
          <a:off x="533400" y="1676400"/>
          <a:ext cx="5166111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25408">
                  <a:extLst>
                    <a:ext uri="{9D8B030D-6E8A-4147-A177-3AD203B41FA5}">
                      <a16:colId xmlns:a16="http://schemas.microsoft.com/office/drawing/2014/main" val="3511351962"/>
                    </a:ext>
                  </a:extLst>
                </a:gridCol>
                <a:gridCol w="1640703">
                  <a:extLst>
                    <a:ext uri="{9D8B030D-6E8A-4147-A177-3AD203B41FA5}">
                      <a16:colId xmlns:a16="http://schemas.microsoft.com/office/drawing/2014/main" val="1747750279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407701947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91627825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2298812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5079866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55339508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(FCX) 4/$10-$11 call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19585970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(BA) 4/$315-$335 call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798271577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 4/$100-$104 call spread</a:t>
                      </a: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10.00%</a:t>
                      </a: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24195207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984503650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23597975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(IWM) 4/$160-$165 put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031703581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74410575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40927046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C5E7552-A057-0B44-B1B2-0E14D0324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115" y="3428999"/>
            <a:ext cx="2292350" cy="19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3BCC4-4F26-4BF7-96D1-B2E7E8E48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22397"/>
            <a:ext cx="7315200" cy="56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6.02%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F5380-0F68-43C7-B8C6-843C7965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42873"/>
            <a:ext cx="7543800" cy="59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(MUB)-2.52%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D2500-C6EE-4915-89EF-45ED36B05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18853"/>
            <a:ext cx="7086600" cy="55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Weak again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0"/>
            <a:ext cx="8153400" cy="6264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recovers to new one year high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*Makes no sense in the face of falling US rates, so are foreign rates falling faster?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stages another huge  rally on Brexit fail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drives Yuan higher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rally continues, but futures cease trading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D87AC5-A7AC-484B-8379-5D10C628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663686"/>
            <a:ext cx="3337560" cy="17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AF06D-9D87-4E89-8708-2E1A277EA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06729"/>
            <a:ext cx="7239000" cy="556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25B19-2808-49D1-82DC-97862A671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510081" cy="57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42834-079F-4BE7-AF3A-9CD2D64DB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21577"/>
            <a:ext cx="7162800" cy="55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0410E-96C8-4F6C-BBF3-13E4E3AEF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32911"/>
            <a:ext cx="7086600" cy="55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C1FB3-2484-4243-A067-A200DDCED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6375"/>
            <a:ext cx="7620000" cy="59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Bitcoin- 10%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Venezuela collapse is creating demand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B88388-8B8E-0448-9A8D-6D33E4673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7772400" cy="46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66700" y="3048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A09E1B-9825-3D47-B103-96091672A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9200"/>
            <a:ext cx="8153400" cy="48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81791" y="1098884"/>
            <a:ext cx="7772399" cy="5635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*Norwegian labor strikes could take 100,000 b/d off the market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*Venezuelan production shrinks to only 500,000 b/d because of power outages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Arabian production now 300,000 below cap, Russia down 200,000 b/d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*Massive draw down in inventories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boosts prices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*Recovering China economy is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another major positive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EF267-0F42-9F4D-A554-A6C3388C7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429000"/>
            <a:ext cx="4250444" cy="30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96ABF-7615-4C78-A907-72BFFA4E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435315" cy="57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02391-E5E9-4C04-A9D6-9A836BD6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2170"/>
            <a:ext cx="7696200" cy="58748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705FE-740C-47C7-B3A3-F56C37483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86128"/>
            <a:ext cx="7391400" cy="56718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2B766-0E04-4E26-95CC-01F318ED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87531"/>
            <a:ext cx="7391400" cy="56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914DF-D973-49B8-AB89-5FCC3455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559040" cy="58194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6E220-5299-4769-8D92-1A16AAA3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82305"/>
            <a:ext cx="7391400" cy="56756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Taking a Break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*Sudden plunge in US interest rates forces gold to take a break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*This makes no sense as gold usually does well in a falling rate environment because there is less yield competition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gold reserves rise for third year to $79.5 billion, and more is coming as deficit driven distrust of the dollar rises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 buying continues in major way as most foreign governments see Trump economic policies blowing up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the long term trend is intact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until the Fed starts raising rates again.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*Buy Dips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F3838E-7C38-3241-A982-748177226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572000"/>
            <a:ext cx="3810000" cy="18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The flight to safety bid is coming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47013-F9B0-4C6B-9034-3D4FE868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54760"/>
            <a:ext cx="7315200" cy="558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095C0-696B-4D7D-AC3D-C65ABF9B0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1"/>
            <a:ext cx="75329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85BF750-AC46-3147-B205-AE6AAF5EC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7848600" cy="51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DE54E-F03C-4E04-AEA9-73035D2B6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9181"/>
            <a:ext cx="7696200" cy="592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C6758-5272-4EDE-BCB6-A1BA4C14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0"/>
            <a:ext cx="7636232" cy="59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61424-185F-4212-8274-E3976FD2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03531"/>
            <a:ext cx="7772400" cy="59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879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Bracing for the Worst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Homebuilder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drops from 70 to 62 in a year, all eyes are now on the spring selling season with most builders in defensive mode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*Loss of real estate taxes and mortgage interest deductions is definitely hurting the market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*California far and away the worst place for first time home buyers,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Pitssburgh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Minneapolis, and Kansas City the best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loan drops to 4.64%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4.2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3 ½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365C80-85CB-E143-AA45-C6F632EFB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933" y="4114800"/>
            <a:ext cx="3327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(11.4%),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(8%)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Atlanta (5.9%)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96ED1-ECB3-4125-8E08-A2EA43796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73016"/>
            <a:ext cx="7391400" cy="56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FAF3A-3C8F-429E-9147-46A2660D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74155"/>
            <a:ext cx="7543800" cy="5791466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*Stocks-chase with a tight stop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Nevada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Fed “pause” lives preventing serious downside moves in risk assets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*Low interest rates are the main driver now and trading are ignoring everything else, like earnings and valuations, and the economy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*With foreign interest rates falling faster than ours that makes US assets the most attractive in the world, both stocks AND bonds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*No rate rises bring new one year lows in bond rates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*Decline in earnings growth is accelerating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remains strong on Venezuela collapse,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inventory shortfall,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China stimulus, and OPEC caps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*With much more stimulus than the US, China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could outperform the US in 2019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988" y="4343400"/>
            <a:ext cx="3400125" cy="22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36F613B0-10F1-D543-B4CC-3FE7362D4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7391400" cy="39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27887</TotalTime>
  <Words>562</Words>
  <Application>Microsoft Macintosh PowerPoint</Application>
  <PresentationFormat>On-screen Show (4:3)</PresentationFormat>
  <Paragraphs>147</Paragraphs>
  <Slides>78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Arial</vt:lpstr>
      <vt:lpstr>Calibri</vt:lpstr>
      <vt:lpstr>Office Theme</vt:lpstr>
      <vt:lpstr>The Mad Hedge Fund Trader “Heading for New Highs” </vt:lpstr>
      <vt:lpstr>PowerPoint Presentation</vt:lpstr>
      <vt:lpstr>October 25-26 Lake Tahoe Conference</vt:lpstr>
      <vt:lpstr> Trade Alert Performance A Brief Setback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 </vt:lpstr>
      <vt:lpstr>The Global Economy – Waiting for the Ax</vt:lpstr>
      <vt:lpstr>Soybeans (-20%)-Trade War Indicator rolling over price action hits on a big “Sell the news” on China trade deal, or no China trade deal </vt:lpstr>
      <vt:lpstr>Weekly Jobless Claims –The Most Important Statistic  -6,000 to 229,000   </vt:lpstr>
      <vt:lpstr>The Bill Davis View A $1,500 Upgrade for the Mad Day Trader Service </vt:lpstr>
      <vt:lpstr>Stocks – Bull Trap</vt:lpstr>
      <vt:lpstr>   S&amp;P 500- stopped out of long 2/$285-$290 bear put spread took profits on long 2/$270-$275 bear put spread      </vt:lpstr>
      <vt:lpstr> Dow Average- </vt:lpstr>
      <vt:lpstr> Russell 2000 (IWM)- Long 4/$160-$165 vertical bear put spread</vt:lpstr>
      <vt:lpstr>NASDAQ (QQQ)</vt:lpstr>
      <vt:lpstr>(VIX)- Probing Lows </vt:lpstr>
      <vt:lpstr> iPath S&amp;P 500 VIX Short-Term Futures ETN (VXX)  </vt:lpstr>
      <vt:lpstr>   Microsoft (MSFT)- Earnings beat took profits on long 2/$85-$90 call spread     </vt:lpstr>
      <vt:lpstr>   Facebook (FB)- Struggling      </vt:lpstr>
      <vt:lpstr>   Apple (AAPL)- Underperforming Earnings mixed stopped out of long 3/$180-$185 bear put spread stopped out of long 11/$175-$180 bear put spread took profits on long 11/$165-$175 bear put spread     </vt:lpstr>
      <vt:lpstr>  Alphabet (GOOGL)- Hit With $1.7 billion European fine    </vt:lpstr>
      <vt:lpstr>      Amazon (AMZN)-Back to Top of Range Cancelled NY HQ2 to duck coming recession took profits on long 2/$1,200-$1,300 call spread      </vt:lpstr>
      <vt:lpstr>NVIDIA (NVDA)-  earnings beat   </vt:lpstr>
      <vt:lpstr>  Micron Technology (MU)-    </vt:lpstr>
      <vt:lpstr>  Salesforce (CRM)-Great Earnings-Poor Guidance took profits on long 2/$105-$115 call spread     </vt:lpstr>
      <vt:lpstr>  Boeing (BA)- Next to happen in the recertification bounce Long 4/$315-$335 vertical bull call spread    </vt:lpstr>
      <vt:lpstr>  PayPal (PYPL)- 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Tesla (TSLA)-Second Quarter of Earnings the Model Y is Out at $39,000 but won’t be available until 2021     </vt:lpstr>
      <vt:lpstr>Southwest Airlines (LUV)-No oil help  Warren Buffett’s Favorite Airline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(GS)-Now looking at huge Malaysia fines 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Time to Buy on Weak Dollar</vt:lpstr>
      <vt:lpstr>Bonds – New Highs</vt:lpstr>
      <vt:lpstr>  Treasury ETF (TLT) – Bottom of Range long 3/$124-$126 put spread- expired at maximum profit point Expiration of long 2/$124-$126 put spread at maximum profit point took profits on long 2/$125-$128 call spread again took profits on long 1/$124-$127 call spread took profits on long 2/$125-$128 call spread   </vt:lpstr>
      <vt:lpstr>Ten Year Treasury Yield ($TNX) 2.59% Breakdown </vt:lpstr>
      <vt:lpstr>Junk Bonds (HYG) 5.60% Yield </vt:lpstr>
      <vt:lpstr>2X Short Treasuries (TBT)-Buy Territory</vt:lpstr>
      <vt:lpstr>Emerging Market Debt (ELD) 6.02% Yield- </vt:lpstr>
      <vt:lpstr>Municipal Bonds (MUB)-2.52%   Mix of AAA, AA, and A rated bonds </vt:lpstr>
      <vt:lpstr>Foreign Currencies – Weak again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Bitcoin- 10% Rally Venezuela collapse is creating demand  </vt:lpstr>
      <vt:lpstr>Energy – 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 Upside breakout Trade War Deal Coming </vt:lpstr>
      <vt:lpstr>Precious Metals – Taking a Break</vt:lpstr>
      <vt:lpstr>Gold (GLD)- The flight to safety bid is coming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Real Estate – Bracing for the Worst</vt:lpstr>
      <vt:lpstr>December Corelogic S&amp;P Case Shiller Home Price Index Las Vegas (11.4%), Phoenix (8%), and Atlanta (5.9%)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April 3,  2019 from Lake Tahoe, Nevada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6217</cp:revision>
  <cp:lastPrinted>2017-08-31T13:43:13Z</cp:lastPrinted>
  <dcterms:created xsi:type="dcterms:W3CDTF">2015-02-05T17:12:57Z</dcterms:created>
  <dcterms:modified xsi:type="dcterms:W3CDTF">2019-03-20T16:54:27Z</dcterms:modified>
</cp:coreProperties>
</file>