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4"/>
  </p:notesMasterIdLst>
  <p:sldIdLst>
    <p:sldId id="256" r:id="rId2"/>
    <p:sldId id="797" r:id="rId3"/>
    <p:sldId id="888" r:id="rId4"/>
    <p:sldId id="605" r:id="rId5"/>
    <p:sldId id="663" r:id="rId6"/>
    <p:sldId id="664" r:id="rId7"/>
    <p:sldId id="824" r:id="rId8"/>
    <p:sldId id="647" r:id="rId9"/>
    <p:sldId id="695" r:id="rId10"/>
    <p:sldId id="755" r:id="rId11"/>
    <p:sldId id="896" r:id="rId12"/>
    <p:sldId id="793" r:id="rId13"/>
    <p:sldId id="267" r:id="rId14"/>
    <p:sldId id="693" r:id="rId15"/>
    <p:sldId id="839" r:id="rId16"/>
    <p:sldId id="787" r:id="rId17"/>
    <p:sldId id="282" r:id="rId18"/>
    <p:sldId id="570" r:id="rId19"/>
    <p:sldId id="280" r:id="rId20"/>
    <p:sldId id="285" r:id="rId21"/>
    <p:sldId id="603" r:id="rId22"/>
    <p:sldId id="563" r:id="rId23"/>
    <p:sldId id="835" r:id="rId24"/>
    <p:sldId id="613" r:id="rId25"/>
    <p:sldId id="831" r:id="rId26"/>
    <p:sldId id="811" r:id="rId27"/>
    <p:sldId id="891" r:id="rId28"/>
    <p:sldId id="814" r:id="rId29"/>
    <p:sldId id="764" r:id="rId30"/>
    <p:sldId id="765" r:id="rId31"/>
    <p:sldId id="840" r:id="rId32"/>
    <p:sldId id="890" r:id="rId33"/>
    <p:sldId id="893" r:id="rId34"/>
    <p:sldId id="841" r:id="rId35"/>
    <p:sldId id="289" r:id="rId36"/>
    <p:sldId id="730" r:id="rId37"/>
    <p:sldId id="799" r:id="rId38"/>
    <p:sldId id="673" r:id="rId39"/>
    <p:sldId id="830" r:id="rId40"/>
    <p:sldId id="481" r:id="rId41"/>
    <p:sldId id="290" r:id="rId42"/>
    <p:sldId id="669" r:id="rId43"/>
    <p:sldId id="522" r:id="rId44"/>
    <p:sldId id="336" r:id="rId45"/>
    <p:sldId id="295" r:id="rId46"/>
    <p:sldId id="501" r:id="rId47"/>
    <p:sldId id="539" r:id="rId48"/>
    <p:sldId id="751" r:id="rId49"/>
    <p:sldId id="654" r:id="rId50"/>
    <p:sldId id="659" r:id="rId51"/>
    <p:sldId id="655" r:id="rId52"/>
    <p:sldId id="656" r:id="rId53"/>
    <p:sldId id="657" r:id="rId54"/>
    <p:sldId id="658" r:id="rId55"/>
    <p:sldId id="531" r:id="rId56"/>
    <p:sldId id="533" r:id="rId57"/>
    <p:sldId id="756" r:id="rId58"/>
    <p:sldId id="786" r:id="rId59"/>
    <p:sldId id="546" r:id="rId60"/>
    <p:sldId id="536" r:id="rId61"/>
    <p:sldId id="777" r:id="rId62"/>
    <p:sldId id="752" r:id="rId63"/>
    <p:sldId id="388" r:id="rId64"/>
    <p:sldId id="312" r:id="rId65"/>
    <p:sldId id="380" r:id="rId66"/>
    <p:sldId id="747" r:id="rId67"/>
    <p:sldId id="313" r:id="rId68"/>
    <p:sldId id="315" r:id="rId69"/>
    <p:sldId id="812" r:id="rId70"/>
    <p:sldId id="320" r:id="rId71"/>
    <p:sldId id="650" r:id="rId72"/>
    <p:sldId id="729" r:id="rId73"/>
    <p:sldId id="737" r:id="rId74"/>
    <p:sldId id="894" r:id="rId75"/>
    <p:sldId id="895" r:id="rId76"/>
    <p:sldId id="754" r:id="rId77"/>
    <p:sldId id="332" r:id="rId78"/>
    <p:sldId id="897" r:id="rId79"/>
    <p:sldId id="586" r:id="rId80"/>
    <p:sldId id="349" r:id="rId81"/>
    <p:sldId id="492" r:id="rId82"/>
    <p:sldId id="335" r:id="rId8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55" autoAdjust="0"/>
    <p:restoredTop sz="94848"/>
  </p:normalViewPr>
  <p:slideViewPr>
    <p:cSldViewPr>
      <p:cViewPr varScale="1">
        <p:scale>
          <a:sx n="108" d="100"/>
          <a:sy n="108" d="100"/>
        </p:scale>
        <p:origin x="167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03509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75260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865395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7071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060627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630951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876254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80379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280910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987547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3506044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8697323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218958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341609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8811392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3907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773689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58406540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066800" y="304800"/>
            <a:ext cx="76962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“The Inmates Have Taken Over the Asylum”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April, 3, 2019</a:t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1129C5-5D4F-0249-AE8C-C6B3A5995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1524000"/>
            <a:ext cx="5242560" cy="3276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Weak 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457200" y="9144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*Investors are waiting for the ax to fall with the </a:t>
            </a:r>
            <a:r>
              <a:rPr lang="en-US" sz="1800" b="1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Q1 GDP 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print out April 23, so t</a:t>
            </a:r>
            <a:r>
              <a:rPr lang="en-US" sz="1800" dirty="0"/>
              <a:t>he global easing trend is accelerating, </a:t>
            </a:r>
            <a:r>
              <a:rPr lang="en-US" sz="1800" b="1" dirty="0"/>
              <a:t>Q4 GDP </a:t>
            </a:r>
            <a:r>
              <a:rPr lang="en-US" sz="1800" dirty="0"/>
              <a:t>Final Report Comes in at 2.2%, February </a:t>
            </a:r>
            <a:r>
              <a:rPr lang="en-US" sz="1800" dirty="0">
                <a:solidFill>
                  <a:schemeClr val="tx1"/>
                </a:solidFill>
              </a:rPr>
              <a:t>Durable Goods </a:t>
            </a:r>
            <a:r>
              <a:rPr lang="en-US" sz="1800" dirty="0"/>
              <a:t>-1.6%,  March </a:t>
            </a:r>
            <a:r>
              <a:rPr lang="en-US" sz="1800" b="1" dirty="0"/>
              <a:t>Nonfarm Payroll Report </a:t>
            </a:r>
            <a:r>
              <a:rPr lang="en-US" sz="1800" dirty="0"/>
              <a:t>is more important than usual this week 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*Economic data flow is almost all terrible, except for housing, which had a couple of positive data points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yields hit new low for 2019 at 2.33%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*Europe is close to printing actual recession numbers</a:t>
            </a: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*Newly strong dollar will hurt non-dollar plays,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emerging markets (EEM) and the currencies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(FXE) and (FXA), and oil (USO)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8EC7F4-9064-7B47-BD07-833821326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4008120"/>
            <a:ext cx="3276600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70766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8DB26-36D1-6242-B1C2-DA9A81FE7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Here’s a Big Problem</a:t>
            </a:r>
            <a:br>
              <a:rPr lang="en-US" sz="2800" dirty="0"/>
            </a:br>
            <a:r>
              <a:rPr lang="en-US" sz="1800" dirty="0"/>
              <a:t>Shrinkage of Fed Balance Sheet Means Less Money to Buy Stocks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6A12F-CD99-5A4B-9F41-013149A37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77C1DA53-0CD7-C548-B407-DA66A351D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4356"/>
            <a:ext cx="8229600" cy="495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1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7EF7-7A69-BA41-A64C-B15F41B69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Soybeans (-20%)-Trade War Indicator</a:t>
            </a:r>
            <a:br>
              <a:rPr lang="en-US" sz="2800" dirty="0"/>
            </a:br>
            <a:r>
              <a:rPr lang="en-US" sz="1800" dirty="0"/>
              <a:t>rolling over price action hits on a big “Sell the news” on China trade deal,</a:t>
            </a:r>
            <a:br>
              <a:rPr lang="en-US" sz="1800" dirty="0"/>
            </a:br>
            <a:r>
              <a:rPr lang="en-US" sz="1800" dirty="0"/>
              <a:t>or no China trade deal-no flood boost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47D0-05D5-6948-B164-2A546D0FB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74C8E-D9C8-8743-A97B-53FA5CAF7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380552"/>
            <a:ext cx="6883400" cy="52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3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762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-5,000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211,000  </a:t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636A0AF-7CB6-E640-81E4-FDF4F5FD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1338"/>
            <a:ext cx="9144000" cy="467946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2E2915C-29AA-1244-9E72-ED145957B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913821"/>
              </p:ext>
            </p:extLst>
          </p:nvPr>
        </p:nvGraphicFramePr>
        <p:xfrm>
          <a:off x="1371600" y="1905000"/>
          <a:ext cx="6734632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06870">
                  <a:extLst>
                    <a:ext uri="{9D8B030D-6E8A-4147-A177-3AD203B41FA5}">
                      <a16:colId xmlns:a16="http://schemas.microsoft.com/office/drawing/2014/main" val="1277211517"/>
                    </a:ext>
                  </a:extLst>
                </a:gridCol>
                <a:gridCol w="1437324">
                  <a:extLst>
                    <a:ext uri="{9D8B030D-6E8A-4147-A177-3AD203B41FA5}">
                      <a16:colId xmlns:a16="http://schemas.microsoft.com/office/drawing/2014/main" val="1376248775"/>
                    </a:ext>
                  </a:extLst>
                </a:gridCol>
                <a:gridCol w="1690438">
                  <a:extLst>
                    <a:ext uri="{9D8B030D-6E8A-4147-A177-3AD203B41FA5}">
                      <a16:colId xmlns:a16="http://schemas.microsoft.com/office/drawing/2014/main" val="4243551536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 dirty="0">
                          <a:effectLst/>
                        </a:rPr>
                        <a:t>Buys:</a:t>
                      </a:r>
                      <a:endParaRPr lang="en-US" sz="19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Entry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sng" strike="noStrike">
                          <a:effectLst/>
                        </a:rPr>
                        <a:t>Target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1649096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84123105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GrubHub Inc. (GRUB)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68.00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88.00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94681844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National Beverage Corp (FIZZ)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58.00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75.00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60032028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Logmein Inc. (LOGM)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81.00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94.00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78868570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Upwork Inc, (UPWK)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19.00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28.00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73889563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Becton Dickinson (BDX)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245.00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255.00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865754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17253840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sng" strike="noStrike">
                          <a:effectLst/>
                        </a:rPr>
                        <a:t>Sells:</a:t>
                      </a:r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4594594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64432803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Tesla Inc. (TSLA)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310.00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250.00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21643359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DexCom Inc. (DXCM)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134.00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110.00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93613996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RH (RH)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122.00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100.00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376343740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Herballife Nutrition Ltd.(HLF)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55.00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 45.00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11383150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it" sz="1900" u="none" strike="noStrike">
                          <a:effectLst/>
                        </a:rPr>
                        <a:t>Polo Ralph Lauren Corp (RL)</a:t>
                      </a:r>
                      <a:endParaRPr lang="it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130.00 </a:t>
                      </a:r>
                      <a:endParaRPr lang="en-US" sz="1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 108.00 </a:t>
                      </a:r>
                      <a:endParaRPr lang="en-US" sz="1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val="15419014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248787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Wrong!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7620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 T</a:t>
            </a:r>
            <a:r>
              <a:rPr lang="en-US" sz="1800" b="1" i="1" dirty="0"/>
              <a:t>he Stock Market is Got it Wrong</a:t>
            </a:r>
            <a:r>
              <a:rPr lang="en-US" sz="1800" dirty="0"/>
              <a:t>, seeing plunging rates as a sign of imminent recession, instead of a massive foreign capital inflow. When the market figured this out this error, stocks rallied hard to new highs 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are trapped in narrow sideways range with push and pull fundamentals canceling each other out, but the Dow is just 2.7% of new all time highs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*When markets stop focusing on the awful Q1 GDP, they will look at better Q2 and Q3 numbers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*Analysts are now looking for negative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earnings growth in 2019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*Trade war has gone to sleep and nobody cares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its bet the ranch time on tech longs,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stay away from those with big China exposure,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like Apple, and weak dollar plays like energy, and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F0E6B2-F7C2-5A47-B4A1-BE4FABDF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169" y="4038600"/>
            <a:ext cx="3699831" cy="255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834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2/$285-$290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2/$270-$275 bear put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504BC6-DB07-4E76-8135-1F71A1553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26277"/>
            <a:ext cx="7620000" cy="583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11964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4D526E-78D7-499A-8F68-B5965F8E4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30422"/>
            <a:ext cx="7620000" cy="58275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4/$160-$165 vertical bear put spread - expires in 12 trading days</a:t>
            </a: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C4E972-437A-449D-8566-659DAB578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314749"/>
            <a:ext cx="7239000" cy="551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NASDAQ (QQQ)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13CE1-85BE-4F5D-B505-C2EC6D41B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3871"/>
            <a:ext cx="7543800" cy="579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25-26 Lake Tahoe Conference</a:t>
            </a:r>
            <a:br>
              <a:rPr lang="en-US" sz="2800" b="1" dirty="0"/>
            </a:br>
            <a:r>
              <a:rPr lang="en-US" sz="2800" b="1" dirty="0"/>
              <a:t>50</a:t>
            </a:r>
            <a:r>
              <a:rPr lang="en-US" sz="2800" b="1"/>
              <a:t>% of </a:t>
            </a:r>
            <a:r>
              <a:rPr lang="en-US" sz="2800" b="1" dirty="0"/>
              <a:t>seats already </a:t>
            </a:r>
            <a:r>
              <a:rPr lang="en-US" sz="2800" b="1"/>
              <a:t>sold out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br>
              <a:rPr lang="en-US" sz="2000" dirty="0"/>
            </a:br>
            <a:r>
              <a:rPr lang="en-US" sz="2800" b="1" dirty="0"/>
              <a:t> $699 to $1,999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1148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3592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Probing Lows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BB4C0-B544-431E-8870-8E85BE142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0601"/>
            <a:ext cx="7749229" cy="5867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D6F878-5FB4-4417-96E3-DA6CCEB5D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29747"/>
            <a:ext cx="7772400" cy="592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604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(MSFT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Earnings beat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4/$108-$113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2/$85-$90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8F251-0957-411D-8649-DA441DDBA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55340"/>
            <a:ext cx="7010400" cy="540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FANG bounce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80C885-8194-4CEA-A7FF-0B77818A0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18779"/>
            <a:ext cx="7467600" cy="569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(AAPL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Bull Run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Apple Plus Streaming Service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3/$180-$185 bear put spread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11/$175-$180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long 11/$165-$175 bear put spread </a:t>
            </a: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A49D3-8FA6-465D-9E7A-C96DB06C9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116" y="1835985"/>
            <a:ext cx="6553768" cy="50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4/$1,080-$1,120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205882-74F2-4621-8162-305D22CC7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1"/>
            <a:ext cx="746076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)-Back to Top of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4/$1,600-$1,650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12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2/$1,200-$1,300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C40A4B-7D77-47BA-A4AF-D29BA3170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54568"/>
            <a:ext cx="7162800" cy="550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PYPL)-Fintech Star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4/$90-$95 call spread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expires in 12 trading days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7EE6A-21BE-401C-A700-3D89D6A18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76018"/>
            <a:ext cx="7315200" cy="55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1371600"/>
            <a:ext cx="8229600" cy="76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beat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8819F-0787-40A7-9A23-932743CBB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89935"/>
            <a:ext cx="7239000" cy="556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0BF75C-5C37-4B00-ACB1-FEB76D239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00674"/>
            <a:ext cx="7543800" cy="57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371600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9.49%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+4.64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+1.78%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1.38</a:t>
            </a:r>
            <a:r>
              <a:rPr lang="en-US" sz="220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i="0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-0.36%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May       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-1.83%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*2019 Year to Date +15.42%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 +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11.78</a:t>
            </a:r>
            <a:r>
              <a:rPr lang="en-US" sz="200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35.16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+315.56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33.81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0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9 1/2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676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FA3DC-1754-43FA-AA5A-417D1AF51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0888"/>
            <a:ext cx="7467600" cy="571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(BA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4/$315-$335 call spread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to happen in the recertification bounce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6A205E-2A2F-49B0-B24A-126DCEE2F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2127"/>
            <a:ext cx="7239000" cy="556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PYPL)-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4/$90-$95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expires in 7 trading days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61E9AC-174B-4066-83EA-41D466884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447800"/>
            <a:ext cx="709008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657827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(DIS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4/$100-$104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expires in 7 trading days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Short 4/$114 calls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expires in 7 trading days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0FF417-2F1C-4106-9999-ED2EEFD0C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57215"/>
            <a:ext cx="7010400" cy="540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(ADBE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964D8-0054-40DD-90EA-000180C67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302488"/>
            <a:ext cx="7239000" cy="55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5798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44CAC-EE1A-4B93-8ACD-9B18720FA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62665"/>
            <a:ext cx="7467600" cy="56953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Unwound the entire Trump trade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CA2CD8-2305-48AA-9297-B17BBA160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2173"/>
            <a:ext cx="7239000" cy="55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)-Q1 Earnings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long 4/$300-$320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Elon Musk goes to court on Thursday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Q1 sales out 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2C32B-67A7-4CF8-A4EA-4D9A14D94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775" y="1411111"/>
            <a:ext cx="7146450" cy="544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9779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737 Max biggest buyer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20AFD-3CD5-467A-8998-709688741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76460"/>
            <a:ext cx="7315200" cy="558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97686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EBBE0-E9FC-45E1-AC8F-FE0F5D73D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74" y="1066800"/>
            <a:ext cx="7400252" cy="567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dirty="0"/>
              <a:t>Running aggressively large portfolio with a bullish tilt</a:t>
            </a:r>
            <a:br>
              <a:rPr lang="en-US" sz="2000" dirty="0"/>
            </a:br>
            <a:r>
              <a:rPr lang="en-US" sz="2000" dirty="0"/>
              <a:t> 13 positions across GTD and Tech Letter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9EB65B-3392-D748-9AD6-DC5488C05733}"/>
              </a:ext>
            </a:extLst>
          </p:cNvPr>
          <p:cNvSpPr txBox="1"/>
          <p:nvPr/>
        </p:nvSpPr>
        <p:spPr>
          <a:xfrm>
            <a:off x="6385552" y="226700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19.86%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0F4F4DE-875B-0848-A89E-E02840CD6A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3664"/>
              </p:ext>
            </p:extLst>
          </p:nvPr>
        </p:nvGraphicFramePr>
        <p:xfrm>
          <a:off x="631371" y="1828800"/>
          <a:ext cx="5166111" cy="4525963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525408">
                  <a:extLst>
                    <a:ext uri="{9D8B030D-6E8A-4147-A177-3AD203B41FA5}">
                      <a16:colId xmlns:a16="http://schemas.microsoft.com/office/drawing/2014/main" val="1841392451"/>
                    </a:ext>
                  </a:extLst>
                </a:gridCol>
                <a:gridCol w="1640703">
                  <a:extLst>
                    <a:ext uri="{9D8B030D-6E8A-4147-A177-3AD203B41FA5}">
                      <a16:colId xmlns:a16="http://schemas.microsoft.com/office/drawing/2014/main" val="3284720971"/>
                    </a:ext>
                  </a:extLst>
                </a:gridCol>
              </a:tblGrid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On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116540343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World is Getting Better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18738645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95185707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(DIS) 4/$100-$104 call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4041558402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(TLT) 4/$128-$130 put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197168076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857907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Risk Off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31542230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4083125014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(IWM) 4/$160-$165 put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95361376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(DIS) 4/$114 calls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-5.00%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209281487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(TSLA) 4/$300-$320 put spread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-10.00%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147403358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3435960849"/>
                  </a:ext>
                </a:extLst>
              </a:tr>
              <a:tr h="3481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Total Net Position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-5.00%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423" marR="8423" marT="8423" marB="0" anchor="b"/>
                </a:tc>
                <a:extLst>
                  <a:ext uri="{0D108BD9-81ED-4DB2-BD59-A6C34878D82A}">
                    <a16:rowId xmlns:a16="http://schemas.microsoft.com/office/drawing/2014/main" val="69581990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1D2307ED-275F-564F-B972-033F44DC3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681" y="3611425"/>
            <a:ext cx="25654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D5F29-1904-41ED-AE37-0EC69A7E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99090"/>
            <a:ext cx="7391400" cy="56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9E57D4-E583-40F1-AF67-868FCCBD1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14401"/>
            <a:ext cx="7685380" cy="5943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Crushed by low rates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9D78F7-2631-49EA-89A6-D58882A77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82031"/>
            <a:ext cx="7162800" cy="547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D276A-250B-44CF-9811-534D3705F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99" y="1219200"/>
            <a:ext cx="740682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99747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CB522-E660-4AFB-BD36-B752D7144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76832"/>
            <a:ext cx="7391400" cy="56698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526F1-BC3E-4DD1-BF01-C3ED4DF24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414758" cy="57150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0FA52-8637-4A46-A435-0FAFB9E0A2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1"/>
            <a:ext cx="740865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Time to Buy on Weak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66769-221E-4A5F-99C1-70CB23BF2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95401"/>
            <a:ext cx="7192478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38200" y="1417637"/>
            <a:ext cx="7772400" cy="563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*Bonds have moved into a new yield range of 2.25%-2.75%, may be stuck there for six months</a:t>
            </a:r>
            <a:b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Existing Yield Inversion is Fake, recessions only occur when yield spikes create inversions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* The Global Bond Short Covering Panic Continues, with ten-year US Treasury yields dropping to an eye popping 2.33%. Slowing global growth is to blame. 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*New highs in bond prices bring new lows in ten year yields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rates are being pulled down by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negative</a:t>
            </a: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rates in Europe and Japan rather than pulled down from US economic weakness.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</a:t>
            </a:r>
            <a:r>
              <a:rPr lang="en-US" sz="1800" dirty="0"/>
              <a:t>Foreign Investors Pour into the US Bond Market</a:t>
            </a:r>
            <a:br>
              <a:rPr lang="en-US" sz="2000" i="0" u="none" strike="noStrike" cap="none" baseline="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*German bund yields plunge to 0.0%,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while Japan government bonds turn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in a -0.05% yield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Bonds – Melt 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DB1EB-26FC-C24D-8E69-3A985B50A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4724400"/>
            <a:ext cx="2484437" cy="195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95950"/>
      </p:ext>
    </p:extLst>
  </p:cSld>
  <p:clrMapOvr>
    <a:masterClrMapping/>
  </p:clrMapOvr>
  <p:transition spd="slow">
    <p:wip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Bottom of Range</a:t>
            </a:r>
            <a:br>
              <a:rPr lang="en-US" sz="2000" dirty="0"/>
            </a:br>
            <a:r>
              <a:rPr lang="en-US" sz="1800" dirty="0"/>
              <a:t>long 4/$128-$130 bear put spread-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expires in 12 trading days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long 3/$124-$126 put spread- expired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Expiration of long 2/$124-$126 put spread at maximum profit point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2/$125-$128 call spread again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1/$124-$127 call spread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took profits on long 2/$125-$128 call spread</a:t>
            </a: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F33B4A-49CB-4654-B0F2-BB8332941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438400"/>
            <a:ext cx="5597177" cy="428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66700" y="3048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60C462D-9838-E148-9177-C600BF20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1035050"/>
            <a:ext cx="73787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1213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9611"/>
            <a:ext cx="8229600" cy="1143000"/>
          </a:xfrm>
        </p:spPr>
        <p:txBody>
          <a:bodyPr/>
          <a:lstStyle/>
          <a:p>
            <a:r>
              <a:rPr lang="en-US" sz="2400" dirty="0"/>
              <a:t>Ten Year Treasury Yield ($TNX) 2.50%</a:t>
            </a:r>
            <a:br>
              <a:rPr lang="en-US" sz="2400" dirty="0"/>
            </a:br>
            <a:r>
              <a:rPr lang="en-US" sz="2400" dirty="0"/>
              <a:t>Breakdown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82E3C-32D0-4A63-AE14-0FA7D6FF1A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729477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5.27%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5DE64-5F61-4504-AFED-80044D55E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7683074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652C9-B45C-469F-B59F-0AE38E51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9730"/>
            <a:ext cx="7391400" cy="56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5.92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9C32A-45F8-4555-9B26-BC00B47D8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255298" cy="563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(MUB)-2.26%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34A21F-1821-4679-A23D-4FCE87ED9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504753"/>
            <a:ext cx="7010400" cy="535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Probing Lows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533400" y="990600"/>
            <a:ext cx="8153400" cy="62642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dollar still hanging on to highs on the back of huge foreign buying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*Demolishes all weak dollar plays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*British pound hanging on to hopes of outright Brexit fail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Chinese economic stimulus lets Yuan maintain highs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hits new highs of the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year in Venezuelan crisis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A8930-AA4D-FA4C-B36C-CAFFFB7BC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988" y="3810001"/>
            <a:ext cx="4900459" cy="275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54189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20109-EF69-46CF-BB8C-3E7752E07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7429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Down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2/$105-$108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6744F-0FF3-4BF8-B0F0-11F8A8503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09766"/>
            <a:ext cx="7391400" cy="56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C42AD8-7C55-4140-9680-DDB68AA3B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93721"/>
            <a:ext cx="7391400" cy="576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592ADC-F7D3-4DDB-8C94-747525F0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95401"/>
            <a:ext cx="7041478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5C063165-1898-8D4A-807C-B8DFAA145D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64" y="1295400"/>
            <a:ext cx="8101272" cy="4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5A6772-14C5-42AC-A832-89B046181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1"/>
            <a:ext cx="7495852" cy="58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Bitcoin- 45% Rally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Venezuela collapse is creating demand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85BF0B3-1F4D-7B47-94B3-A92BF2D37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76400"/>
            <a:ext cx="7924800" cy="397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56470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681791" y="1098884"/>
            <a:ext cx="7772399" cy="563575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2000" dirty="0">
                <a:solidFill>
                  <a:schemeClr val="tx1"/>
                </a:solidFill>
              </a:rPr>
              <a:t>*Oil pushed up to new one year highs, putting $70 a barrel within range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*Russian production down 153,000 b/d in six months, targeting 228,000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*Baker-Hughes rig count falls to a one year low at 816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*Front month futures contracts in backwardation, which is always bullish for prices</a:t>
            </a: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*Saudi Aramco announced $81 billion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 in profits last year, making it the world’s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most profitable company, in a dress up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for going public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*Bottom Line: Buy the dips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EC2DAF-8699-BF4B-8AFB-9A938F729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4343401"/>
            <a:ext cx="3429000" cy="235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8274"/>
      </p:ext>
    </p:extLst>
  </p:cSld>
  <p:clrMapOvr>
    <a:masterClrMapping/>
  </p:clrMapOvr>
  <p:transition spd="slow">
    <p:wip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-Bouncing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791D7A-5148-4988-A2D8-F9C54A487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66800"/>
            <a:ext cx="755488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9B3F21-CAC9-4749-9C58-8A286393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7" y="1109981"/>
            <a:ext cx="7509933" cy="57480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A1E11-25A9-4A3C-BFE7-E4AF9327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295401"/>
            <a:ext cx="7275028" cy="555977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A5EDE-C423-4642-90C1-B2C6F8E8D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84069"/>
            <a:ext cx="7696200" cy="586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Hedge Fund Blow Up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74D06-780A-4CAB-9566-DCFAC771E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88941"/>
            <a:ext cx="7772400" cy="59690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 Upside breakout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War Deal Coming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347CB-A97B-4EBD-B130-1FCC72AC9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11004"/>
            <a:ext cx="7467600" cy="574699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886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Stock Attack</a:t>
            </a:r>
            <a:endParaRPr lang="en-US" sz="24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990600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*Suddenly, large amounts of capital are being shifted out of gold into US stocks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*Turkey has joined Venezuela in dumping gold reserves, dumping $10 billion in one month to stabilize the Turkish lira</a:t>
            </a: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*Big stop loss sell order at $1,285 an ounce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*Central bank buying continues in major way as most foreign governments see Trump economic policies blowing up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*However, the long term trend is intact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until the Fed starts raising rates again.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*Stand aside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12C22A-2CC6-1747-AB11-FC24DABA0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639" y="4648200"/>
            <a:ext cx="3939930" cy="195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65503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16595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*Market trapped in narrow ranges as positives counter balance negatives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*Foreign capital pouring into the US is pricing all assets at a premium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*Low interest rates are the main driver now and traders are ignoring everything else, like earnings and valuations, and the economy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*US Bonds melt up returning ultra low interest rates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*Decline in earnings growth is accelerating but may bounce back in Q2 and Q3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*Oil remains strong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*China trade war moves to the back burner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overshadowed by international bond markets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988" y="4343400"/>
            <a:ext cx="3400125" cy="22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The flight to safety bid is coming</a:t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3/$119-$122 vertical bull call spread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1F6A2B-FC78-43DD-A029-816BBCB3E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280477"/>
            <a:ext cx="7315200" cy="55775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E63FC9-3E96-4DF4-85DC-56BCA0162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155079"/>
            <a:ext cx="7391400" cy="57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33BE61-AF94-469A-B9FC-06E32C46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1"/>
            <a:ext cx="7583924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50FDF3-4482-4011-9B89-B572006D8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66800"/>
            <a:ext cx="754690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Palladium - (PALL)-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3BB8B-6C18-4054-B337-F3D6099A0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990600"/>
            <a:ext cx="7567712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866537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FCX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4/$10-$11 call spread</a:t>
            </a:r>
            <a:b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short 4/$114 calls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589B9-FC2B-43DD-BBCF-3B4CD054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2933"/>
            <a:ext cx="7239000" cy="55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63254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Real Estate –</a:t>
            </a: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Light at the end of the Tunnel?</a:t>
            </a:r>
            <a:endParaRPr lang="en-US" sz="2800" b="0" i="0" u="none" strike="noStrike" cap="none" baseline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453189" y="1063188"/>
            <a:ext cx="8381144" cy="55927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chemeClr val="tx1"/>
                </a:solidFill>
              </a:rPr>
              <a:t>Home Price Appreciation Hits a Four Year Low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*February </a:t>
            </a:r>
            <a:r>
              <a:rPr lang="en-US" sz="2000" dirty="0"/>
              <a:t>US </a:t>
            </a:r>
            <a:r>
              <a:rPr lang="en-US" sz="2000" b="1" dirty="0"/>
              <a:t>Existing Home Sales </a:t>
            </a:r>
            <a:r>
              <a:rPr lang="en-US" sz="2000" dirty="0"/>
              <a:t>Jump 11.8% as ultra low interest rates return and weather improves, will it rescue the spring selling season?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*February </a:t>
            </a:r>
            <a:r>
              <a:rPr lang="en-US" sz="2000" b="1" dirty="0">
                <a:solidFill>
                  <a:schemeClr val="tx1"/>
                </a:solidFill>
              </a:rPr>
              <a:t>Housing Starts </a:t>
            </a:r>
            <a:r>
              <a:rPr lang="en-US" sz="2000" dirty="0">
                <a:solidFill>
                  <a:schemeClr val="tx1"/>
                </a:solidFill>
              </a:rPr>
              <a:t>drop 8.7%,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*30 year fixed rate loan drops to 4.23%</a:t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drops to 4.2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%,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annual gain, the lowest gain in 4 years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 for a trade</a:t>
            </a:r>
            <a:b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but buy for long term investment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40446E-9996-4147-9834-793C4CCC1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836807"/>
            <a:ext cx="3141104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56935"/>
      </p:ext>
    </p:extLst>
  </p:cSld>
  <p:clrMapOvr>
    <a:masterClrMapping/>
  </p:clrMapOvr>
  <p:transition spd="slow">
    <p:wip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December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 Vegas (11.4%),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Phoenix (8%)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Atlanta (5.9%) showing biggest gains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4D5F6C-0E99-CE41-8B45-0286AA11B17B}"/>
              </a:ext>
            </a:extLst>
          </p:cNvPr>
          <p:cNvSpPr txBox="1"/>
          <p:nvPr/>
        </p:nvSpPr>
        <p:spPr>
          <a:xfrm>
            <a:off x="4191000" y="6400800"/>
            <a:ext cx="124906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/>
              <a:t>Tradingeconomics.com</a:t>
            </a:r>
            <a:endParaRPr lang="en-US" sz="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3509DB-6E47-6840-ACCB-957B7BE9A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534" y="1161664"/>
            <a:ext cx="7509332" cy="545458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1F86E-6C02-2B40-9BC5-0BADA388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A8F15-6A08-5E4E-8DCB-2BE6EA7349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5CA320B9-928A-074A-994E-1B8F853F5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7"/>
            <a:ext cx="8229599" cy="62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608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Simon Property Group (SPG)-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190A8-7C28-45D8-80CF-17A448F63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7551599" cy="577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 descr="A close up of a gauge&#10;&#10;Description automatically generated">
            <a:extLst>
              <a:ext uri="{FF2B5EF4-FFF2-40B4-BE49-F238E27FC236}">
                <a16:creationId xmlns:a16="http://schemas.microsoft.com/office/drawing/2014/main" id="{B178934E-5120-C641-874E-43F8CF494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945227"/>
            <a:ext cx="7260772" cy="390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502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394E0-1518-4412-A28E-AEE43CCE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1"/>
            <a:ext cx="7375139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381001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4572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*Stocks-buy dips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 rallies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$12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2362200"/>
            <a:ext cx="2631381" cy="396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381000" y="1524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April 17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 err="1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4478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1800" dirty="0"/>
              <a:t>Taking another run at the highs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8229600" cy="4526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ll&#10;&#10;Description automatically generated">
            <a:extLst>
              <a:ext uri="{FF2B5EF4-FFF2-40B4-BE49-F238E27FC236}">
                <a16:creationId xmlns:a16="http://schemas.microsoft.com/office/drawing/2014/main" id="{7B8B57BE-1ACD-F844-8650-F3336ADCC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" y="1562100"/>
            <a:ext cx="7448550" cy="4686300"/>
          </a:xfrm>
          <a:prstGeom prst="rect">
            <a:avLst/>
          </a:prstGeom>
        </p:spPr>
      </p:pic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7414605" y="2209800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7" name="Left Arrow Callout 6">
            <a:extLst>
              <a:ext uri="{FF2B5EF4-FFF2-40B4-BE49-F238E27FC236}">
                <a16:creationId xmlns:a16="http://schemas.microsoft.com/office/drawing/2014/main" id="{E8880F8A-2526-0249-BF5A-C766930E866D}"/>
              </a:ext>
            </a:extLst>
          </p:cNvPr>
          <p:cNvSpPr/>
          <p:nvPr/>
        </p:nvSpPr>
        <p:spPr>
          <a:xfrm>
            <a:off x="7156162" y="5181600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28117</TotalTime>
  <Words>564</Words>
  <Application>Microsoft Macintosh PowerPoint</Application>
  <PresentationFormat>On-screen Show (4:3)</PresentationFormat>
  <Paragraphs>152</Paragraphs>
  <Slides>82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Arial</vt:lpstr>
      <vt:lpstr>Calibri</vt:lpstr>
      <vt:lpstr>Office Theme</vt:lpstr>
      <vt:lpstr>The Mad Hedge Fund Trader “The Inmates Have Taken Over the Asylum” </vt:lpstr>
      <vt:lpstr>October 25-26 Lake Tahoe Conference 50% of seats already sold out</vt:lpstr>
      <vt:lpstr> Trade Alert Performance New Highs!  </vt:lpstr>
      <vt:lpstr>PowerPoint Presentation</vt:lpstr>
      <vt:lpstr>PowerPoint Presentation</vt:lpstr>
      <vt:lpstr>PowerPoint Presentation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Taking another run at the highs </vt:lpstr>
      <vt:lpstr>The Global Economy – Weak </vt:lpstr>
      <vt:lpstr>Here’s a Big Problem Shrinkage of Fed Balance Sheet Means Less Money to Buy Stocks</vt:lpstr>
      <vt:lpstr>Soybeans (-20%)-Trade War Indicator rolling over price action hits on a big “Sell the news” on China trade deal, or no China trade deal-no flood boost </vt:lpstr>
      <vt:lpstr>Weekly Jobless Claims –The Most Important Statistic  -5,000 to 211,000   </vt:lpstr>
      <vt:lpstr>The Bill Davis View A $1,500 Upgrade for the Mad Day Trader Service </vt:lpstr>
      <vt:lpstr>Stocks – Wrong!</vt:lpstr>
      <vt:lpstr>   S&amp;P 500- stopped out of long 2/$285-$290 bear put spread took profits on long 2/$270-$275 bear put spread      </vt:lpstr>
      <vt:lpstr> Dow Average- </vt:lpstr>
      <vt:lpstr>Russell 2000 (IWM)- Long 4/$160-$165 vertical bear put spread - expires in 12 trading days</vt:lpstr>
      <vt:lpstr>NASDAQ (QQQ)</vt:lpstr>
      <vt:lpstr>(VIX)- Probing Lows </vt:lpstr>
      <vt:lpstr> iPath S&amp;P 500 VIX Short-Term Futures ETN (VXX)  </vt:lpstr>
      <vt:lpstr>   Microsoft (MSFT)- Earnings beat long 4/$108-$113 call spread - expires in 12 trading days took profits on long 2/$85-$90 call spread     </vt:lpstr>
      <vt:lpstr>   Facebook (FB)- FANG bounce      </vt:lpstr>
      <vt:lpstr>   Apple (AAPL)- Bull Run New Apple Plus Streaming Service stopped out of long 3/$180-$185 bear put spread stopped out of long 11/$175-$180 bear put spread took profits on long 11/$165-$175 bear put spread     </vt:lpstr>
      <vt:lpstr>  Alphabet (GOOGL)- long 4/$1,080-$1,120 bull call spread expires in 12 trading days   </vt:lpstr>
      <vt:lpstr>      Amazon (AMZN)-Back to Top of Range long 4/$1,600-$1,650 call spread expires in 12 trading days took profits on long 2/$1,200-$1,300 call spread      </vt:lpstr>
      <vt:lpstr>      PayPal (PYPL)-Fintech Star long 4/$90-$95 call spread expires in 12 trading days      </vt:lpstr>
      <vt:lpstr>NVIDIA (NVDA)-  earnings beat   </vt:lpstr>
      <vt:lpstr>  Micron Technology (MU)-    </vt:lpstr>
      <vt:lpstr>  Salesforce (CRM)- took profits on long 2/$105-$115 call spread     </vt:lpstr>
      <vt:lpstr>  Boeing (BA)- took profits on long 4/$315-$335 call spread  Next to happen in the recertification bounce    </vt:lpstr>
      <vt:lpstr>  PayPal (PYPL)- long 4/$90-$95 call spread expires in 7 trading days   </vt:lpstr>
      <vt:lpstr>  Walt Disney (DIS)- long 4/$100-$104 call spread expires in 7 trading days Short 4/$114 calls expires in 7 trading days   </vt:lpstr>
      <vt:lpstr>  Adobe (ADBE)- The Quality Non-China tech play   </vt:lpstr>
      <vt:lpstr>Industrials Sector SPDR (XLI)- (GE), (MMM), (UNP), (UTX), (BA), (HON)</vt:lpstr>
      <vt:lpstr>  US Steel (X)-Tariffs Trouble Import duties cause users to abandon steel Unwound the entire Trump trade  </vt:lpstr>
      <vt:lpstr>   Tesla (TSLA)-Q1 Earnings stopped out of long 4/$300-$320 put spread Elon Musk goes to court on Thursday Q1 sales out      </vt:lpstr>
      <vt:lpstr>Southwest Airlines (LUV)- Boeing 737 Max biggest buyer</vt:lpstr>
      <vt:lpstr>Delta Airlines (DAL)  </vt:lpstr>
      <vt:lpstr>Transports Sector SPDR (XTN)-  (ALGT),  (ALK), (JBLU), (LUV), (CHRW), (DAL) </vt:lpstr>
      <vt:lpstr>Health Care Sector (XLV), (RXL)-New Highs (JNJ), (PFE), (MRK), (GILD), (ACT), (AMGN) </vt:lpstr>
      <vt:lpstr>Goldman Sachs (GS)-Crushed by low rates </vt:lpstr>
      <vt:lpstr>Palo Alto Networks (PANW)- Hacking never goes out of fashion</vt:lpstr>
      <vt:lpstr>Consumer Discretionary SPDR (XLY) (DIS), (AMZN), (HD), (CMCSA), (MCD), (SBUX) </vt:lpstr>
      <vt:lpstr>Europe Hedged Equity (HEDJ)- </vt:lpstr>
      <vt:lpstr>Japan (DXJ)- </vt:lpstr>
      <vt:lpstr> Emerging Markets (EEM)- Time to Buy on Weak Dollar</vt:lpstr>
      <vt:lpstr>Bonds – Melt Up</vt:lpstr>
      <vt:lpstr>  Treasury ETF (TLT) – Bottom of Range long 4/$128-$130 bear put spread- expires in 12 trading days long 3/$124-$126 put spread- expired at maximum profit point Expiration of long 2/$124-$126 put spread at maximum profit point took profits on long 2/$125-$128 call spread again took profits on long 1/$124-$127 call spread took profits on long 2/$125-$128 call spread   </vt:lpstr>
      <vt:lpstr>Ten Year Treasury Yield ($TNX) 2.50% Breakdown </vt:lpstr>
      <vt:lpstr>Junk Bonds (HYG) 5.27% Yield </vt:lpstr>
      <vt:lpstr>2X Short Treasuries (TBT)-Buy Territory</vt:lpstr>
      <vt:lpstr>Emerging Market Debt (ELD) 5.92% Yield- </vt:lpstr>
      <vt:lpstr>Municipal Bonds (MUB)-2.26%   Mix of AAA, AA, and A rated bonds </vt:lpstr>
      <vt:lpstr>Foreign Currencies – Probing Lows </vt:lpstr>
      <vt:lpstr>   Japanese Yen (FXY), (YCS)   </vt:lpstr>
      <vt:lpstr>   Euro ($XEU), (FXE), (EUO)- Trying to Break Down long 2/$105-$108 call spread    </vt:lpstr>
      <vt:lpstr>   Australian Dollar (FXA)-    </vt:lpstr>
      <vt:lpstr>Emerging Market Currencies (CEW)   </vt:lpstr>
      <vt:lpstr>Chinese Yuan- (CYB)- </vt:lpstr>
      <vt:lpstr> Bitcoin- 45% Rally Venezuela collapse is creating demand  </vt:lpstr>
      <vt:lpstr>Energy – </vt:lpstr>
      <vt:lpstr>Oil-Bouncing</vt:lpstr>
      <vt:lpstr>  United States Oil Fund (USO)  </vt:lpstr>
      <vt:lpstr>Energy Select Sector SPDR (XLE)-No Performance! (XOM), (CVX), (SLB), (KMI), (EOG), (COP) </vt:lpstr>
      <vt:lpstr>Halliburton (HAL)- </vt:lpstr>
      <vt:lpstr>Natural Gas (UNG)- Major Hedge Fund Blow Up</vt:lpstr>
      <vt:lpstr> Copper (COPX)- Upside breakout Trade War Deal Coming </vt:lpstr>
      <vt:lpstr>Precious Metals – Stock Attack</vt:lpstr>
      <vt:lpstr>Gold (GLD)- The flight to safety bid is coming Stopped out of 3/$119-$122 vertical bull call spread  </vt:lpstr>
      <vt:lpstr> Market Vectors Gold Miners ETF- (GDX) – Yikes!  </vt:lpstr>
      <vt:lpstr> Barrick Gold (GOLD) </vt:lpstr>
      <vt:lpstr> Newmont Mining- (NEM)-  </vt:lpstr>
      <vt:lpstr> Palladium - (PALL)-  </vt:lpstr>
      <vt:lpstr> Freeport McMoRan - (FCX)- took profits on long 4/$10-$11 call spread took profits on short 4/$114 calls  </vt:lpstr>
      <vt:lpstr>Real Estate – Light at the end of the Tunnel?</vt:lpstr>
      <vt:lpstr>December Corelogic S&amp;P Case Shiller Home Price Index Las Vegas (11.4%), Phoenix (8%), and Atlanta (5.9%) showing biggest gains </vt:lpstr>
      <vt:lpstr>PowerPoint Presentation</vt:lpstr>
      <vt:lpstr>Simon Property Group (SPG)- </vt:lpstr>
      <vt:lpstr>US Home Construction Index (ITB) (DHI), (LEN), (PHM), (TOL), (NVR)   </vt:lpstr>
      <vt:lpstr>Trade Sheet- So What Do We Do About All This?</vt:lpstr>
      <vt:lpstr>    Next Strategy Webinar    12:00 EST Wednesday, April 17,   www.madhedgefundtrader.com     email me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Randolph Bronte</cp:lastModifiedBy>
  <cp:revision>6268</cp:revision>
  <cp:lastPrinted>2017-08-31T13:43:13Z</cp:lastPrinted>
  <dcterms:created xsi:type="dcterms:W3CDTF">2015-02-05T17:12:57Z</dcterms:created>
  <dcterms:modified xsi:type="dcterms:W3CDTF">2019-04-03T17:25:33Z</dcterms:modified>
</cp:coreProperties>
</file>