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5"/>
  </p:notesMasterIdLst>
  <p:sldIdLst>
    <p:sldId id="256" r:id="rId2"/>
    <p:sldId id="797" r:id="rId3"/>
    <p:sldId id="888" r:id="rId4"/>
    <p:sldId id="605" r:id="rId5"/>
    <p:sldId id="663" r:id="rId6"/>
    <p:sldId id="664" r:id="rId7"/>
    <p:sldId id="824" r:id="rId8"/>
    <p:sldId id="647" r:id="rId9"/>
    <p:sldId id="695" r:id="rId10"/>
    <p:sldId id="755" r:id="rId11"/>
    <p:sldId id="898" r:id="rId12"/>
    <p:sldId id="793" r:id="rId13"/>
    <p:sldId id="693" r:id="rId14"/>
    <p:sldId id="839" r:id="rId15"/>
    <p:sldId id="900" r:id="rId16"/>
    <p:sldId id="787" r:id="rId17"/>
    <p:sldId id="282" r:id="rId18"/>
    <p:sldId id="570" r:id="rId19"/>
    <p:sldId id="280" r:id="rId20"/>
    <p:sldId id="285" r:id="rId21"/>
    <p:sldId id="603" r:id="rId22"/>
    <p:sldId id="563" r:id="rId23"/>
    <p:sldId id="835" r:id="rId24"/>
    <p:sldId id="613" r:id="rId25"/>
    <p:sldId id="831" r:id="rId26"/>
    <p:sldId id="811" r:id="rId27"/>
    <p:sldId id="891" r:id="rId28"/>
    <p:sldId id="814" r:id="rId29"/>
    <p:sldId id="764" r:id="rId30"/>
    <p:sldId id="765" r:id="rId31"/>
    <p:sldId id="840" r:id="rId32"/>
    <p:sldId id="893" r:id="rId33"/>
    <p:sldId id="841" r:id="rId34"/>
    <p:sldId id="289" r:id="rId35"/>
    <p:sldId id="730" r:id="rId36"/>
    <p:sldId id="799" r:id="rId37"/>
    <p:sldId id="673" r:id="rId38"/>
    <p:sldId id="830" r:id="rId39"/>
    <p:sldId id="481" r:id="rId40"/>
    <p:sldId id="290" r:id="rId41"/>
    <p:sldId id="669" r:id="rId42"/>
    <p:sldId id="522" r:id="rId43"/>
    <p:sldId id="336" r:id="rId44"/>
    <p:sldId id="295" r:id="rId45"/>
    <p:sldId id="501" r:id="rId46"/>
    <p:sldId id="539" r:id="rId47"/>
    <p:sldId id="751" r:id="rId48"/>
    <p:sldId id="654" r:id="rId49"/>
    <p:sldId id="659" r:id="rId50"/>
    <p:sldId id="655" r:id="rId51"/>
    <p:sldId id="656" r:id="rId52"/>
    <p:sldId id="657" r:id="rId53"/>
    <p:sldId id="658" r:id="rId54"/>
    <p:sldId id="531" r:id="rId55"/>
    <p:sldId id="533" r:id="rId56"/>
    <p:sldId id="756" r:id="rId57"/>
    <p:sldId id="786" r:id="rId58"/>
    <p:sldId id="546" r:id="rId59"/>
    <p:sldId id="536" r:id="rId60"/>
    <p:sldId id="777" r:id="rId61"/>
    <p:sldId id="752" r:id="rId62"/>
    <p:sldId id="388" r:id="rId63"/>
    <p:sldId id="312" r:id="rId64"/>
    <p:sldId id="380" r:id="rId65"/>
    <p:sldId id="747" r:id="rId66"/>
    <p:sldId id="313" r:id="rId67"/>
    <p:sldId id="315" r:id="rId68"/>
    <p:sldId id="812" r:id="rId69"/>
    <p:sldId id="320" r:id="rId70"/>
    <p:sldId id="650" r:id="rId71"/>
    <p:sldId id="729" r:id="rId72"/>
    <p:sldId id="737" r:id="rId73"/>
    <p:sldId id="894" r:id="rId74"/>
    <p:sldId id="897" r:id="rId75"/>
    <p:sldId id="895" r:id="rId76"/>
    <p:sldId id="896" r:id="rId77"/>
    <p:sldId id="899" r:id="rId78"/>
    <p:sldId id="754" r:id="rId79"/>
    <p:sldId id="332" r:id="rId80"/>
    <p:sldId id="586" r:id="rId81"/>
    <p:sldId id="349" r:id="rId82"/>
    <p:sldId id="492" r:id="rId83"/>
    <p:sldId id="335" r:id="rId8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7" autoAdjust="0"/>
    <p:restoredTop sz="94848"/>
  </p:normalViewPr>
  <p:slideViewPr>
    <p:cSldViewPr>
      <p:cViewPr varScale="1">
        <p:scale>
          <a:sx n="74" d="100"/>
          <a:sy n="74" d="100"/>
        </p:scale>
        <p:origin x="114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7625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87547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69732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41609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881139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350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066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“Liquidity Surge”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April, 17, 2019</a:t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44ED-4180-674A-BDCC-BCB7D8D593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600200"/>
            <a:ext cx="4684013" cy="3124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Synchronized Weakness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70126"/>
            <a:ext cx="83820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March </a:t>
            </a:r>
            <a:r>
              <a:rPr lang="en-US" sz="1800" b="1" dirty="0">
                <a:solidFill>
                  <a:schemeClr val="tx1"/>
                </a:solidFill>
              </a:rPr>
              <a:t>Nonfarm Payroll Report comes </a:t>
            </a:r>
            <a:r>
              <a:rPr lang="en-US" sz="1800" dirty="0">
                <a:solidFill>
                  <a:schemeClr val="tx1"/>
                </a:solidFill>
              </a:rPr>
              <a:t>in at a stable 196,000, </a:t>
            </a:r>
            <a:r>
              <a:rPr lang="en-US" sz="1800" b="1" dirty="0">
                <a:solidFill>
                  <a:schemeClr val="tx1"/>
                </a:solidFill>
              </a:rPr>
              <a:t>Headline Unemployment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Rate</a:t>
            </a:r>
            <a:r>
              <a:rPr lang="en-US" sz="1800" dirty="0">
                <a:solidFill>
                  <a:schemeClr val="tx1"/>
                </a:solidFill>
              </a:rPr>
              <a:t> at 3.8%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*Economic data flow is almost all terrible, except for housing, which had a couple of positive data points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*Trump threatens to move the trade war from China  to Europe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*Europe is close to printing actual recession numbers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*Stable dollar will help non-dollar plays,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emerging markets (EEM) and the currencies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(FXE) and (FXA), and oil (USO)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B62FA-0FF4-4A4A-A498-64E9430C82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3886200"/>
            <a:ext cx="2971800" cy="243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</a:t>
            </a:r>
            <a:br>
              <a:rPr lang="en-US" dirty="0"/>
            </a:br>
            <a:r>
              <a:rPr lang="en-US" sz="1800" dirty="0"/>
              <a:t>New 49 Year Low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-8,000 at 196,000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0"/>
            <a:ext cx="8001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(-20%)-Trade War Indicator</a:t>
            </a:r>
            <a:br>
              <a:rPr lang="en-US" sz="2800" dirty="0"/>
            </a:br>
            <a:r>
              <a:rPr lang="en-US" sz="1800" dirty="0"/>
              <a:t>rolling over price action hits on a big “Sell the news” on China trade deal,</a:t>
            </a:r>
            <a:br>
              <a:rPr lang="en-US" sz="1800" dirty="0"/>
            </a:br>
            <a:r>
              <a:rPr lang="en-US" sz="1800" dirty="0"/>
              <a:t>or no China trade deal-no flood boost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1088C-EB12-4CC8-B71B-FA793665F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19200"/>
            <a:ext cx="7219570" cy="56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7353CD8-E1CE-3945-9C67-0606B9AD9A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740589"/>
              </p:ext>
            </p:extLst>
          </p:nvPr>
        </p:nvGraphicFramePr>
        <p:xfrm>
          <a:off x="737504" y="1905000"/>
          <a:ext cx="7668992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514683">
                  <a:extLst>
                    <a:ext uri="{9D8B030D-6E8A-4147-A177-3AD203B41FA5}">
                      <a16:colId xmlns:a16="http://schemas.microsoft.com/office/drawing/2014/main" val="1782609970"/>
                    </a:ext>
                  </a:extLst>
                </a:gridCol>
                <a:gridCol w="1445202">
                  <a:extLst>
                    <a:ext uri="{9D8B030D-6E8A-4147-A177-3AD203B41FA5}">
                      <a16:colId xmlns:a16="http://schemas.microsoft.com/office/drawing/2014/main" val="4135550354"/>
                    </a:ext>
                  </a:extLst>
                </a:gridCol>
                <a:gridCol w="1709107">
                  <a:extLst>
                    <a:ext uri="{9D8B030D-6E8A-4147-A177-3AD203B41FA5}">
                      <a16:colId xmlns:a16="http://schemas.microsoft.com/office/drawing/2014/main" val="3452851227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Buys: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Entry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Target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102213961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180432993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Core Laboratories (CLB)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70.00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90.00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299770445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National Beverage Corp (FIZZ)-X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55.00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75.00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158011414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Prestige Consumer Healthcare (PBH)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29.00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40.00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125653921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Alibaba Group (BABA)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182.00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191.00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323522303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Starbucks Corp (SBUX)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75.00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82.00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202778951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132018376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Sells: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25890249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285961704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Fiserv Inc. (FISV)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87.00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75.00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183035478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Moelis &amp; Co (MC)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39.00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32.00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282822680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Jazz Pharmeceuticals (JAZZ)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140.00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120.00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47570153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Republic Services, Inc. (RSG)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79.00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67.00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120895561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Universal Health Services (UHS)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134.00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$          115.00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9" marR="9429" marT="9429" marB="0" anchor="b"/>
                </a:tc>
                <a:extLst>
                  <a:ext uri="{0D108BD9-81ED-4DB2-BD59-A6C34878D82A}">
                    <a16:rowId xmlns:a16="http://schemas.microsoft.com/office/drawing/2014/main" val="1220752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All Eyes on Q1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7620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*All eyes now on Q1 earnings, which are coming in stronger than expected because of excessive forecast cuts in December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market is looking tired with volume collapsing and valuations at multi year highs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*Investors focusing on an economic bounce back in Q2 and Q3 and ignoring a weak Q1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lot of investors flushed out in December have still not gotten back in, so a slow low volume grind up could continue for a few more weeks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*Analysts are now looking for negative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earnings growth in 2019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*Is a big “Sell in May” setting up?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*Mad Hedge has gone to a rare 100% cash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position in all portfolios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82C2B7-2CD8-C541-8949-7AE276206F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3936539"/>
            <a:ext cx="3225553" cy="27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34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7733-A2AA-7746-A5F4-893F8B44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99E14-D188-094E-8120-0E5899270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B6BD6A-3220-9849-B37B-B7BC3A08F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66800"/>
            <a:ext cx="7086600" cy="48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66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2/$285-$290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013E5-D4A7-476F-BFF5-951E43E4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60029"/>
            <a:ext cx="7391400" cy="56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BA8140-461E-4FDF-80D5-D474C4BF8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01076"/>
            <a:ext cx="7467600" cy="57202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out for even Long 4/$160-$165 vertical bear put spread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73BAD1-E363-4316-94AF-EC54B3C25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46573"/>
            <a:ext cx="7315200" cy="561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NASDAQ (QQQ)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BA7EA-91BA-4E69-A9C0-1CB62F34C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1"/>
            <a:ext cx="737843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  <a:br>
              <a:rPr lang="en-US" sz="2800" b="1" dirty="0"/>
            </a:br>
            <a:r>
              <a:rPr lang="en-US" sz="2800" b="1" dirty="0"/>
              <a:t>50</a:t>
            </a:r>
            <a:r>
              <a:rPr lang="en-US" sz="2800" b="1"/>
              <a:t>% of </a:t>
            </a:r>
            <a:r>
              <a:rPr lang="en-US" sz="2800" b="1" dirty="0"/>
              <a:t>seats already </a:t>
            </a:r>
            <a:r>
              <a:rPr lang="en-US" sz="2800" b="1"/>
              <a:t>sold out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$699 to $1,999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“BUY” Territory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88DBA-DEB9-48E4-89F0-351130424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77811"/>
            <a:ext cx="7467600" cy="56801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45027A-1325-4F80-B7D1-438F59C42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08684"/>
            <a:ext cx="7543800" cy="574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C1C63-D5CD-43A3-8D30-4E428E8A0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05656"/>
            <a:ext cx="7010400" cy="535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FANG bounce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E3726-8EA9-48F2-8788-44FC2BE98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59819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Bull Run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Apple Plus Streaming Service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3/$180-$185 bear put spread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11/$175-$180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11/$165-$175 bear put spread 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33875-738A-495C-83FC-4B3CB599A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20743"/>
            <a:ext cx="6546147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95507-F89F-4B8E-9C6E-63BC11724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66800"/>
            <a:ext cx="7629339" cy="581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)-Back to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959FD7-9754-4E34-869B-781940F9C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722132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PYPL)-Fintech Star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0C6F5-54F0-4DB2-8C80-D1C8533E6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31668"/>
            <a:ext cx="7467600" cy="573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229600" cy="7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beat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287B7-451F-405C-A5AC-0BC3D2F9F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60967"/>
            <a:ext cx="7162800" cy="549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7D51C-32CA-45FD-9635-AC812798A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10093"/>
            <a:ext cx="7620000" cy="584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b="1" i="0" u="sng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1.50</a:t>
            </a:r>
            <a:r>
              <a:rPr lang="en-US" sz="2200" b="1" i="0" u="sng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i="0" u="sng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May       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+13.92%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 +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13.22</a:t>
            </a:r>
            <a:r>
              <a:rPr lang="en-US" sz="200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+27.22%,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+314.06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33.65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9 1/2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C203C-0E38-4D82-AF4D-B92A58231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1"/>
            <a:ext cx="727611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(BA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in the recertification bounce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63736B-7D0A-4EC4-996A-94E3E0F5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1"/>
            <a:ext cx="730939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(DIS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Covered Short 4/$114 calls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8294C-9174-43DC-B3BB-DF9C7663B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62372"/>
            <a:ext cx="7086600" cy="540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(ADBE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CBF8F-267A-46FF-8E54-0C7659967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74007"/>
            <a:ext cx="7315200" cy="55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1DFBB-74A2-4853-A743-A6A3FCC3E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70321"/>
            <a:ext cx="7391400" cy="568767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4E9B16-7929-4A58-AA52-20492067B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0"/>
            <a:ext cx="7315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)-Q1 Earnings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4/$300-$320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delayed Phase II Gigafactory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0A3D4-C147-4536-A069-7F2ADC0DC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416624"/>
            <a:ext cx="7086600" cy="54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904FD-42C0-45A8-AD8E-87A561613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43001"/>
            <a:ext cx="742432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06B14-9B81-4EC3-8DAD-02D4E278D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990601"/>
            <a:ext cx="771042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D860A-C768-40B0-9297-793E9202C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39842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Out of the Market at an All Time High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6385552" y="2267009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736F12-1E4E-0C46-9490-843D57609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83880"/>
              </p:ext>
            </p:extLst>
          </p:nvPr>
        </p:nvGraphicFramePr>
        <p:xfrm>
          <a:off x="838200" y="2196474"/>
          <a:ext cx="3987800" cy="39370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987800">
                  <a:extLst>
                    <a:ext uri="{9D8B030D-6E8A-4147-A177-3AD203B41FA5}">
                      <a16:colId xmlns:a16="http://schemas.microsoft.com/office/drawing/2014/main" val="4161499568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No Positions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2444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7FFEF-5173-4D74-9370-B8BD22F43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641064" cy="58504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falling trading volume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2E2BAF-BD33-45A5-A374-3F87BD158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35306"/>
            <a:ext cx="7543800" cy="573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80D78-6FD2-441B-97F3-362EAC7F9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36461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22FB7-02FA-4A41-AB27-25314450C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6973"/>
            <a:ext cx="7467600" cy="57110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2390A-2364-4EE8-829B-B8AE0193F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78" y="1143000"/>
            <a:ext cx="7452843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28B63-5F38-42A5-9FA0-79EAB13DD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43001"/>
            <a:ext cx="739082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to Buy on Weak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211254-443A-4AFF-A535-8C01B059C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43036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8200" y="1417637"/>
            <a:ext cx="77724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*President demanding artificially low interest rates and more QE to create a stock market bubble going into the 2020 election</a:t>
            </a:r>
            <a:b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*Fed has cancelled all 2019 rate rises but won’t go further</a:t>
            </a:r>
            <a:br>
              <a:rPr lang="en-US" sz="200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*Loss of SALT deductions is pouring money into muni bonds as high end investors seek new tax breaks. Illinois is paying 3.1% despite being on the edge of bankruptcy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*10 year rates have backed off 27 basis points, from 2.33% to 2.60%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Foreign Investors Pour into the US Bond Market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*German bund yields plunge to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+</a:t>
            </a: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0.05%,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while Japan government bonds turn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a -0.04% yield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 – Battle of the Fed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3C6FB-2F85-294D-AEAC-923BC79163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4202113"/>
            <a:ext cx="1905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5950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Bottom of Range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4/$128-$130 bear put spread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long 3/$124-$126 put spread- expired at maximum profit point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Expiration of long 2/$124-$126 put spread at maximum profit point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2/$125-$128 call spread again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1/$124-$127 call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2/$125-$128 call spread</a:t>
            </a: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BA082-D6B2-4DC6-BC75-1B4BC3390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350484"/>
            <a:ext cx="5943600" cy="450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2.50%</a:t>
            </a:r>
            <a:br>
              <a:rPr lang="en-US" sz="2400" dirty="0"/>
            </a:br>
            <a:r>
              <a:rPr lang="en-US" sz="2400" dirty="0"/>
              <a:t>Breakdown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7B29C-D254-4C33-93F9-6F500D0BE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37002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66700" y="3048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2DBED2-E7A6-EF47-B5B3-AE70E29EB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06009"/>
            <a:ext cx="7772400" cy="544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5.27%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5AC66-5AF1-4BAA-ACA7-0A3BE168F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143001"/>
            <a:ext cx="74841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1056C-CA61-48EC-8D1D-2C8605A03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1"/>
            <a:ext cx="7382122" cy="564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5.92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7CCA1-727B-4743-9197-B84D6E20B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35756"/>
            <a:ext cx="7491522" cy="580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(MUB)-2.26%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25550-1E49-4780-8263-DCFEAEB47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17756"/>
            <a:ext cx="7391400" cy="564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Hanging High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0"/>
            <a:ext cx="8153400" cy="62642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 still hanging on to highs on the back of huge foreign buying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*But weak dollar plays holding up on massive liquidity surge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flat lining pending Brexit news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Chinese economic stimulus lets Yuan maintain highs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holding new highs of the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year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stand aside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5C17B8-8209-2247-B80D-42A0BB9AB2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3800856"/>
            <a:ext cx="3492030" cy="28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08038-F169-4803-BB6A-2CE3911BA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8572"/>
            <a:ext cx="7543800" cy="57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2/$105-$108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61C5D-A25C-473D-BDB8-105ACAC6B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4551"/>
            <a:ext cx="7239000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BB46F-C12A-4B37-9224-13A03CAD9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8317"/>
            <a:ext cx="7391400" cy="578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29102-4B03-4144-AD82-1D7459C7B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4766"/>
            <a:ext cx="7086600" cy="556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5C694-C838-4ABE-9143-FB3014916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0384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1D9DD1A-FFA7-D142-A8B2-4F205B8F6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95652"/>
            <a:ext cx="8229600" cy="530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Bitcoin- 45%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Liquidity Surge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2194EC-C94B-4A4F-A23E-952369E54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11" y="1239818"/>
            <a:ext cx="8458200" cy="50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Strength to Strength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463212" y="1082336"/>
            <a:ext cx="7772399" cy="5635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</a:rPr>
              <a:t>*Oil pushed up to new one year highs at $65, breaking the 200-day moving average with authority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*Russian and Saudi production down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*Baker-Hughes rig count falls to a one year low at 816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*Front month futures contracts in backwardation, which is always bullish for prices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*Venezuela collapse still squeezing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supply, from 1 million barrels a day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to 100,000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*Bottom Line: Buy the dips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D0B6-C2F2-BD45-9836-DC06A78A1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339" y="4343400"/>
            <a:ext cx="3949700" cy="21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8274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-Bouncing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08314-E96D-45D6-AA0A-04C53E02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522641" cy="577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8B10A-B653-4AC1-956C-47E9CEF7A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85" y="1066800"/>
            <a:ext cx="7586030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A0876-5C52-4944-8B9F-C581F028D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11792"/>
            <a:ext cx="7391400" cy="56462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8C3BF-923B-4560-9144-E05950A6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066801"/>
            <a:ext cx="75954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Hedge Fund Blow Up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134E9-15C2-40AB-9B5B-B20A2BACB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06181"/>
            <a:ext cx="7543800" cy="57518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 Upside breakout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Deal Coming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1F3E9-5890-4B1B-8BF9-22CA4818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22692"/>
            <a:ext cx="7391400" cy="57353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886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Stabbed in the Back</a:t>
            </a:r>
            <a:endParaRPr lang="en-US" sz="24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*”RISK ON” world has no room for gold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*Capital is being shifted out of gold into US stocks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rates, with the ten year up 25 basis points in two weeks, is another stab in the back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*Big stop loss sell order at $1,285 an ounce, but technical support is crumbling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 buying continues in major way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the long term trend is intact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until the Fed starts raising rates again.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*Stand aside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1CED83-D3B2-CA40-B572-41696EFD8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810000"/>
            <a:ext cx="1790700" cy="27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5503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The flight to safety bid is coming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3/$119-$122 vertical bull call spread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DF859-FFE8-4B22-8576-164B3C3FF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88121"/>
            <a:ext cx="7391400" cy="56698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16595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*Sudden global liquidity surge is driving all asset prices upward simultaneously….BUY EVERYTHING FOR A TRADE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*Foreign capital pouring into the US is pricing all assets at a premium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*Low interest rates are the main driver now and traders are ignoring everything else, like earnings and valuations, and the economy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*Profit taking in bonds knocks them for 4 points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*Decline in earnings growth is accelerating but may bounce back in Q2 and Q3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remains strong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*China trade war moves to the back burner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overshadowed by international bond markets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4755178"/>
            <a:ext cx="2781713" cy="18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444A0-DA93-41CA-927D-782B9B23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757175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5EDD0-8FDE-4437-BEBB-8B64C6B7D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75296"/>
            <a:ext cx="7543800" cy="57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33D4F-4925-4DDD-B298-8316B28A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37765"/>
            <a:ext cx="7467600" cy="57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40A94-E983-4B53-8101-8E83A507C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6024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653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9DFF4-4DCB-5845-8CD9-4457159F9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($COPPER)- Copper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79D46-A92F-C94D-8BE2-B838F326A5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03BA4-B904-4EDF-A810-D45BB8B18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94710"/>
            <a:ext cx="7467600" cy="566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50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23368-E2F7-4FEE-995C-ABC19824B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76018"/>
            <a:ext cx="7315200" cy="55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6325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82E1-C3C4-A649-A092-F2FB28E8E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5 Million Total Electric Cars by June</a:t>
            </a:r>
            <a:br>
              <a:rPr lang="en-US" sz="2800" dirty="0"/>
            </a:br>
            <a:r>
              <a:rPr lang="en-US" sz="2400" dirty="0"/>
              <a:t>22 pounds of copper per car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8ED47-A1A3-C944-B4E6-8CCF0B43C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911CDD1-D44D-E24F-8EBB-92D0EE1BB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799"/>
            <a:ext cx="8153400" cy="47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20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51081-B8DB-4247-B959-567006C5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14CFE-7E5D-ED4E-94E6-DE7B2F6BC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4077E59-75AE-364B-A076-B9A4762AD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562"/>
            <a:ext cx="9144000" cy="65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868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Rates to the Rescue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3189" y="1063188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 year fixed rate loan drops to a one year low of 4.03%, new mortgage demand is suddenly soaring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*May rescue the spring selling season which had been written off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*April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Homebuilder Sentiment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crawls up 1 point to 63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 year fixed rate loan drops to a one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year low of 4.03%, new mortgage demand is suddenly soaring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4.2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4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28974E-DD86-8F49-8D06-18CF0D76B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255649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 (11.4%),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(8%)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Atlanta (5.9%)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4191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4" y="1161664"/>
            <a:ext cx="7509332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 descr="A close up of a gauge&#10;&#10;Description automatically generated">
            <a:extLst>
              <a:ext uri="{FF2B5EF4-FFF2-40B4-BE49-F238E27FC236}">
                <a16:creationId xmlns:a16="http://schemas.microsoft.com/office/drawing/2014/main" id="{D11DDDB5-2214-084B-B4AC-EA7A21B82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981200"/>
            <a:ext cx="7391400" cy="39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0A4D0-35F3-46B4-820D-1DA32D04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04" y="1193800"/>
            <a:ext cx="7451991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F212F-3F39-4379-A560-2D177268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1"/>
            <a:ext cx="7415687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$12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14478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1800" b="1" dirty="0"/>
              <a:t>Firmly in “SELL” Territory-Risk is Extreme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wall&#10;&#10;Description automatically generated">
            <a:extLst>
              <a:ext uri="{FF2B5EF4-FFF2-40B4-BE49-F238E27FC236}">
                <a16:creationId xmlns:a16="http://schemas.microsoft.com/office/drawing/2014/main" id="{C3FF9BFC-2EBF-2446-A79D-B76EB732E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" y="1606550"/>
            <a:ext cx="7004050" cy="479425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7414605" y="22098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7080175" y="5355454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28279</TotalTime>
  <Words>526</Words>
  <Application>Microsoft Office PowerPoint</Application>
  <PresentationFormat>On-screen Show (4:3)</PresentationFormat>
  <Paragraphs>138</Paragraphs>
  <Slides>83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6" baseType="lpstr">
      <vt:lpstr>Arial</vt:lpstr>
      <vt:lpstr>Calibri</vt:lpstr>
      <vt:lpstr>Office Theme</vt:lpstr>
      <vt:lpstr>The Mad Hedge Fund Trader “Liquidity Surge” </vt:lpstr>
      <vt:lpstr>October 25-26 Lake Tahoe Conference 50% of seats already sold out</vt:lpstr>
      <vt:lpstr> Trade Alert Performance New Highs!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Firmly in “SELL” Territory-Risk is Extreme </vt:lpstr>
      <vt:lpstr>The Global Economy – Global Synchronized Weakness </vt:lpstr>
      <vt:lpstr>Weekly Jobless Claims New 49 Year Low -8,000 at 196,000</vt:lpstr>
      <vt:lpstr>Soybeans (-20%)-Trade War Indicator rolling over price action hits on a big “Sell the news” on China trade deal, or no China trade deal-no flood boost </vt:lpstr>
      <vt:lpstr>The Bill Davis View A $1,500 Upgrade for the Mad Day Trader Service </vt:lpstr>
      <vt:lpstr>Stocks – All Eyes on Q1</vt:lpstr>
      <vt:lpstr>PowerPoint Presentation</vt:lpstr>
      <vt:lpstr>   S&amp;P 500- stopped out of long 2/$285-$290 bear put spread took profits on long 2/$270-$275 bear put spread      </vt:lpstr>
      <vt:lpstr> Dow Average- </vt:lpstr>
      <vt:lpstr>Russell 2000 (IWM)- out for even Long 4/$160-$165 vertical bear put spread</vt:lpstr>
      <vt:lpstr>NASDAQ (QQQ)</vt:lpstr>
      <vt:lpstr>(VIX)- In “BUY” Territory </vt:lpstr>
      <vt:lpstr> iPath S&amp;P 500 VIX Short-Term Futures ETN (VXX)  </vt:lpstr>
      <vt:lpstr>   Microsoft (MSFT)- Earnings beat took profits on long 4/$108-$113 call spread took profits on long 2/$85-$90 call spread     </vt:lpstr>
      <vt:lpstr>   Facebook (FB)- FANG bounce      </vt:lpstr>
      <vt:lpstr>   Apple (AAPL)- Bull Run New Apple Plus Streaming Service stopped out of long 3/$180-$185 bear put spread stopped out of long 11/$175-$180 bear put spread took profits on long 11/$165-$175 bear put spread     </vt:lpstr>
      <vt:lpstr>  Alphabet (GOOGL)- took profits on long 4/$1,080-$1,120 bull call spread   </vt:lpstr>
      <vt:lpstr>      Amazon (AMZN)-Back to Top of Range took profits on long 4/$1,600-$1,650 call spread took profits on long 2/$1,200-$1,300 call spread      </vt:lpstr>
      <vt:lpstr>      PayPal (PYPL)-Fintech Star took profits on long 4/$90-$95 call spread      </vt:lpstr>
      <vt:lpstr>NVIDIA (NVDA)-  earnings beat   </vt:lpstr>
      <vt:lpstr>  Micron Technology (MU)-    </vt:lpstr>
      <vt:lpstr>  Salesforce (CRM)- took profits on long 2/$105-$115 call spread     </vt:lpstr>
      <vt:lpstr>  Boeing (BA)- took profits on long 4/$315-$335 call spread  Next to happen in the recertification bounce    </vt:lpstr>
      <vt:lpstr>  Walt Disney (DIS)- took profits on long 4/$100-$104 call spread Covered Short 4/$114 calls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Unwound the entire Trump trade  </vt:lpstr>
      <vt:lpstr>   Tesla (TSLA)-Q1 Earnings stopped out of long 4/$300-$320 put spread delayed Phase II Gigafactory     </vt:lpstr>
      <vt:lpstr>Southwest Airlines (LUV)- Boeing 737 Max biggest buyer</vt:lpstr>
      <vt:lpstr>Delta Airlines (DAL)  </vt:lpstr>
      <vt:lpstr>Transports Sector SPDR (XTN)-  (ALGT),  (ALK), (JBLU), (LUV), (CHRW), (DAL) </vt:lpstr>
      <vt:lpstr>Health Care Sector (XLV), (RXL)-New Highs (JNJ), (PFE), (MRK), (GILD), (ACT), (AMGN) </vt:lpstr>
      <vt:lpstr>Goldman Sachs (GS)-falling trading volume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Time to Buy on Weak Dollar</vt:lpstr>
      <vt:lpstr>Bonds – Battle of the Fed</vt:lpstr>
      <vt:lpstr>  Treasury ETF (TLT) – Bottom of Range took profits on long 4/$128-$130 bear put spread long 3/$124-$126 put spread- expired at maximum profit point Expiration of long 2/$124-$126 put spread at maximum profit point took profits on long 2/$125-$128 call spread again took profits on long 1/$124-$127 call spread took profits on long 2/$125-$128 call spread   </vt:lpstr>
      <vt:lpstr>Ten Year Treasury Yield ($TNX) 2.50% Breakdown </vt:lpstr>
      <vt:lpstr>Junk Bonds (HYG) 5.27% Yield </vt:lpstr>
      <vt:lpstr>2X Short Treasuries (TBT)-Buy Territory</vt:lpstr>
      <vt:lpstr>Emerging Market Debt (ELD) 5.92% Yield- </vt:lpstr>
      <vt:lpstr>Municipal Bonds (MUB)-2.26%   Mix of AAA, AA, and A rated bonds </vt:lpstr>
      <vt:lpstr>Foreign Currencies – Dollar Hanging High </vt:lpstr>
      <vt:lpstr>   Japanese Yen (FXY), (YCS)   </vt:lpstr>
      <vt:lpstr>   Euro ($XEU), (FXE), (EUO)- Trying to Break Down long 2/$105-$108 call spread    </vt:lpstr>
      <vt:lpstr>   Australian Dollar (FXA)-    </vt:lpstr>
      <vt:lpstr>Emerging Market Currencies (CEW)   </vt:lpstr>
      <vt:lpstr>Chinese Yuan- (CYB)- </vt:lpstr>
      <vt:lpstr> Bitcoin- 45% Rally Global Liquidity Surge  </vt:lpstr>
      <vt:lpstr>Energy – Strength to Strength</vt:lpstr>
      <vt:lpstr>Oil-Bouncing</vt:lpstr>
      <vt:lpstr>  United States Oil Fund (USO)  </vt:lpstr>
      <vt:lpstr>Energy Select Sector SPDR (XLE)-No Performance! (XOM), (CVX), (SLB), (KMI), (EOG), (COP) </vt:lpstr>
      <vt:lpstr>Halliburton (HAL)- </vt:lpstr>
      <vt:lpstr>Natural Gas (UNG)- Major Hedge Fund Blow Up</vt:lpstr>
      <vt:lpstr> Copper (COPX)- Upside breakout Trade War Deal Coming </vt:lpstr>
      <vt:lpstr>Precious Metals – Stabbed in the Back</vt:lpstr>
      <vt:lpstr>Gold (GLD)- The flight to safety bid is coming Stopped out of 3/$119-$122 vertical bull call spread  </vt:lpstr>
      <vt:lpstr> Market Vectors Gold Miners ETF- (GDX) – Yikes!  </vt:lpstr>
      <vt:lpstr> Barrick Gold (GOLD) </vt:lpstr>
      <vt:lpstr> Newmont Mining- (NEM)-  </vt:lpstr>
      <vt:lpstr> Palladium - (PALL)-  </vt:lpstr>
      <vt:lpstr>($COPPER)- Copper</vt:lpstr>
      <vt:lpstr> Freeport McMoRan - (FCX)- took profits on long 4/$10-$11 call spread took profits on short 4/$114 calls  </vt:lpstr>
      <vt:lpstr>5 Million Total Electric Cars by June 22 pounds of copper per car</vt:lpstr>
      <vt:lpstr>PowerPoint Presentation</vt:lpstr>
      <vt:lpstr>Real Estate – Rates to the Rescue</vt:lpstr>
      <vt:lpstr>December Corelogic S&amp;P Case Shiller Home Price Index Las Vegas (11.4%), Phoenix (8%), and Atlanta (5.9%)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May 1,   www.madhedgefundtrader.com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doug davenport</cp:lastModifiedBy>
  <cp:revision>6301</cp:revision>
  <cp:lastPrinted>2017-08-31T13:43:13Z</cp:lastPrinted>
  <dcterms:created xsi:type="dcterms:W3CDTF">2015-02-05T17:12:57Z</dcterms:created>
  <dcterms:modified xsi:type="dcterms:W3CDTF">2019-04-18T16:55:53Z</dcterms:modified>
</cp:coreProperties>
</file>