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6"/>
  </p:notesMasterIdLst>
  <p:sldIdLst>
    <p:sldId id="256" r:id="rId2"/>
    <p:sldId id="565" r:id="rId3"/>
    <p:sldId id="900" r:id="rId4"/>
    <p:sldId id="902" r:id="rId5"/>
    <p:sldId id="797" r:id="rId6"/>
    <p:sldId id="888" r:id="rId7"/>
    <p:sldId id="605" r:id="rId8"/>
    <p:sldId id="663" r:id="rId9"/>
    <p:sldId id="664" r:id="rId10"/>
    <p:sldId id="824" r:id="rId11"/>
    <p:sldId id="647" r:id="rId12"/>
    <p:sldId id="695" r:id="rId13"/>
    <p:sldId id="755" r:id="rId14"/>
    <p:sldId id="898" r:id="rId15"/>
    <p:sldId id="793" r:id="rId16"/>
    <p:sldId id="693" r:id="rId17"/>
    <p:sldId id="839" r:id="rId18"/>
    <p:sldId id="787" r:id="rId19"/>
    <p:sldId id="282" r:id="rId20"/>
    <p:sldId id="570" r:id="rId21"/>
    <p:sldId id="280" r:id="rId22"/>
    <p:sldId id="285" r:id="rId23"/>
    <p:sldId id="603" r:id="rId24"/>
    <p:sldId id="563" r:id="rId25"/>
    <p:sldId id="835" r:id="rId26"/>
    <p:sldId id="613" r:id="rId27"/>
    <p:sldId id="831" r:id="rId28"/>
    <p:sldId id="811" r:id="rId29"/>
    <p:sldId id="891" r:id="rId30"/>
    <p:sldId id="814" r:id="rId31"/>
    <p:sldId id="764" r:id="rId32"/>
    <p:sldId id="765" r:id="rId33"/>
    <p:sldId id="840" r:id="rId34"/>
    <p:sldId id="893" r:id="rId35"/>
    <p:sldId id="841" r:id="rId36"/>
    <p:sldId id="289" r:id="rId37"/>
    <p:sldId id="730" r:id="rId38"/>
    <p:sldId id="799" r:id="rId39"/>
    <p:sldId id="673" r:id="rId40"/>
    <p:sldId id="830" r:id="rId41"/>
    <p:sldId id="481" r:id="rId42"/>
    <p:sldId id="290" r:id="rId43"/>
    <p:sldId id="669" r:id="rId44"/>
    <p:sldId id="522" r:id="rId45"/>
    <p:sldId id="336" r:id="rId46"/>
    <p:sldId id="295" r:id="rId47"/>
    <p:sldId id="501" r:id="rId48"/>
    <p:sldId id="539" r:id="rId49"/>
    <p:sldId id="751" r:id="rId50"/>
    <p:sldId id="654" r:id="rId51"/>
    <p:sldId id="659" r:id="rId52"/>
    <p:sldId id="655" r:id="rId53"/>
    <p:sldId id="656" r:id="rId54"/>
    <p:sldId id="657" r:id="rId55"/>
    <p:sldId id="658" r:id="rId56"/>
    <p:sldId id="531" r:id="rId57"/>
    <p:sldId id="533" r:id="rId58"/>
    <p:sldId id="756" r:id="rId59"/>
    <p:sldId id="786" r:id="rId60"/>
    <p:sldId id="546" r:id="rId61"/>
    <p:sldId id="536" r:id="rId62"/>
    <p:sldId id="777" r:id="rId63"/>
    <p:sldId id="901" r:id="rId64"/>
    <p:sldId id="388" r:id="rId65"/>
    <p:sldId id="312" r:id="rId66"/>
    <p:sldId id="380" r:id="rId67"/>
    <p:sldId id="747" r:id="rId68"/>
    <p:sldId id="313" r:id="rId69"/>
    <p:sldId id="315" r:id="rId70"/>
    <p:sldId id="903" r:id="rId71"/>
    <p:sldId id="812" r:id="rId72"/>
    <p:sldId id="320" r:id="rId73"/>
    <p:sldId id="650" r:id="rId74"/>
    <p:sldId id="729" r:id="rId75"/>
    <p:sldId id="737" r:id="rId76"/>
    <p:sldId id="894" r:id="rId77"/>
    <p:sldId id="897" r:id="rId78"/>
    <p:sldId id="895" r:id="rId79"/>
    <p:sldId id="754" r:id="rId80"/>
    <p:sldId id="332" r:id="rId81"/>
    <p:sldId id="586" r:id="rId82"/>
    <p:sldId id="349" r:id="rId83"/>
    <p:sldId id="492" r:id="rId84"/>
    <p:sldId id="335" r:id="rId8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4" autoAdjust="0"/>
    <p:restoredTop sz="94803"/>
  </p:normalViewPr>
  <p:slideViewPr>
    <p:cSldViewPr>
      <p:cViewPr varScale="1">
        <p:scale>
          <a:sx n="175" d="100"/>
          <a:sy n="175" d="100"/>
        </p:scale>
        <p:origin x="96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7625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9800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632459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69732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881139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350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066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“RISK ON” Again”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1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4ABF57-181D-C845-879E-6929DC6C6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447800"/>
            <a:ext cx="3171128" cy="3302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16595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*Red hot Q1 G could give another leg to the bull market, maybe 5% more over a few weeks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*Tech is still leading with a dead cat bouncing happening in the banks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*Low interest rates are the main driver now and traders are ignoring everything else, like earnings and valuations, and the economy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narrow down to a small range, may not move for the rest of 2019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*Bounce back in Q2 and Q3 earnings now the main play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remains strong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*China trade war moves to the back burner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overshadowed by international bond markets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4755178"/>
            <a:ext cx="2781713" cy="18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 descr="A close up of a gauge&#10;&#10;Description automatically generated">
            <a:extLst>
              <a:ext uri="{FF2B5EF4-FFF2-40B4-BE49-F238E27FC236}">
                <a16:creationId xmlns:a16="http://schemas.microsoft.com/office/drawing/2014/main" id="{9B4A51C7-2F84-F349-A205-9892B881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44" y="1977606"/>
            <a:ext cx="7848600" cy="42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1800" b="1" dirty="0"/>
              <a:t>Firmly in “SELL” Territory</a:t>
            </a:r>
            <a:br>
              <a:rPr lang="en-US" sz="1800" b="1" dirty="0"/>
            </a:br>
            <a:r>
              <a:rPr lang="en-US" sz="1800" b="1" dirty="0"/>
              <a:t>watch the time at the tip for timing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ll&#10;&#10;Description automatically generated">
            <a:extLst>
              <a:ext uri="{FF2B5EF4-FFF2-40B4-BE49-F238E27FC236}">
                <a16:creationId xmlns:a16="http://schemas.microsoft.com/office/drawing/2014/main" id="{471E0399-98A4-3045-9E13-E2AE85BCB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4" y="1905000"/>
            <a:ext cx="7186005" cy="45261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7514009" y="234831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356137" y="5516563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Q1 Surprise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70126"/>
            <a:ext cx="83820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*Blistering 3.2% Q1 GDP may bring a few more weeks of life to the bull market. However, have was due to one time anomalies, like exports and inventories, which bring the core rate down to 1.8%. Lack of market reactions b\means investors believe the core rate.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*There are now 6.5 million job openings in the US, a record high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March PPI  down -0.1%, up 2.4%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as deflation keeps a grip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*Chicago March PMI takes a dive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dollar high hits weak dollar plays,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emerging markets (EEM) and the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currencies (FXE) and (FXA), and oil (USO)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D4920-2360-1F46-B6C4-0FA102327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40" y="4114800"/>
            <a:ext cx="3947160" cy="2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+37,000 to 230,000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monster gain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0"/>
            <a:ext cx="8001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rolling over price action hits on a big “Sell the news” on China trade deal,</a:t>
            </a:r>
            <a:br>
              <a:rPr lang="en-US" sz="1800" dirty="0"/>
            </a:br>
            <a:r>
              <a:rPr lang="en-US" sz="1800" dirty="0"/>
              <a:t>or no China trade deal-no flood boost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C4D92-671E-4A7D-AF20-15EEDCF39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43734"/>
            <a:ext cx="7239000" cy="56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ACFC36-F3C7-2F49-96A8-0F0520B28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045493"/>
              </p:ext>
            </p:extLst>
          </p:nvPr>
        </p:nvGraphicFramePr>
        <p:xfrm>
          <a:off x="498633" y="1827316"/>
          <a:ext cx="8146733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406656">
                  <a:extLst>
                    <a:ext uri="{9D8B030D-6E8A-4147-A177-3AD203B41FA5}">
                      <a16:colId xmlns:a16="http://schemas.microsoft.com/office/drawing/2014/main" val="429066799"/>
                    </a:ext>
                  </a:extLst>
                </a:gridCol>
                <a:gridCol w="1785585">
                  <a:extLst>
                    <a:ext uri="{9D8B030D-6E8A-4147-A177-3AD203B41FA5}">
                      <a16:colId xmlns:a16="http://schemas.microsoft.com/office/drawing/2014/main" val="1041819364"/>
                    </a:ext>
                  </a:extLst>
                </a:gridCol>
                <a:gridCol w="1954492">
                  <a:extLst>
                    <a:ext uri="{9D8B030D-6E8A-4147-A177-3AD203B41FA5}">
                      <a16:colId xmlns:a16="http://schemas.microsoft.com/office/drawing/2014/main" val="629358496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7912115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05458440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Usana Health Sciences, Inc. (USNA)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85.00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100.00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84680881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Quest Diagnostics Inc. (DGX)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91.00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100.00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65306142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Twitter, Inc. (TWTR)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38.00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45.00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98901787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Amazon.Com (AMZN)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1,895.00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2,000.00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95822299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Alphabet, Inc. (GOOGL)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1,188.00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1,220.00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61403344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3643805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23677295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0671429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Becton Dickinson Co, (BDX)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242.00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225.00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0051689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Regeneron Pharmeceuticals (REGN)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360.00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338.00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5567595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Vertex Pharmeceuticals (VRTX)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172.00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158.00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43279085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ConocoPhilips (COP)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68.00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60.00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74113095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Steel Dynamics, INC (STLD)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35.00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 28.00 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505384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Grinding Up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*100% of stock market gains this year have come through  multiple expansion. In other words, you are paying more for less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is leading again, 33% compounded annual growth rate for the past five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market is looking tired with volume collapsing and valuations at multi year highs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*Investors focusing on an economic bounce back in Q2 and Q3 and ignoring a weak Q1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lot of investors flushed out in December have still not gotten back in, so a slow low volume grind up could continue for a few more weeks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*Back up in rates has been a plus for financials,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which have been in the dog house for 2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617AC-5423-0248-8568-EB895F0D2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208" y="4495800"/>
            <a:ext cx="3646714" cy="218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3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5EF41-4747-44B4-91CF-D15F0BE6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46149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937CE-05E9-4B31-8C79-E8E40AB72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81455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76938" y="2057400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Las Vegas,</a:t>
            </a:r>
            <a:br>
              <a:rPr lang="en-US" sz="1800" b="1" dirty="0"/>
            </a:br>
            <a:r>
              <a:rPr lang="en-US" sz="1800" b="1" dirty="0"/>
              <a:t>May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91E0A-ECED-D94F-91AB-64018AC88BA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895600"/>
            <a:ext cx="2889250" cy="3687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04035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out for even Long 4/$160-$165 vertical bear put spread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F65F0-632E-459E-8E12-3BC340913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44009"/>
            <a:ext cx="7315200" cy="56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(QQQ)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6A15C-A3BE-4E88-80AE-1C47700AB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53384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Probing Lows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BAE80-354E-44CB-A808-4526F8C1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0"/>
            <a:ext cx="7825740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AE6BE-4333-4978-84BE-21DB5AD20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1"/>
            <a:ext cx="763203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6711-2DCE-4380-AA54-56FC151F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8998"/>
            <a:ext cx="7086600" cy="54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FB)-Run at the Highs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DBC1F-FE21-45FE-B342-5A5960DAF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484516" cy="57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Bull Run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 blow out- $30 billion hardware-$11 billion services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3/$180-$185 bear put spread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11/$175-$180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6A14C-894A-4C55-A4A5-D3076C66F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926" y="1824980"/>
            <a:ext cx="6546147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 Earnings Shock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5/$1,100-$1,120 bull call spread-12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49899-1A4F-43DC-8E61-0CFEFAE91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28503"/>
            <a:ext cx="7391400" cy="56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)-Run at the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3613B3-8F65-4002-96C3-2AF47A4B5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1"/>
            <a:ext cx="727611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PYPL)-Fintech Star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A1049-630F-49BC-86BE-2E4140ADD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0"/>
            <a:ext cx="720609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2019 World Tour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4B9F4A-3BFE-A445-A883-A779528DE42C}"/>
              </a:ext>
            </a:extLst>
          </p:cNvPr>
          <p:cNvSpPr/>
          <p:nvPr/>
        </p:nvSpPr>
        <p:spPr>
          <a:xfrm>
            <a:off x="609600" y="2090172"/>
            <a:ext cx="76962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June 21 12:30 PM Auckland, New Zealand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Monday June 24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Melbourne,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Tuesday June 25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Sydney,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Wednesday June 26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Brisbane,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June 28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Perth,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Australia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Sunday June 30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Manila,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Philippines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Tuesday July 2 12:30 PM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New Delhi,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India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Friday July 5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Cairo,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Egypt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Monday July 8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Venice,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Italy</a:t>
            </a:r>
            <a:b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Wednesday July 10 12:30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PM Budapest,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Hungary</a:t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6307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beat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040C8-2531-47A9-8266-4634E1F05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371600"/>
            <a:ext cx="714894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1922DD-C97B-475D-9CF8-5043C4073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8938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C19B6-EE80-4B35-81EA-F951A76C7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1"/>
            <a:ext cx="742713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944BF-0D4D-4930-B8B2-DB19350E1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95400"/>
            <a:ext cx="728133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(DIS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4/$125-$130 call spread-12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Covered Short 4/$114 calls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00382-BC1B-4B05-89A8-8821510A4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836270"/>
            <a:ext cx="6515100" cy="501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8B35D-4A7F-49AD-96FB-44EBCDCEB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53066"/>
            <a:ext cx="72390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B19BC6-FF98-4932-A75B-2A812D8C7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50530"/>
            <a:ext cx="7315200" cy="56074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98686-FE01-47C0-B53A-E5C53F06C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92310"/>
            <a:ext cx="7162800" cy="54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)-Q1 Earnings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delayed Phase II Gigafactory, disastrous Q1 earnings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F243A-3818-4434-9AB0-1D023C1ED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83367"/>
            <a:ext cx="7391400" cy="55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2CEFF-13C5-4AC5-8950-E4C087A57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1"/>
            <a:ext cx="730144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C67B-C32C-4C44-9A00-71C048D5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2261A-084D-A242-BE2D-492CBD856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1F198A5-4F08-014F-BF7E-B631D39F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F0630ECE-3118-114E-BF44-E73AE7383093}"/>
              </a:ext>
            </a:extLst>
          </p:cNvPr>
          <p:cNvSpPr/>
          <p:nvPr/>
        </p:nvSpPr>
        <p:spPr>
          <a:xfrm>
            <a:off x="7118268" y="2909450"/>
            <a:ext cx="1568532" cy="112915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801750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B20B3-98D9-44CF-95E3-2FDA51FA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5156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339F3-12F4-4B98-AB6E-FC205B2AE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1"/>
            <a:ext cx="727547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EE5C3-03AD-4A6C-B904-2FB7391D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344623" cy="563597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falling trading volume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757F6-4104-40B7-AA48-BAE7CAB91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47813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D5202-E6E6-47CA-A898-125CFF08E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44" y="1166487"/>
            <a:ext cx="7380111" cy="569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CEABF-CFC6-4484-A03C-11B8C5120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19201"/>
            <a:ext cx="7298781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65A26-54F1-47E3-8020-FBDF0C43A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452843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7AA0E-4F80-479E-AF24-60F4FF5BE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743815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to Buy on Weak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3415D-158F-4B03-8C32-8D9FB1D18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295400"/>
            <a:ext cx="728133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are now trapped in a narrow range and could go nowhere for the rest of 2019</a:t>
            </a:r>
            <a:br>
              <a:rPr lang="en-US" sz="200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*Fed has cancelled at 2019 rate rises but won’t go further, but supper strong economy and stock market may put a rate rise back on the table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*10 year rates have backed off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30</a:t>
            </a: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basis points, from 2.33% to 2.63%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Foreign Investors Pour into the US Bond Market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bund yields plunge to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+</a:t>
            </a: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0.00%,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while Japan government bonds turn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a -0.06% yield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buy every 2 point dip and sell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every 2 point rally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Going Nowhere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638336-4E28-FE42-8ED4-C61707E0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583671"/>
            <a:ext cx="2324100" cy="30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595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r>
              <a:rPr lang="en-US" sz="2800" b="1" dirty="0"/>
              <a:t>50</a:t>
            </a:r>
            <a:r>
              <a:rPr lang="en-US" sz="2800" b="1"/>
              <a:t>% of </a:t>
            </a:r>
            <a:r>
              <a:rPr lang="en-US" sz="2800" b="1" dirty="0"/>
              <a:t>seats already </a:t>
            </a:r>
            <a:r>
              <a:rPr lang="en-US" sz="2800" b="1"/>
              <a:t>sold out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5/$116-$119 bull call spread </a:t>
            </a:r>
            <a:br>
              <a:rPr lang="en-US" sz="2000" dirty="0">
                <a:solidFill>
                  <a:srgbClr val="00A64B"/>
                </a:solidFill>
              </a:rPr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4/$128-$130 bear put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long 3/$124-$126 put spread- expired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Expiration of long 2/$124-$126 put spread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2/$125-$128 call spread again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1/$124-$127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2/$125-$128 call spread</a:t>
            </a: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44C38-8F88-427B-82E5-1E0DF7A5E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545204"/>
            <a:ext cx="5638800" cy="43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2.50%</a:t>
            </a:r>
            <a:br>
              <a:rPr lang="en-US" sz="2400" dirty="0"/>
            </a:br>
            <a:r>
              <a:rPr lang="en-US" sz="2400" dirty="0"/>
              <a:t>Breakdown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794BA-A4FC-4DD9-B7A7-A996C6624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219200"/>
            <a:ext cx="7190643" cy="56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5.27%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7AC5A-E4CB-4713-9784-069FC8D9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4347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54CAA-11D3-47FD-A1A4-7136A10D9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331371" cy="56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5.92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5354A5-9342-4B3F-8E80-F52D4E594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19201"/>
            <a:ext cx="7223091" cy="56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(MUB)-2.26%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8B879-34D3-47DF-A0D8-E4C78FBD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33816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New Two Year High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0"/>
            <a:ext cx="8153400" cy="62642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*Back up in US interest rates brings new strength to the US dollar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*But weak dollar plays holding up on massive liquidity surge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shrinks to new 2 month low on Brexit stall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Chinese economic stimulus lets Yuan maintain highs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flatlining at a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stand aside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53A674-00C1-1443-9E7C-DB843F570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588327"/>
            <a:ext cx="2736273" cy="27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1C394-6BF5-4C40-8EFD-9B0677399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219201"/>
            <a:ext cx="730733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2/$105-$108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4880C-50AF-42D2-BB17-B544ADA9F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01321"/>
            <a:ext cx="7391400" cy="57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D43A6-09C8-4461-A6D5-A23112937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5318"/>
            <a:ext cx="7467600" cy="583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i="0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+16.02%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 +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14.60</a:t>
            </a:r>
            <a:r>
              <a:rPr lang="en-US" sz="200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+21.17%,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+316.16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33.87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9 1/2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E412B-585A-4E1E-8411-DC3478A11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271"/>
            <a:ext cx="7315200" cy="57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577D8-F534-455C-A0FB-9BF35CC50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1"/>
            <a:ext cx="7514753" cy="579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Bitcoin- 45%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Liquidity Surge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8BF98E-099C-8B43-A43A-97A319D68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295400"/>
            <a:ext cx="7543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A Perfect Storm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85800" y="841248"/>
            <a:ext cx="7772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ending Iran oil exemptions for 8 countries pours gasoline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on the fire China is the world’s largest marginal new buyer of oil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*Massive stimulus there will revive the economy and substantially increase demand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*Trumps says he ordered Saudi’s to raise production and prices suddenly plunge $4, even though the Saudis denied it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*Warren puts $10 billion into the sector with a new Occidental Petroleum stake (OXY)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still infrastructure constrained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on production expansion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buy the dips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0571A-99D8-D443-96B7-4AA9A77B3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425254"/>
            <a:ext cx="2965938" cy="22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20443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-Bouncing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0C06B-4CFF-4BB1-B572-397BD759C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561020" cy="58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F688A-67CC-4875-BA2E-37C84DBA6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1"/>
            <a:ext cx="7583924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44282-817F-491B-9FCB-3F5DCF9B2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337267" cy="56303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FF3612-BDA8-4090-B448-EEF48B663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0"/>
            <a:ext cx="767207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FAEC9-9B30-45F4-8E1E-3413B67D4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27051"/>
            <a:ext cx="7467600" cy="57309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(COPX)-Weakness on China stats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Deal Coming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C4BD4-AB45-4720-B9BB-CA2AFFFE3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219200"/>
            <a:ext cx="7248629" cy="564162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 at Market Highs</a:t>
            </a:r>
            <a:br>
              <a:rPr lang="en-US" sz="2000" dirty="0"/>
            </a:br>
            <a:r>
              <a:rPr lang="en-US" sz="2000" dirty="0"/>
              <a:t>New All Time High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6385552" y="2267009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17.46%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30492E-5FA7-7C41-9704-E476D7DDE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978228"/>
              </p:ext>
            </p:extLst>
          </p:nvPr>
        </p:nvGraphicFramePr>
        <p:xfrm>
          <a:off x="304800" y="1905000"/>
          <a:ext cx="5166111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25408">
                  <a:extLst>
                    <a:ext uri="{9D8B030D-6E8A-4147-A177-3AD203B41FA5}">
                      <a16:colId xmlns:a16="http://schemas.microsoft.com/office/drawing/2014/main" val="1398487095"/>
                    </a:ext>
                  </a:extLst>
                </a:gridCol>
                <a:gridCol w="1640703">
                  <a:extLst>
                    <a:ext uri="{9D8B030D-6E8A-4147-A177-3AD203B41FA5}">
                      <a16:colId xmlns:a16="http://schemas.microsoft.com/office/drawing/2014/main" val="3162405047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Current Capital at Risk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66916261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72663334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339069345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Better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4971755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316935849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(FCX) 5/$10-50-$11.50 call spread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397112145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(DIS) 5/$125-$130 call spread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58674003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113814513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08199198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157638807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No Positions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417814885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6069012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22300150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9CD8D42-7E92-134B-BB9D-C5A0A61F7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984" y="3429000"/>
            <a:ext cx="3340100" cy="309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(FCX)-Weakness on China stats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Deal Coming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$10.50-$11.50 bull call spread – expires in 12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17D9D-AA5F-054B-B59B-91D796B8F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6680679" cy="50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99617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Still in the Penalty Box 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*”RISK ON” world has no room for gold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*Capital is being shifted out of gold into US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rates, with the ten year up 25 basis points in two weeks, is another stab in the back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*Charts showing gold is now in down trend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 buying continues in major way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the long term trend is intact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until the Fed starts raising rates again.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*Stand aside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1DC844-C8DE-FC4F-A2FD-B5E696C2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267200"/>
            <a:ext cx="3327400" cy="22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5503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The flight to safety bid is coming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3/$119-$122 vertical bull call spread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6128F-1656-4517-A052-18E1F6FA8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0"/>
            <a:ext cx="7456047" cy="57154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5B71A-FBD1-42D7-B725-E1804FB2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066801"/>
            <a:ext cx="756904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09387-CCCB-468A-A357-91EEB06B0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91" y="1035756"/>
            <a:ext cx="7504617" cy="58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CB440F-2E21-4097-969C-DCBF3D936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1"/>
            <a:ext cx="7530768" cy="576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5ABF2-6336-4A7E-98A7-AA7F955DB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2848"/>
            <a:ext cx="7364821" cy="56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9DFF4-4DCB-5845-8CD9-4457159F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($COPPER)- Copper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79D46-A92F-C94D-8BE2-B838F326A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B30B1-1FCD-425C-8277-3F7C5B877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1"/>
            <a:ext cx="74041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50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5/$10.50-$11.50 call spread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983F8-5EC1-466E-9653-055A80877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92310"/>
            <a:ext cx="7162800" cy="54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6325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3189" y="1063188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fixed rate loan bounce back to 4.30%, new mortgage demand is suddenly soaring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*May rescue the spring selling season which had been written off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New Home Sales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up 4.5% in March, an 18 month high, but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Existing Home Sales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off 4.9% 5.21 million annualized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*San Francisco home prices drop for the first time in 7 years, taking the median home price down to $830,000, off 0.1% YOY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4.0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6 1/2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18A0C4-9E1E-EF46-A4EE-F3B19D8F8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544" y="4572000"/>
            <a:ext cx="3307856" cy="208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66700" y="3048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206308-F94E-1D47-A557-33C8B3335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959600" cy="5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 (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9.7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(6.7%)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Tampa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(5.4%)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4" y="1161664"/>
            <a:ext cx="7509332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26994-E4E9-4BA3-A4A8-DB2298125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1"/>
            <a:ext cx="748103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127E4-E34D-45FF-86E7-24A74B915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0"/>
            <a:ext cx="7516238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$12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9183396-1A8F-9F48-91D7-D85493D29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5400"/>
            <a:ext cx="8077200" cy="52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28401</TotalTime>
  <Words>557</Words>
  <Application>Microsoft Macintosh PowerPoint</Application>
  <PresentationFormat>On-screen Show (4:3)</PresentationFormat>
  <Paragraphs>153</Paragraphs>
  <Slides>84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Arial</vt:lpstr>
      <vt:lpstr>Calibri</vt:lpstr>
      <vt:lpstr>Times New Roman</vt:lpstr>
      <vt:lpstr>Office Theme</vt:lpstr>
      <vt:lpstr>The Mad Hedge Fund Trader “RISK ON” Again” </vt:lpstr>
      <vt:lpstr>MHFT Global Strategy Luncheons Buy tickets at www.madhedgefundtrader.com </vt:lpstr>
      <vt:lpstr>MHFT Global Strategy Luncheons 2019 World Tour Buy tickets at www.madhedgefundtrader.com </vt:lpstr>
      <vt:lpstr>PowerPoint Presentation</vt:lpstr>
      <vt:lpstr>October 25-26 Lake Tahoe Conference 50% of seats already sold out</vt:lpstr>
      <vt:lpstr> Trade Alert Performance New Highs!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Firmly in “SELL” Territory watch the time at the tip for timing </vt:lpstr>
      <vt:lpstr>The Global Economy – Q1 Surprise</vt:lpstr>
      <vt:lpstr>Weekly Jobless Claims +37,000 to 230,000 monster gain</vt:lpstr>
      <vt:lpstr>Soybeans (-20%)-Trade War Indicator rolling over price action hits on a big “Sell the news” on China trade deal, or no China trade deal-no flood boost </vt:lpstr>
      <vt:lpstr>The Bill Davis View A $1,500 Upgrade for the Mad Day Trader Service </vt:lpstr>
      <vt:lpstr>Stocks – Grinding Up</vt:lpstr>
      <vt:lpstr>   S&amp;P 500- stopped out of long 2/$285-$290 bear put spread took profits on long 2/$270-$275 bear put spread      </vt:lpstr>
      <vt:lpstr> Dow Average- </vt:lpstr>
      <vt:lpstr>Russell 2000 (IWM)- out for even Long 4/$160-$165 vertical bear put spread</vt:lpstr>
      <vt:lpstr>NASDAQ (QQQ)</vt:lpstr>
      <vt:lpstr>(VIX)- Probing Lows </vt:lpstr>
      <vt:lpstr> iPath S&amp;P 500 VIX Short-Term Futures ETN (VXX)  </vt:lpstr>
      <vt:lpstr>   Microsoft (MSFT)- Earnings beat took profits on long 4/$108-$113 call spread took profits on long 2/$85-$90 call spread     </vt:lpstr>
      <vt:lpstr>   Facebook (FB)-Run at the Highs      </vt:lpstr>
      <vt:lpstr>   Apple (AAPL)- Bull Run Earning blow out- $30 billion hardware-$11 billion services stopped out of long 3/$180-$185 bear put spread stopped out of long 11/$175-$180 bear put spread took profits on long 11/$165-$175 bear put spread     </vt:lpstr>
      <vt:lpstr>  Alphabet (GOOGL)- Earnings Shock  long 5/$1,100-$1,120 bull call spread-12 days to expiration took profits on long 4/$1,080-$1,120 bull call spread   </vt:lpstr>
      <vt:lpstr>      Amazon (AMZN)-Run at the Highs took profits on long 4/$1,600-$1,650 call spread took profits on long 2/$1,200-$1,300 call spread      </vt:lpstr>
      <vt:lpstr>      PayPal (PYPL)-Fintech Star took profits on long 4/$90-$95 call spread      </vt:lpstr>
      <vt:lpstr>NVIDIA (NVDA)-  earnings beat   </vt:lpstr>
      <vt:lpstr>  Micron Technology (MU)-    </vt:lpstr>
      <vt:lpstr>  Salesforce (CRM)- took profits on long 2/$105-$115 call spread     </vt:lpstr>
      <vt:lpstr>  Boeing (BA)- took profits on long 4/$315-$335 call spread  Next to happen in the recertification bounce    </vt:lpstr>
      <vt:lpstr>  Walt Disney (DIS)- long 4/$125-$130 call spread-12 days to expiration took profits on long 4/$100-$104 call spread Covered Short 4/$114 calls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 Tesla (TSLA)-Q1 Earnings stopped out of long 4/$300-$320 put spread delayed Phase II Gigafactory, disastrous Q1 earnings     </vt:lpstr>
      <vt:lpstr>Southwest Airlines (LUV)- Boeing 737 Max biggest buyer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(GS)-falling trading volume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Time to Buy on Weak Dollar</vt:lpstr>
      <vt:lpstr>Bonds – Going Nowhere</vt:lpstr>
      <vt:lpstr>  Treasury ETF (TLT) – Bottom of Range took profits on long 5/$116-$119 bull call spread  took profits on long 4/$128-$130 bear put spread long 3/$124-$126 put spread- expired at maximum profit point Expiration of long 2/$124-$126 put spread at maximum profit point took profits on long 2/$125-$128 call spread again took profits on long 1/$124-$127 call spread took profits on long 2/$125-$128 call spread   </vt:lpstr>
      <vt:lpstr>Ten Year Treasury Yield ($TNX) 2.50% Breakdown </vt:lpstr>
      <vt:lpstr>Junk Bonds (HYG) 5.27% Yield </vt:lpstr>
      <vt:lpstr>2X Short Treasuries (TBT)-Buy Territory</vt:lpstr>
      <vt:lpstr>Emerging Market Debt (ELD) 5.92% Yield- </vt:lpstr>
      <vt:lpstr>Municipal Bonds (MUB)-2.26%   Mix of AAA, AA, and A rated bonds </vt:lpstr>
      <vt:lpstr>Foreign Currencies – New Two Year High </vt:lpstr>
      <vt:lpstr>   Japanese Yen (FXY), (YCS)   </vt:lpstr>
      <vt:lpstr>   Euro ($XEU), (FXE), (EUO)- Trying to Break Down long 2/$105-$108 call spread    </vt:lpstr>
      <vt:lpstr>   Australian Dollar (FXA)-    </vt:lpstr>
      <vt:lpstr>Emerging Market Currencies (CEW)   </vt:lpstr>
      <vt:lpstr>Chinese Yuan- (CYB)- </vt:lpstr>
      <vt:lpstr> Bitcoin- 45% Rally Global Liquidity Surge  </vt:lpstr>
      <vt:lpstr>Energy – A Perfect Storm</vt:lpstr>
      <vt:lpstr>Oil-Bouncing</vt:lpstr>
      <vt:lpstr>  United States Oil Fund (USO)  </vt:lpstr>
      <vt:lpstr>Energy Select Sector SPDR (XLE)-No Performance! (XOM), (CVX), (SLB), (KMI), (EOG), (COP) </vt:lpstr>
      <vt:lpstr>Halliburton (HAL)- </vt:lpstr>
      <vt:lpstr>Natural Gas (UNG)- Major Hedge Fund Blow Up</vt:lpstr>
      <vt:lpstr> Copper (COPX)-Weakness on China stats Trade War Deal Coming </vt:lpstr>
      <vt:lpstr> Freeport McMoRan (FCX)-Weakness on China stats Trade War Deal Coming long $10.50-$11.50 bull call spread – expires in 12 days </vt:lpstr>
      <vt:lpstr>Precious Metals – Still in the Penalty Box </vt:lpstr>
      <vt:lpstr>Gold (GLD)- The flight to safety bid is coming Stopped out of 3/$119-$122 vertical bull call spread  </vt:lpstr>
      <vt:lpstr> Market Vectors Gold Miners ETF- (GDX) – Yikes!  </vt:lpstr>
      <vt:lpstr> Barrick Gold (GOLD) </vt:lpstr>
      <vt:lpstr> Newmont Mining- (NEM)-  </vt:lpstr>
      <vt:lpstr> Palladium - (PALL)-  </vt:lpstr>
      <vt:lpstr>($COPPER)- Copper</vt:lpstr>
      <vt:lpstr> Freeport McMoRan - (FCX)- long 5/$10.50-$11.50 call spread took profits on long 4/$10-$11 call spread took profits on short 4/$114 calls  </vt:lpstr>
      <vt:lpstr>Real Estate – </vt:lpstr>
      <vt:lpstr>February Corelogic S&amp;P Case Shiller Home Price Index Las Vegas (9.7%), Phoenix (6.7%), and Tampa (5.4%)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May 15,  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6329</cp:revision>
  <cp:lastPrinted>2017-08-31T13:43:13Z</cp:lastPrinted>
  <dcterms:created xsi:type="dcterms:W3CDTF">2015-02-05T17:12:57Z</dcterms:created>
  <dcterms:modified xsi:type="dcterms:W3CDTF">2019-05-01T15:54:11Z</dcterms:modified>
</cp:coreProperties>
</file>