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900" r:id="rId3"/>
    <p:sldId id="902" r:id="rId4"/>
    <p:sldId id="797" r:id="rId5"/>
    <p:sldId id="888" r:id="rId6"/>
    <p:sldId id="605" r:id="rId7"/>
    <p:sldId id="663" r:id="rId8"/>
    <p:sldId id="906" r:id="rId9"/>
    <p:sldId id="824" r:id="rId10"/>
    <p:sldId id="647" r:id="rId11"/>
    <p:sldId id="695" r:id="rId12"/>
    <p:sldId id="755" r:id="rId13"/>
    <p:sldId id="898" r:id="rId14"/>
    <p:sldId id="793" r:id="rId15"/>
    <p:sldId id="693" r:id="rId16"/>
    <p:sldId id="839" r:id="rId17"/>
    <p:sldId id="787" r:id="rId18"/>
    <p:sldId id="282" r:id="rId19"/>
    <p:sldId id="570" r:id="rId20"/>
    <p:sldId id="280" r:id="rId21"/>
    <p:sldId id="285" r:id="rId22"/>
    <p:sldId id="603" r:id="rId23"/>
    <p:sldId id="563" r:id="rId24"/>
    <p:sldId id="835" r:id="rId25"/>
    <p:sldId id="613" r:id="rId26"/>
    <p:sldId id="831" r:id="rId27"/>
    <p:sldId id="811" r:id="rId28"/>
    <p:sldId id="891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751" r:id="rId49"/>
    <p:sldId id="654" r:id="rId50"/>
    <p:sldId id="659" r:id="rId51"/>
    <p:sldId id="655" r:id="rId52"/>
    <p:sldId id="656" r:id="rId53"/>
    <p:sldId id="657" r:id="rId54"/>
    <p:sldId id="658" r:id="rId55"/>
    <p:sldId id="531" r:id="rId56"/>
    <p:sldId id="533" r:id="rId57"/>
    <p:sldId id="756" r:id="rId58"/>
    <p:sldId id="786" r:id="rId59"/>
    <p:sldId id="546" r:id="rId60"/>
    <p:sldId id="536" r:id="rId61"/>
    <p:sldId id="777" r:id="rId62"/>
    <p:sldId id="901" r:id="rId63"/>
    <p:sldId id="388" r:id="rId64"/>
    <p:sldId id="312" r:id="rId65"/>
    <p:sldId id="380" r:id="rId66"/>
    <p:sldId id="747" r:id="rId67"/>
    <p:sldId id="313" r:id="rId68"/>
    <p:sldId id="812" r:id="rId69"/>
    <p:sldId id="320" r:id="rId70"/>
    <p:sldId id="650" r:id="rId71"/>
    <p:sldId id="729" r:id="rId72"/>
    <p:sldId id="737" r:id="rId73"/>
    <p:sldId id="894" r:id="rId74"/>
    <p:sldId id="904" r:id="rId75"/>
    <p:sldId id="905" r:id="rId76"/>
    <p:sldId id="754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830"/>
  </p:normalViewPr>
  <p:slideViewPr>
    <p:cSldViewPr>
      <p:cViewPr varScale="1">
        <p:scale>
          <a:sx n="121" d="100"/>
          <a:sy n="121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7077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570815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80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War!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15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F55800A-8BB5-3546-8194-5BA76737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372" y="1524000"/>
            <a:ext cx="5897366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4DBEE42A-82AC-D749-93E5-DC3156F5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6" y="1848511"/>
            <a:ext cx="7620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Profit Predictor Wins Again!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E3145A5A-C4C2-8D4C-BFD8-3187CAE3B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45999"/>
            <a:ext cx="7209209" cy="4737364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042870" y="2287413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278440" y="5029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70126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Chinese trade war continues to the max a global recession will ensue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*Millions of small US retailing and manufacturing companies will go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/>
              <a:t>ISM Factory Orders </a:t>
            </a:r>
            <a:r>
              <a:rPr lang="en-US" sz="1800" dirty="0"/>
              <a:t>dive in April to 52.8, a six-month low, </a:t>
            </a:r>
            <a:r>
              <a:rPr lang="en-US" sz="1800" b="1" i="1" dirty="0"/>
              <a:t>US Retail Sales Crater</a:t>
            </a:r>
            <a:r>
              <a:rPr lang="en-US" sz="1800" dirty="0"/>
              <a:t>, in March while </a:t>
            </a:r>
            <a:r>
              <a:rPr lang="en-US" sz="1800" b="1" dirty="0"/>
              <a:t>Industrial Production</a:t>
            </a:r>
            <a:r>
              <a:rPr lang="en-US" sz="1800" dirty="0"/>
              <a:t> is off 0.5%. Why is the data suddenly turning recessionary? It isn’t even reflecting the heightened trade war yet.</a:t>
            </a: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/>
              <a:t>Stephen Moore and Herman Cain Withdraw Fed Nominations, removing two ultra doves from the Fed, Fed also warns against high stock prices in the face of record business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/>
              <a:t>Chinese Exports </a:t>
            </a:r>
            <a:r>
              <a:rPr lang="en-US" sz="1800" dirty="0"/>
              <a:t>to the US fall, as US price</a:t>
            </a:r>
            <a:br>
              <a:rPr lang="en-US" sz="1800" dirty="0"/>
            </a:br>
            <a:r>
              <a:rPr lang="en-US" sz="1800" dirty="0"/>
              <a:t> increases start to take a bite. The Middle Kingdom</a:t>
            </a:r>
            <a:br>
              <a:rPr lang="en-US" sz="1800" dirty="0"/>
            </a:br>
            <a:r>
              <a:rPr lang="en-US" sz="1800" dirty="0"/>
              <a:t> is no longer able to cut their own prices through</a:t>
            </a:r>
            <a:br>
              <a:rPr lang="en-US" sz="1800" dirty="0"/>
            </a:br>
            <a:r>
              <a:rPr lang="en-US" sz="1800" dirty="0"/>
              <a:t> Yuan depreciation, thanks to their own economic</a:t>
            </a:r>
            <a:br>
              <a:rPr lang="en-US" sz="1800" dirty="0"/>
            </a:br>
            <a:r>
              <a:rPr lang="en-US" sz="1800" dirty="0"/>
              <a:t> stimulus program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0D4C9-E35E-1945-825A-E009E97F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915656"/>
            <a:ext cx="2551623" cy="17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-2,000 to 228,000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holding last week’s monster 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China trade deal collapse brings new 7 year low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A4AAB-2C62-354F-8A33-67219DBE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09170"/>
            <a:ext cx="7924800" cy="51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C1533D-CB4F-0349-8AED-B73A6B77A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391617"/>
              </p:ext>
            </p:extLst>
          </p:nvPr>
        </p:nvGraphicFramePr>
        <p:xfrm>
          <a:off x="498604" y="1790700"/>
          <a:ext cx="818294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86294">
                  <a:extLst>
                    <a:ext uri="{9D8B030D-6E8A-4147-A177-3AD203B41FA5}">
                      <a16:colId xmlns:a16="http://schemas.microsoft.com/office/drawing/2014/main" val="2740804855"/>
                    </a:ext>
                  </a:extLst>
                </a:gridCol>
                <a:gridCol w="2184531">
                  <a:extLst>
                    <a:ext uri="{9D8B030D-6E8A-4147-A177-3AD203B41FA5}">
                      <a16:colId xmlns:a16="http://schemas.microsoft.com/office/drawing/2014/main" val="271867491"/>
                    </a:ext>
                  </a:extLst>
                </a:gridCol>
                <a:gridCol w="2112116">
                  <a:extLst>
                    <a:ext uri="{9D8B030D-6E8A-4147-A177-3AD203B41FA5}">
                      <a16:colId xmlns:a16="http://schemas.microsoft.com/office/drawing/2014/main" val="2566478581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Buys: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8272021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0431424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Quest Diagnostics Inc. (DGX)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97.00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106.00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680111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3M Co. (MMM)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178.00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3257927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Amgen, Inc. (AMGN)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170.00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12348112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225.00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0229121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Universal Health Services (UHS)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121.00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23493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39707795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808774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32751981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Avista Corp (AVA)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46.00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53812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Premier, Inc. (Pinc)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29.00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727976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Jazz Pharmaceuticals,Inc (JAZZ)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0098905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Goldman Sachs (GS)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210.00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175002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Bluebird Bio (Inc)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 120.00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38208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Tweet that Killed Wall Street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turns on a dime, bullish at the Friday close, gap down opening at the Monday morning opening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got out of our last long on the only rally on Monday, but couldn’t get off shorts fast enough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That means there is a huge amount of frustrated selling above the market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that led the upside led the downside too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have become completely irrelevant,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it’s all abut global macro now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*Apple takes a big 13% hit on prospect of 25%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tariff on iPhones, all done in the name of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bogus national defense claims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wait for new range to establish,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then go in on the long side in tech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A2E29-9EED-1F4F-9E7F-DA5A8D5DD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20" y="4114800"/>
            <a:ext cx="3626597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FCF16C2-346E-4C68-9FB4-92F60905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00569"/>
            <a:ext cx="7620000" cy="58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ABB5FE-5FA4-43D5-8E5B-52EB8F9A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79337"/>
            <a:ext cx="7772400" cy="58786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12EB77B-C69F-4591-97C0-56D99B9A0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183534"/>
            <a:ext cx="7391400" cy="56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2019 World Tour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B9F4A-3BFE-A445-A883-A779528DE42C}"/>
              </a:ext>
            </a:extLst>
          </p:cNvPr>
          <p:cNvSpPr/>
          <p:nvPr/>
        </p:nvSpPr>
        <p:spPr>
          <a:xfrm>
            <a:off x="609600" y="2090172"/>
            <a:ext cx="76962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21 12:30 PM Auckland, New Zealand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June 24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Melbourne,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June 25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Sydney,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June 26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Brisbane,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28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Perth,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Sunday June 30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Manila,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Philippines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July 2 12:30 PM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New Delhi,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India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July 5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Cairo,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Egypt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July 8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Venice,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July 10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Budapest,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Hungary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630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($COMPQ)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02BC1-3B3B-464D-9579-8765ECC3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4904"/>
            <a:ext cx="75461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2869-03EB-5A45-AF85-8A43633C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4FF3F7-D7EF-4011-85BC-1081F3BF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678227" cy="58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4532AC-2E0E-40BB-B3AB-3E20F8F5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17776"/>
            <a:ext cx="6934200" cy="53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5564A1A-2753-45D9-8FC0-D1CC22264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1"/>
            <a:ext cx="73612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China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Apple Plus Streaming Service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6E03AD-80CB-4D46-A7D4-A8C98769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43605"/>
            <a:ext cx="653852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F787FE2-D3A6-47A4-9EBF-0EC576A0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59727"/>
            <a:ext cx="7467600" cy="56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BE7AB6-8B32-43C4-95E2-1B6941914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23138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C4AC56-8C9A-413F-ABF8-AABBC029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1"/>
            <a:ext cx="734415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29E91C-3BCB-41E1-9376-3F1D9150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89209"/>
            <a:ext cx="7162800" cy="54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67B-C32C-4C44-9A00-71C048D5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261A-084D-A242-BE2D-492CBD856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F198A5-4F08-014F-BF7E-B63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0630ECE-3118-114E-BF44-E73AE7383093}"/>
              </a:ext>
            </a:extLst>
          </p:cNvPr>
          <p:cNvSpPr/>
          <p:nvPr/>
        </p:nvSpPr>
        <p:spPr>
          <a:xfrm>
            <a:off x="7118268" y="2909450"/>
            <a:ext cx="1568532" cy="112915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01750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A19C6A6-F55A-4E3A-ADBF-E1C7578B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465148" cy="57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5CF114-398E-462B-920A-188F6450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5043"/>
            <a:ext cx="7391400" cy="56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B26183-8685-4A0F-8077-0F9031BF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71738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Blockbuster Wave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85AA466-3A26-4140-B7CF-94E97BEDA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685" y="1866884"/>
            <a:ext cx="6576630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2D5781D-D38A-4E59-A595-3AD3169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86758"/>
            <a:ext cx="7086600" cy="54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1E5066-F9F7-4C93-A326-EA83EB5C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5415"/>
            <a:ext cx="7391400" cy="56360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47B841-0C35-4244-8C65-024C97CC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1"/>
            <a:ext cx="7192950" cy="54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)-Q1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delayed Phase II Gigafactory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42C08A2-C5E8-4AD9-AA0B-F12A49BF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88954"/>
            <a:ext cx="7315200" cy="55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D00F7F-B468-42F2-8A62-DA72FC04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0759"/>
            <a:ext cx="7543800" cy="57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2EFF7A8-DD12-4CFC-B8FE-92E9E5AE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03343"/>
            <a:ext cx="7467600" cy="56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40AF49-8862-42EA-9F96-BD41E31EA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302375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F3E5A5C-D7BD-4C70-AAA2-4A0A034E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1"/>
            <a:ext cx="7386998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-Inverting Yield Curve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87B319-6FDF-4E3B-9692-1260876F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148774"/>
            <a:ext cx="7543800" cy="57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D7EDDB-2612-41AC-B115-3E03E4019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0"/>
            <a:ext cx="7365533" cy="56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A481D46-B53C-4FC8-BD7A-E31772BF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512879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98A304-8F0F-42B5-9DC0-31647F175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39192" cy="57818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D98CD4-F0E3-4398-A156-C68FEC73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1993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593790-5FD4-4F01-B465-862F34951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2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recession fears brought on my trade war escalation trigger monster spike in bond prices, plunge in yields</a:t>
            </a: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has cancelled at 2019 rate rises which should stabilize extend of rate moves for foreseeable future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*10 year rates have backed off 16 basis points, from 2.55% to 2.39%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Foreign Investors Pour into the US Bond Market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-0.05%,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-0.06% yield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buy every 2 point dip and sell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 2 point rally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”RISK OFF” Spike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D0E33-B706-DB4F-9C3E-72EDC014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773" y="4038600"/>
            <a:ext cx="3238087" cy="2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Top of Range</a:t>
            </a:r>
            <a:br>
              <a:rPr lang="en-US" sz="2000" dirty="0"/>
            </a:br>
            <a:r>
              <a:rPr lang="en-US" sz="1800" dirty="0">
                <a:solidFill>
                  <a:schemeClr val="tx1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4/$128-$130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long 3/$124-$126 put spread- expired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4E6821C-A396-4DA7-A5EE-AC4628BF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921878"/>
            <a:ext cx="5067300" cy="38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i="0" u="sng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0.79</a:t>
            </a:r>
            <a:r>
              <a:rPr lang="en-US" sz="2200" b="1" i="0" u="sng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+14.93%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9.57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+18.93%,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+315.07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33.16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914884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2.50%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4C3EEBE-941A-460F-8D7F-B7B7CE71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1"/>
            <a:ext cx="74321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5.27%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ADF23DC-8EE2-4A74-998D-BEF25B2B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1"/>
            <a:ext cx="7557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7EABD8-69E8-44E5-ACE9-9C968B16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1"/>
            <a:ext cx="7408645" cy="56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5.92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C49D2D-0F3E-42AE-9BDD-9C6EA7189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0"/>
            <a:ext cx="7476897" cy="57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(MUB)-2.26%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E7B246-0F2D-4790-BD45-46D4C335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6321"/>
            <a:ext cx="7315200" cy="56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Panic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*Ratchet up in trade war crushes both combatant currencies, the US dollar and the Chinese Yuan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*Japanese yen spikes on hedge fund covering of shorts to unwind “RISK ON” positions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barely moves because they may be the next trade target. Butting 25% tariffs on German cars, already threatened would be an economic disaster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stalls on lack of Brexit progress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big on flight to safety, capital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flight from China fleeing weak Yuan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replacing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 until move is done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075C3-EC98-8A44-A329-77647C6E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878" y="4191000"/>
            <a:ext cx="318052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455EBF-709A-4587-B43F-0871F5273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17885"/>
            <a:ext cx="7620000" cy="58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6D9767-65C6-44D2-98F5-79033E57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1"/>
            <a:ext cx="72957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AAD6B96-21D4-4230-9396-B9301572C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3193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069A23-9D30-4B11-9017-D81BA319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4917"/>
            <a:ext cx="7315200" cy="57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 at Market Highs</a:t>
            </a:r>
            <a:br>
              <a:rPr lang="en-US" sz="2000" dirty="0"/>
            </a:br>
            <a:r>
              <a:rPr lang="en-US" sz="2000" dirty="0"/>
              <a:t>New All Time High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17.21%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CE223D-A4CB-B249-B525-5C53D66C8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248345"/>
              </p:ext>
            </p:extLst>
          </p:nvPr>
        </p:nvGraphicFramePr>
        <p:xfrm>
          <a:off x="422135" y="1828800"/>
          <a:ext cx="4797104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73594">
                  <a:extLst>
                    <a:ext uri="{9D8B030D-6E8A-4147-A177-3AD203B41FA5}">
                      <a16:colId xmlns:a16="http://schemas.microsoft.com/office/drawing/2014/main" val="1348953896"/>
                    </a:ext>
                  </a:extLst>
                </a:gridCol>
                <a:gridCol w="1523510">
                  <a:extLst>
                    <a:ext uri="{9D8B030D-6E8A-4147-A177-3AD203B41FA5}">
                      <a16:colId xmlns:a16="http://schemas.microsoft.com/office/drawing/2014/main" val="1964389564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08155415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97843479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04739774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324350368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748432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(MSFT) 6/$110-$115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96528047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6/$128-$131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364226745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641042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417385843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01777791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5399750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323258675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02487954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0115310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6B96A90-F925-F34E-9C98-179FF73A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03" y="3581400"/>
            <a:ext cx="258359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EF4DB62-37A3-490E-9EFD-C9687448C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75813" cy="57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Bitcoin- 100%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Massive Chinese Buying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B05504-CC21-F640-87CB-E1B466312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794"/>
            <a:ext cx="9144000" cy="472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Global Recession Fears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85800" y="841248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plunges 10% on sudden global recession fears prompted by China trade war, then bounces on drone attach on Saudi tankers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Moving carrier group to close the Straights of Hormuz to enforce Iran Oil sanctions on 8 former exemption countries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*Drone attack on Saudi ships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*Occidental Petroleum (OXY) wins Anadarko takeover battle with Buffet Financing 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*Libya civil war still crimping supply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*So is Venezuela failed state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8CF20-A7C0-284C-80EC-601B7898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066" y="4213352"/>
            <a:ext cx="3315533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0443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-Recession Trumps War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FBC533-7564-49EE-9413-AF62784E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92819"/>
            <a:ext cx="7543800" cy="57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DD8C588-2DD6-4E62-AB8B-8A27CF6F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5756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0DDAF7-83EC-42D4-B6E2-0A6CB5E7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400982" cy="56408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273C6F9-6A0E-4CC8-AD33-A52A6AC4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0"/>
            <a:ext cx="7566903" cy="57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E3D6A15-5DEE-4B51-B3E3-91796096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7175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“RISK OFF” Bid, But Not Much 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*Gold should be flying here and the fact that it isn’t is a problem for gold.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Bitcoin rally means it is stealing gold’s thunder again, with much speculative short term trading moving there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*Interest rates plunge should be very positive, but gold ain't moving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is done dumping the last of its gold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especially by Russia and China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D5062-F614-724F-A109-8BF835E4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70" y="4343400"/>
            <a:ext cx="3338830" cy="21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5D867F-8A5E-4E38-9350-FFCA21BC2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85168" cy="56852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BD64C-2123-CE46-8E7F-3BD283D63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" y="1447800"/>
            <a:ext cx="8305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DAEF3A-C24C-481A-8662-83463C278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16" y="1066800"/>
            <a:ext cx="7600167" cy="58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59378D-D276-47B2-840E-7AE95C7B1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671400" cy="5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1D5CAE-0357-4F94-81DA-DF6B9EA5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213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E49CD3-A626-43A6-8F68-4768455E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1"/>
            <a:ext cx="743321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477D8-B855-194D-9665-DBDEC5A9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60" y="1257299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(FCX)-Collapse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7A3B6-B8A8-1E46-8F74-1B284995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2461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Still Falling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market crash hasn’t hit the housing market yet, mortgage applications up 2.7% last week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Pending Homes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3.8%, but down 1.2% YOY.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*Corelogic says 40% of US homes undervalued, 16% fair valued, and 44% undervalued, with rate of price gains slowing sharply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*Biggest hits taken by luxury end of the market, with some markets, like NY and SF mansions completely drying up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4.0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149F4-5A68-FA43-BB03-B3F06FA6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046" y="4800600"/>
            <a:ext cx="2300287" cy="24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9.7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(6.7%)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Tampa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(5.4%)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C06EEAB-8E20-4441-A708-DA435BD0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1"/>
            <a:ext cx="754955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7FD0F66-A1C5-41A1-A54D-702DC18D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412181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E0C99B2-45E3-BA4B-AA77-E5F6FFE6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187450"/>
            <a:ext cx="7810500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8279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6595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war kills the bull, unless we get positive news soon stocks will quickly give up half of all gains since December, or 2,250 points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*However, at the end of the day, no Fed rate rises in 2019 is far more important that a trade war, so no major stock market crash, unless it goes on for two years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*Traders now desperate to get out at last week’s prices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meltdown happened so fast that no one could get shorts off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spike on huge “RISK OFF” bid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suffers instant 10% correction on global recession fears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one has an advantage here, its all about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negotiations held in a dark room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958134"/>
            <a:ext cx="2476913" cy="16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28574</TotalTime>
  <Words>573</Words>
  <Application>Microsoft Macintosh PowerPoint</Application>
  <PresentationFormat>On-screen Show (4:3)</PresentationFormat>
  <Paragraphs>149</Paragraphs>
  <Slides>81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Times New Roman</vt:lpstr>
      <vt:lpstr>Office Theme</vt:lpstr>
      <vt:lpstr>The Mad Hedge Fund Trader “It’s War!” </vt:lpstr>
      <vt:lpstr>MHFT Global Strategy Luncheons 2019 World Tour Buy tickets at www.madhedgefundtrader.com </vt:lpstr>
      <vt:lpstr>PowerPoint Presentation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Profit Predictor Wins Again! </vt:lpstr>
      <vt:lpstr>The Global Economy – Trade War Disaster</vt:lpstr>
      <vt:lpstr>Weekly Jobless Claims -2,000 to 228,000 holding last week’s monster gain</vt:lpstr>
      <vt:lpstr>Soybeans (-20%)-Trade War Indicator China trade deal collapse brings new 7 year low  </vt:lpstr>
      <vt:lpstr>The Bill Davis View A $1,500 Upgrade for the Mad Day Trader Service </vt:lpstr>
      <vt:lpstr>Stocks – The Tweet that Killed Wall Street</vt:lpstr>
      <vt:lpstr>   S&amp;P 500- stopped out of long 2/$285-$290 bear put spread took profits on long 2/$270-$275 bear put spread      </vt:lpstr>
      <vt:lpstr> Dow Average- </vt:lpstr>
      <vt:lpstr>Russell 2000 (IWM)- out for even Long 4/$160-$165 vertical bear put spread</vt:lpstr>
      <vt:lpstr>NASDAQ ($COMPQ)</vt:lpstr>
      <vt:lpstr>(VIX)- Probing Lows </vt:lpstr>
      <vt:lpstr> iPath S&amp;P 500 VIX Short-Term Futures ETN (VXX)  </vt:lpstr>
      <vt:lpstr>   Microsoft (MSFT)- Earnings beat long 6/$110-$115 call spread took profits on long 4/$108-$113 call spread took profits on long 2/$85-$90 call spread     </vt:lpstr>
      <vt:lpstr>   Facebook (FB)- FANG bounce      </vt:lpstr>
      <vt:lpstr>   Apple (AAPL)- China Target New Apple Plus Streaming Service stopped out of long 3/$180-$185 bear put spread stopped out of long 11/$175-$180 bear put spread took profits on long 11/$165-$175 bear put spread     </vt:lpstr>
      <vt:lpstr>  Alphabet (GOOGL)- Earnings Shock  stopped out of long 5/$1,100-$1,130 bull call spread took profits on long 4/$1,080-$1,120 bull call spread   </vt:lpstr>
      <vt:lpstr>      Amazon (AMZN)-Back to Top of Range took profits on long 4/$1,600-$1,650 call spread took profits on long 2/$1,200-$1,300 call spread      </vt:lpstr>
      <vt:lpstr>      PayPal (PYPL)-Fintech Star took profits on long 4/$90-$95 call spread      </vt:lpstr>
      <vt:lpstr>NVIDIA (NVDA)- 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Summer Blockbuster Wave Stopped out of $125-$130 call spread for small loss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(TSLA)-Q1 Earnings stopped out of long 4/$300-$320 put spread delayed Phase II Gigafactory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(GS)-Inverting Yield Curve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”RISK OFF” Spike</vt:lpstr>
      <vt:lpstr>   Treasury ETF (TLT) – Top of Range long 6/$128-131 bear put spread long 5/$116-$119 bull call spread  took profits on long 4/$128-$130 bear put spread long 3/$124-$126 put spread- expired at maximum profit point Expiration of long 2/$124-$126 put spread at maximum profit point took profits on long 2/$125-$128 call spread again took profits on long 1/$124-$127 call spread took profits on long 2/$125-$128 call spread   </vt:lpstr>
      <vt:lpstr>Ten Year Treasury Yield ($TNX) 2.50% Breakdown </vt:lpstr>
      <vt:lpstr>Junk Bonds (HYG) 5.27% Yield </vt:lpstr>
      <vt:lpstr>2X Short Treasuries (TBT)-Buy Territory</vt:lpstr>
      <vt:lpstr>Emerging Market Debt (ELD) 5.92% Yield- </vt:lpstr>
      <vt:lpstr>Municipal Bonds (MUB)-2.26%   Mix of AAA, AA, and A rated bonds </vt:lpstr>
      <vt:lpstr>Foreign Currencies – Dollar Panic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Bitcoin- 100% Rally On Massive Chinese Buying  </vt:lpstr>
      <vt:lpstr>Energy – Global Recession Fears</vt:lpstr>
      <vt:lpstr>Oil-Recession Trumps War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Precious Metals – “RISK OFF” Bid, But Not Much 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(FCX)-Collapse Trade War Disaster took profits on long 4/$10-$11 call spread took profits on short 4/$114 calls </vt:lpstr>
      <vt:lpstr>Real Estate – Still Falling</vt:lpstr>
      <vt:lpstr>February Corelogic S&amp;P Case Shiller Home Price Index Las Vegas (9.7%), Phoenix (6.7%), and Tampa (5.4%)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May 29, 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6372</cp:revision>
  <cp:lastPrinted>2017-08-31T13:43:13Z</cp:lastPrinted>
  <dcterms:created xsi:type="dcterms:W3CDTF">2015-02-05T17:12:57Z</dcterms:created>
  <dcterms:modified xsi:type="dcterms:W3CDTF">2019-05-15T15:43:40Z</dcterms:modified>
</cp:coreProperties>
</file>