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4"/>
  </p:notesMasterIdLst>
  <p:sldIdLst>
    <p:sldId id="256" r:id="rId2"/>
    <p:sldId id="902" r:id="rId3"/>
    <p:sldId id="908" r:id="rId4"/>
    <p:sldId id="797" r:id="rId5"/>
    <p:sldId id="888" r:id="rId6"/>
    <p:sldId id="605" r:id="rId7"/>
    <p:sldId id="663" r:id="rId8"/>
    <p:sldId id="664" r:id="rId9"/>
    <p:sldId id="824" r:id="rId10"/>
    <p:sldId id="647" r:id="rId11"/>
    <p:sldId id="695" r:id="rId12"/>
    <p:sldId id="755" r:id="rId13"/>
    <p:sldId id="898" r:id="rId14"/>
    <p:sldId id="793" r:id="rId15"/>
    <p:sldId id="693" r:id="rId16"/>
    <p:sldId id="839" r:id="rId17"/>
    <p:sldId id="787" r:id="rId18"/>
    <p:sldId id="282" r:id="rId19"/>
    <p:sldId id="570" r:id="rId20"/>
    <p:sldId id="280" r:id="rId21"/>
    <p:sldId id="285" r:id="rId22"/>
    <p:sldId id="603" r:id="rId23"/>
    <p:sldId id="563" r:id="rId24"/>
    <p:sldId id="835" r:id="rId25"/>
    <p:sldId id="613" r:id="rId26"/>
    <p:sldId id="831" r:id="rId27"/>
    <p:sldId id="811" r:id="rId28"/>
    <p:sldId id="891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799" r:id="rId38"/>
    <p:sldId id="673" r:id="rId39"/>
    <p:sldId id="830" r:id="rId40"/>
    <p:sldId id="481" r:id="rId41"/>
    <p:sldId id="290" r:id="rId42"/>
    <p:sldId id="669" r:id="rId43"/>
    <p:sldId id="522" r:id="rId44"/>
    <p:sldId id="336" r:id="rId45"/>
    <p:sldId id="295" r:id="rId46"/>
    <p:sldId id="501" r:id="rId47"/>
    <p:sldId id="539" r:id="rId48"/>
    <p:sldId id="751" r:id="rId49"/>
    <p:sldId id="654" r:id="rId50"/>
    <p:sldId id="659" r:id="rId51"/>
    <p:sldId id="655" r:id="rId52"/>
    <p:sldId id="656" r:id="rId53"/>
    <p:sldId id="657" r:id="rId54"/>
    <p:sldId id="658" r:id="rId55"/>
    <p:sldId id="531" r:id="rId56"/>
    <p:sldId id="533" r:id="rId57"/>
    <p:sldId id="756" r:id="rId58"/>
    <p:sldId id="786" r:id="rId59"/>
    <p:sldId id="546" r:id="rId60"/>
    <p:sldId id="536" r:id="rId61"/>
    <p:sldId id="777" r:id="rId62"/>
    <p:sldId id="901" r:id="rId63"/>
    <p:sldId id="906" r:id="rId64"/>
    <p:sldId id="388" r:id="rId65"/>
    <p:sldId id="312" r:id="rId66"/>
    <p:sldId id="380" r:id="rId67"/>
    <p:sldId id="747" r:id="rId68"/>
    <p:sldId id="313" r:id="rId69"/>
    <p:sldId id="812" r:id="rId70"/>
    <p:sldId id="907" r:id="rId71"/>
    <p:sldId id="650" r:id="rId72"/>
    <p:sldId id="729" r:id="rId73"/>
    <p:sldId id="737" r:id="rId74"/>
    <p:sldId id="894" r:id="rId75"/>
    <p:sldId id="904" r:id="rId76"/>
    <p:sldId id="905" r:id="rId77"/>
    <p:sldId id="754" r:id="rId78"/>
    <p:sldId id="332" r:id="rId79"/>
    <p:sldId id="586" r:id="rId80"/>
    <p:sldId id="349" r:id="rId81"/>
    <p:sldId id="492" r:id="rId82"/>
    <p:sldId id="335" r:id="rId8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0" autoAdjust="0"/>
    <p:restoredTop sz="94830"/>
  </p:normalViewPr>
  <p:slideViewPr>
    <p:cSldViewPr>
      <p:cViewPr varScale="1">
        <p:scale>
          <a:sx n="121" d="100"/>
          <a:sy n="121" d="100"/>
        </p:scale>
        <p:origin x="16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9800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“Skirting the Edge”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29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8FDE4-2E00-BC42-8941-A0FC1E8F9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26" y="1534552"/>
            <a:ext cx="4972148" cy="32650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21213333-1DC3-2642-AE34-43C2AD6D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72" y="1869027"/>
            <a:ext cx="7543800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Profit Predictor Wins Again!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B581C897-E6DF-7A4E-9F8D-71F63451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543049"/>
            <a:ext cx="6896100" cy="5040313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115085" y="2263765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391400" y="52578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Tailspin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70126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Chinese trade war continues to the max a global recession will ensure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*Companies are reassessing future earnings with big downgrades to come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chunks of small US retailing and manufacturing will go under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war is spilling into Europe, slowing economies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further there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Chinese yuan devaluation offsetting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cost of tariffs, will continue,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world turning to negative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interest rates tells us that worst to come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*”No Deal” Brexit acceleration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throws the fat on the fire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97F76-41B6-334C-A3D5-D5D5BCE76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276600"/>
            <a:ext cx="1852612" cy="32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-1,000 to 211,000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holding last week’s monster 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Can’t Get any worse- Lucky farmers had their insured crops destroyed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C4C25-1593-A141-952A-7BA9A652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98563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98FE65-1790-7949-B927-0248AC390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55680"/>
              </p:ext>
            </p:extLst>
          </p:nvPr>
        </p:nvGraphicFramePr>
        <p:xfrm>
          <a:off x="1219200" y="2057400"/>
          <a:ext cx="7010400" cy="43815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08341">
                  <a:extLst>
                    <a:ext uri="{9D8B030D-6E8A-4147-A177-3AD203B41FA5}">
                      <a16:colId xmlns:a16="http://schemas.microsoft.com/office/drawing/2014/main" val="975007911"/>
                    </a:ext>
                  </a:extLst>
                </a:gridCol>
                <a:gridCol w="1536004">
                  <a:extLst>
                    <a:ext uri="{9D8B030D-6E8A-4147-A177-3AD203B41FA5}">
                      <a16:colId xmlns:a16="http://schemas.microsoft.com/office/drawing/2014/main" val="720311741"/>
                    </a:ext>
                  </a:extLst>
                </a:gridCol>
                <a:gridCol w="1866055">
                  <a:extLst>
                    <a:ext uri="{9D8B030D-6E8A-4147-A177-3AD203B41FA5}">
                      <a16:colId xmlns:a16="http://schemas.microsoft.com/office/drawing/2014/main" val="555037999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Buys: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Entry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Target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6140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453054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Dycom Industries (DY)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50.00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68.00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158027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Tesla Inc. (TSLA)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188.00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225.00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691518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Las Vegas Sands Corp (LVS)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56.00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65.00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898789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Freeport McMoran, Inc. (FCX)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13.00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307428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Medtronic, Inc. (MDT)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88.00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388056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695801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sng" strike="noStrike">
                          <a:effectLst/>
                        </a:rPr>
                        <a:t>Sells:</a:t>
                      </a:r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116971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61614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Chipotle Mexican Grill Inc. (CMG)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700.00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660.00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730696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Jazz Pharmaceuticals,Inc (JAZZ)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138.00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122.00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96473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Goldman Sachs (GS)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200.00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185.00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417257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Deere &amp; Co. (DE)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142.00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486838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WageWorks, Inc. (WAGE)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52.00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     45.00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9454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Flirting with the Bear 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*Companies dialing back earnings forecast as fast as they can, watch for the</a:t>
            </a:r>
            <a:r>
              <a:rPr lang="en-US" sz="18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sushi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hit the fan during the Q2 earnings season in July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 is rising on small volume and falling on big volume, a classic bear market indicator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with the biggest gains are delivering the sharpest falls as traders take profits, especially in technology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have become completely irrelevant, it’s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 abut global macro now, with slowing China,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Europe, and Britain dragging the US into recession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*Wait for the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Mad Hedge Market Timing Index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spend two months under 20 before going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aggressively long again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tatue of a person&#10;&#10;Description automatically generated">
            <a:extLst>
              <a:ext uri="{FF2B5EF4-FFF2-40B4-BE49-F238E27FC236}">
                <a16:creationId xmlns:a16="http://schemas.microsoft.com/office/drawing/2014/main" id="{0260AE1D-3B6E-B24A-BAB3-8D6A0360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046310"/>
            <a:ext cx="2590800" cy="35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1C1EEA-E04F-4510-B2A1-A7D81DCC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506994" cy="57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02CEC-5CEE-4668-BA52-F292C2CF0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11978"/>
            <a:ext cx="7543800" cy="57698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EBDAAB-F128-46CC-AE21-1C51DF028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23090"/>
            <a:ext cx="7315200" cy="56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C67B-C32C-4C44-9A00-71C048D5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261A-084D-A242-BE2D-492CBD856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1F198A5-4F08-014F-BF7E-B631D39F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F0630ECE-3118-114E-BF44-E73AE7383093}"/>
              </a:ext>
            </a:extLst>
          </p:cNvPr>
          <p:cNvSpPr/>
          <p:nvPr/>
        </p:nvSpPr>
        <p:spPr>
          <a:xfrm>
            <a:off x="7118268" y="2667000"/>
            <a:ext cx="1568532" cy="112915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0175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(QQQ)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92A1D43-2744-4D3D-83A4-855063DA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2913"/>
            <a:ext cx="7467600" cy="57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for a Rocky Summer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1B93D74-AB80-447F-BF65-9D9C38C52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066800"/>
            <a:ext cx="7564373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8BB2F5-C692-42B1-AF94-A9CACD8E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9185"/>
            <a:ext cx="7620000" cy="58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spread-expires in 17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33F6B20-C989-4DFC-9100-DD207AF5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0539"/>
            <a:ext cx="6858000" cy="5238750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A687E2F5-F0C7-0E41-A4C9-60ABBDE2F54A}"/>
              </a:ext>
            </a:extLst>
          </p:cNvPr>
          <p:cNvSpPr/>
          <p:nvPr/>
        </p:nvSpPr>
        <p:spPr>
          <a:xfrm>
            <a:off x="5638800" y="3518605"/>
            <a:ext cx="1600200" cy="86853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Break</a:t>
            </a:r>
            <a:br>
              <a:rPr lang="en-US" sz="2000" dirty="0"/>
            </a:br>
            <a:r>
              <a:rPr lang="en-US" sz="2000" dirty="0"/>
              <a:t> Even</a:t>
            </a:r>
          </a:p>
        </p:txBody>
      </p:sp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FANG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C64B4E9-6B02-4A12-823C-EA1001CC2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5375"/>
            <a:ext cx="75438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China Target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F85903C-E132-4C4E-9A52-AD3BE5046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93367"/>
            <a:ext cx="6584251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554C284-C583-4F55-BE21-1DABDED4E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36896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4/$1,650-$1,700 call spread-expires in 17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E5C1A4-DF79-4F19-A59A-43939178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10940"/>
            <a:ext cx="7162800" cy="5447060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98A6D049-6D10-E241-8E15-6DD8A20E6530}"/>
              </a:ext>
            </a:extLst>
          </p:cNvPr>
          <p:cNvSpPr/>
          <p:nvPr/>
        </p:nvSpPr>
        <p:spPr>
          <a:xfrm>
            <a:off x="7620000" y="3505200"/>
            <a:ext cx="15240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Break</a:t>
            </a:r>
            <a:br>
              <a:rPr lang="en-US" sz="2000" dirty="0"/>
            </a:br>
            <a:r>
              <a:rPr lang="en-US" sz="2000" dirty="0"/>
              <a:t>Even</a:t>
            </a:r>
          </a:p>
        </p:txBody>
      </p:sp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928EBDC-86D1-4CB6-A55B-FB5EE26D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1966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5C36BE-364B-445A-957C-87995FD4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1"/>
            <a:ext cx="712863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2019 World Tour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B9F4A-3BFE-A445-A883-A779528DE42C}"/>
              </a:ext>
            </a:extLst>
          </p:cNvPr>
          <p:cNvSpPr/>
          <p:nvPr/>
        </p:nvSpPr>
        <p:spPr>
          <a:xfrm>
            <a:off x="609600" y="2090172"/>
            <a:ext cx="7696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21 12:30 PM Auckland, New Zealand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June 24 12:30 PM Melbourne,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June 25 12:30 PM Sydney,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June 26 12:30 PM Brisbane,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28 12:30 PM Perth, 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Sunday June 30 12:30 PM Manila, Philippines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July 2 12:30 PM New Delhi, India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July 5 12:30 PM Cairo, Egypt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July 8 12:30 PM Venice, Italy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July 10 12:30 PM Budapest, Hungary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Friday, July 19, 3:00 PM Zermatt, Switzerland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8290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48D6F0-B7C4-44CB-9185-E9FF26152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95902" cy="56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11E9BE7-E798-4CE5-95C3-7F37B276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25666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24C59B-1551-4421-B40D-AFE4F985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35503"/>
            <a:ext cx="7315200" cy="56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Blockbuster Wave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4219976-D152-4EDE-A683-A89996B23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61385"/>
            <a:ext cx="6546147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573B1B1-EC87-459B-9D52-DDD4C1BF2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7795"/>
            <a:ext cx="7162800" cy="55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9F7CF7-37DD-440F-B093-A8BD88B3B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50794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7449DE-A6DE-4AB4-AABD-E75F49AB4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17533"/>
            <a:ext cx="7086600" cy="54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Crisis a Day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6/$140-$150 call spread – expires in 17 trading days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Elon Musk’s margin position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89464-CDA4-9043-B69E-AB9B2BA41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6731000" cy="4867729"/>
          </a:xfrm>
          <a:prstGeom prst="rect">
            <a:avLst/>
          </a:prstGeom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7013035" y="3517446"/>
            <a:ext cx="1673765" cy="88083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5BD3457F-1AD8-B345-B347-3F424B30C983}"/>
              </a:ext>
            </a:extLst>
          </p:cNvPr>
          <p:cNvSpPr/>
          <p:nvPr/>
        </p:nvSpPr>
        <p:spPr>
          <a:xfrm>
            <a:off x="5257800" y="3907518"/>
            <a:ext cx="1447800" cy="804636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Break</a:t>
            </a:r>
            <a:br>
              <a:rPr lang="en-US" sz="2000" dirty="0"/>
            </a:br>
            <a:r>
              <a:rPr lang="en-US" sz="2000" dirty="0"/>
              <a:t>Even</a:t>
            </a:r>
          </a:p>
        </p:txBody>
      </p:sp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0CD8AE-BFD5-46C5-B7FB-97DE1362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34364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5A15143-52AD-48EB-B20B-2B370F68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47346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C2CE3C3-A930-438C-BD55-9839FFA64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27654"/>
            <a:ext cx="7467600" cy="57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8EA53B-C64A-46EE-91B9-EB34A787B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70484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falling trading volume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C35185A-FA8B-47EC-93AE-404E6F5B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03237"/>
            <a:ext cx="7391400" cy="56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2022F5-D11B-478F-9175-799E07AA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32" y="1272102"/>
            <a:ext cx="7270935" cy="55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D5936F0-7F5C-4677-9FD5-542A8F72B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4637"/>
            <a:ext cx="7315200" cy="56733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508009-E919-47C8-936D-84B2A16C4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7212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338825-ADC4-4D8E-A888-62982E16E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143000"/>
            <a:ext cx="73948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3448CA-E416-446B-8494-C0E941D72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26" y="1020640"/>
            <a:ext cx="7366547" cy="56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*Or at least so says the bond market with a 2.22% yield, headed to 2.0%</a:t>
            </a:r>
            <a:br>
              <a:rPr lang="en-US" sz="200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*Collapsing global economies sending a huge flight to safety bid to bonds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*Yields have fallen 1% since September, from 3.25%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huge move has taken place despite a Chinese boycott of the market, historically 50% of the market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-0.17%,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-0.10% yield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*Stand aside and wait for new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range to establish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The Recession is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EE20B-63AE-7540-90EF-64B2ADD2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889375"/>
            <a:ext cx="3656647" cy="24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000" dirty="0"/>
              <a:t>Waiting for new range after major upside breakout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F824224-1725-4E48-9082-7D2000997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88444"/>
            <a:ext cx="5795295" cy="44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</a:t>
            </a:r>
            <a:r>
              <a:rPr lang="en-US" sz="2200" i="0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+0.06%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+15.78%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9.3</a:t>
            </a:r>
            <a:r>
              <a:rPr lang="en-US" sz="200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+20.71%,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+215.92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33.24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1/2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2.22%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7DA8957-E606-4815-B592-6549B1B0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6365"/>
            <a:ext cx="7391400" cy="56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5.58%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1DC21C-1501-4E3D-887F-9CC6D8BF3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3814"/>
            <a:ext cx="7391400" cy="56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839128-7CEE-489A-84FC-8A00D586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9668"/>
            <a:ext cx="7391400" cy="56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5.80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BAE3394-5F32-499C-BD88-ECA5D2025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8169"/>
            <a:ext cx="7391400" cy="57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D03AAF7-FCAC-4451-AE95-50C8B8A8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464848"/>
            <a:ext cx="6934200" cy="53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Strong Dollar Topping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0"/>
            <a:ext cx="8153400" cy="6264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bottoming on worst case recession fears and European breakup, new lows on Aussie on commodities collapse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*Yen has already bottomed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*Worst case scenario has happen with May resignation and “no deal” Brexit on the table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continues fall on weakening economy,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will offset part of US tariffs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rallies big on flight to safety, capital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flight from China fleeing weak Yuan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replacing gold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 until move is done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6DD64-7094-9944-ACCC-EDD6621E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28033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CBF8C9-EA43-4DAD-9330-46B52772C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81454"/>
            <a:ext cx="7543800" cy="5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2F7740-94AF-44EA-85F2-3D41308B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2623"/>
            <a:ext cx="7467600" cy="58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537427-FC2A-49BD-B836-7279CD87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56830"/>
            <a:ext cx="7315200" cy="57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615678-4A40-4FC0-AB8B-86548E7A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25875"/>
            <a:ext cx="7315200" cy="57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18.58%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9E1380-E94D-3A4E-A07E-B9EE9A6AD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326177"/>
              </p:ext>
            </p:extLst>
          </p:nvPr>
        </p:nvGraphicFramePr>
        <p:xfrm>
          <a:off x="609600" y="1828800"/>
          <a:ext cx="4797104" cy="452596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73594">
                  <a:extLst>
                    <a:ext uri="{9D8B030D-6E8A-4147-A177-3AD203B41FA5}">
                      <a16:colId xmlns:a16="http://schemas.microsoft.com/office/drawing/2014/main" val="542743050"/>
                    </a:ext>
                  </a:extLst>
                </a:gridCol>
                <a:gridCol w="1523510">
                  <a:extLst>
                    <a:ext uri="{9D8B030D-6E8A-4147-A177-3AD203B41FA5}">
                      <a16:colId xmlns:a16="http://schemas.microsoft.com/office/drawing/2014/main" val="3367025217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12325998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85541510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93447970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50231323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92599341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(MSFT) 6/$110-$115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3758717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(AMZN) 6/$1650-$1700 call soread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305545911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6/$140-$150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341121575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16990162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16293708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52707981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12116022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231336906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30.00%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extLst>
                  <a:ext uri="{0D108BD9-81ED-4DB2-BD59-A6C34878D82A}">
                    <a16:rowId xmlns:a16="http://schemas.microsoft.com/office/drawing/2014/main" val="199545151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A31F5FB-BFBE-DC42-8156-CE149E55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33" y="3439510"/>
            <a:ext cx="2774950" cy="25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F59D5B-3550-4FC2-BD1C-3AB30DB0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1"/>
            <a:ext cx="743702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Bitcoin- 120%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Liquidity Surge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CA905E-126C-A645-876D-F3E524B1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3997"/>
            <a:ext cx="8229600" cy="49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Global Recession Fears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85800" y="841248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plunges 15% on sudden global recession fears prompted by China trade war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oil production soars to 12.3 million b/d, but China bans all US imports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*Libya civil war still crimping supply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*So is Venezuela failed state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*Contamination of Russian oil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restricting supplies to Europe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stand aside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E067B-68A5-D04A-B0B5-909BB7ED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83" y="3657837"/>
            <a:ext cx="4264572" cy="30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0443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BB18-5955-9D43-A204-7F5EF2F1D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2FC9-0C1D-CC43-A6B0-31B70897C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63D9243-1999-1243-A299-74593E43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248"/>
            <a:ext cx="9144000" cy="56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73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B6ABAD2-C8AD-4CB2-92E3-F0F9E53C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85312" cy="57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3FE5C48-D6AB-4631-B9F9-020F3EEB2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14945" cy="57968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54DD556-C20C-4C86-B367-AEEBEBC5D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24017"/>
            <a:ext cx="7543800" cy="57339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722D85-EC2E-4F99-8789-DF6931646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28200"/>
            <a:ext cx="7543800" cy="57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61C672-66CE-4E61-9473-600D5060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7834942" cy="60339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No Action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*Entire flight to safety bid moves to crypto currencies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 Bitcoin rally means it is stealing gold’s thunder again, with much speculative short term trading moving there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tops $8,000, a double this year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is done dumping the last of its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 buying continues in major way,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especially by Russia and China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*Stand aside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D18B3-5244-BE46-B165-E18A1457C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682093"/>
            <a:ext cx="2977444" cy="28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66700" y="3048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B8AF4-21B6-9B4D-99BB-D15ED9463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0"/>
            <a:ext cx="7924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Where is the flight to safety bid?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821CBE-2BC7-41FE-82E6-A7BDC58C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6980"/>
            <a:ext cx="7391400" cy="56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E5103EA-57E2-4D3B-B375-9F09CFFC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627371" cy="57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5B3342E-85D7-4F10-8C4E-610F33985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8629"/>
            <a:ext cx="7772400" cy="59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D25BA3-85DC-4B76-81C2-6923C7B7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1"/>
            <a:ext cx="75048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992F3B-3BCC-4DDD-99F3-4D7C0836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56758"/>
            <a:ext cx="7162800" cy="560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2B850B-A79D-4410-945A-FF8A2915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76528"/>
            <a:ext cx="7239000" cy="55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(FCX)-Collapse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C0A45F4-2ECB-45AF-8EE2-DF9AF2ED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67165"/>
            <a:ext cx="6934200" cy="529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Still Falling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*April New Home Sales down 6.9% to 673,000 on a signed contract basis during strongest period of the year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*Median prices rise thanks to trade tariffs, up to $342,000 from $314,000, inventories at a high 5.9 months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Mortgage rates hit two year lows under 4.00%, thanks to panic buying in the bond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*March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3.7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BF67A-DB95-FE48-9EAB-0444D87D5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85" y="4334592"/>
            <a:ext cx="3429000" cy="22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(8.2%),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(6.1%)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Tampa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(5.3%)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E6DD382-2B7D-406A-B93C-8F199C54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295401"/>
            <a:ext cx="726699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BF8787C-D4F8-C240-A99C-85E574FE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07" y="1371600"/>
            <a:ext cx="820329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725E13C-0CBF-4414-961E-5F1F24E5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09289"/>
            <a:ext cx="7391400" cy="564871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the big 500 point down days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June 12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6595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all about the trade war now and for the rest of the year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*Upside risks are minimal, but downside ones are huge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*Expect a tape driven market driven by daily bombshells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now discounting an imminent recession at 2.30%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*Strong US dollar demolishes foreign earnings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suffers instant 15% correction on global recession fears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4755178"/>
            <a:ext cx="2781713" cy="18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28758</TotalTime>
  <Words>546</Words>
  <Application>Microsoft Macintosh PowerPoint</Application>
  <PresentationFormat>On-screen Show (4:3)</PresentationFormat>
  <Paragraphs>155</Paragraphs>
  <Slides>82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Times New Roman</vt:lpstr>
      <vt:lpstr>Office Theme</vt:lpstr>
      <vt:lpstr>The Mad Hedge Fund Trader “Skirting the Edge” </vt:lpstr>
      <vt:lpstr>PowerPoint Presentation</vt:lpstr>
      <vt:lpstr>MHFT Global Strategy Luncheons 2019 World Tour Buy tickets at www.madhedgefundtrader.com 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Profit Predictor Wins Again! </vt:lpstr>
      <vt:lpstr>The Global Economy – Global Tailspin</vt:lpstr>
      <vt:lpstr>Weekly Jobless Claims -1,000 to 211,000 holding last week’s monster gain</vt:lpstr>
      <vt:lpstr>Soybeans (-20%)-Trade War Indicator Can’t Get any worse- Lucky farmers had their insured crops destroyed  </vt:lpstr>
      <vt:lpstr>The Bill Davis View A $1,500 Upgrade for the Mad Day Trader Service </vt:lpstr>
      <vt:lpstr>Stocks – Flirting with the Bear </vt:lpstr>
      <vt:lpstr>   S&amp;P 500- stopped out of long 2/$285-$290 bear put spread took profits on long 2/$270-$275 bear put spread      </vt:lpstr>
      <vt:lpstr> Dow Average- </vt:lpstr>
      <vt:lpstr>Russell 2000 (IWM)- out for even Long 4/$160-$165 vertical bear put spread</vt:lpstr>
      <vt:lpstr>NASDAQ (QQQ)</vt:lpstr>
      <vt:lpstr>(VIX)- Looking for a Rocky Summer </vt:lpstr>
      <vt:lpstr> iPath S&amp;P 500 VIX Short-Term Futures ETN (VXX)  </vt:lpstr>
      <vt:lpstr>   Microsoft (MSFT)- Earnings beat long 6/$110-$115 call spread-expires in 17 trading days took profits on long 4/$108-$113 call spread took profits on long 2/$85-$90 call spread     </vt:lpstr>
      <vt:lpstr>   Facebook (FB)- FANG bounce      </vt:lpstr>
      <vt:lpstr>   Apple (AAPL)- China Target stopped out of long 3/$180-$185 bear put spread stopped out of long 11/$175-$180 bear put spread took profits on long 11/$165-$175 bear put spread     </vt:lpstr>
      <vt:lpstr>  Alphabet (GOOGL)- Earnings Shock  stopped out of long 5/$1,100-$1,130 bull call spread took profits on long 4/$1,080-$1,120 bull call spread   </vt:lpstr>
      <vt:lpstr>      Amazon (AMZN)-Back to Top of Range long 4/$1,650-$1,700 call spread-expires in 17 trading days took profits on long 4/$1,600-$1,650 call spread took profits on long 2/$1,200-$1,300 call spread      </vt:lpstr>
      <vt:lpstr>      PayPal (PYPL)-Fintech Star took profits on long 4/$90-$95 call spread      </vt:lpstr>
      <vt:lpstr>NVIDIA (NVDA)-  earnings beat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Walt Disney (DIS)- Summer Blockbuster Wave Stopped out of $125-$130 call spread for small loss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Tesla (TSLA)- A Crisis a Day long 6/$140-$150 call spread – expires in 17 trading days stopped out of long 4/$300-$320 put spread Elon Musk’s margin position     </vt:lpstr>
      <vt:lpstr>Southwest Airlines (LUV)- Boeing 737 Max biggest buyer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(GS)-falling trading volume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 – The Recession is Here</vt:lpstr>
      <vt:lpstr>   Treasury ETF (TLT) –  Waiting for new range after major upside breakout took profits on long 6/$128-131 bear put spread took profits on long 5/$116-$119 bull call spread     </vt:lpstr>
      <vt:lpstr>Ten Year Treasury Yield ($TNX) 2.22% Breakdown </vt:lpstr>
      <vt:lpstr>Junk Bonds (HYG) 5.58% Yield big jump in yields on stock selloff and recession fears </vt:lpstr>
      <vt:lpstr>2X Short Treasuries (TBT)-Buy Territory</vt:lpstr>
      <vt:lpstr>Emerging Market Debt (ELD) 5.80% Yield- </vt:lpstr>
      <vt:lpstr>Municipal Bonds (MUB)-2.03%   Mix of AAA, AA, and A rated bonds </vt:lpstr>
      <vt:lpstr>Foreign Currencies – Strong Dollar Topping</vt:lpstr>
      <vt:lpstr>   Japanese Yen (FXY), (YCS)   </vt:lpstr>
      <vt:lpstr>   Euro ($XEU), (FXE), (EUO)- Trying to Break Down    </vt:lpstr>
      <vt:lpstr>   Australian Dollar (FXA)-    </vt:lpstr>
      <vt:lpstr>Emerging Market Currencies (CEW)   </vt:lpstr>
      <vt:lpstr>Chinese Yuan- (CYB)- </vt:lpstr>
      <vt:lpstr> Bitcoin- 120% Rally Global Liquidity Surge  </vt:lpstr>
      <vt:lpstr>Energy – Global Recession Fears</vt:lpstr>
      <vt:lpstr>PowerPoint Presentation</vt:lpstr>
      <vt:lpstr>Oil-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Precious Metals – No Action</vt:lpstr>
      <vt:lpstr>Gold (GLD)- Where is the flight to safety bid?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 Copper (COPX)-Collapse Trade War Disaster </vt:lpstr>
      <vt:lpstr> Freeport McMoRan (FCX)-Collapse Trade War Disaster took profits on long 4/$10-$11 call spread took profits on short 4/$114 calls </vt:lpstr>
      <vt:lpstr>Real Estate – Still Falling</vt:lpstr>
      <vt:lpstr>February Corelogic S&amp;P Case Shiller Home Price Index Las Vegas (8.2%), Phoenix (6.1%), and Tampa (5.3%)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June 12, 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6426</cp:revision>
  <cp:lastPrinted>2017-08-31T13:43:13Z</cp:lastPrinted>
  <dcterms:created xsi:type="dcterms:W3CDTF">2015-02-05T17:12:57Z</dcterms:created>
  <dcterms:modified xsi:type="dcterms:W3CDTF">2019-05-29T15:21:53Z</dcterms:modified>
</cp:coreProperties>
</file>