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3"/>
  </p:notesMasterIdLst>
  <p:sldIdLst>
    <p:sldId id="256" r:id="rId2"/>
    <p:sldId id="902" r:id="rId3"/>
    <p:sldId id="908" r:id="rId4"/>
    <p:sldId id="797" r:id="rId5"/>
    <p:sldId id="888" r:id="rId6"/>
    <p:sldId id="605" r:id="rId7"/>
    <p:sldId id="663" r:id="rId8"/>
    <p:sldId id="664" r:id="rId9"/>
    <p:sldId id="824" r:id="rId10"/>
    <p:sldId id="647" r:id="rId11"/>
    <p:sldId id="695" r:id="rId12"/>
    <p:sldId id="755" r:id="rId13"/>
    <p:sldId id="898" r:id="rId14"/>
    <p:sldId id="793" r:id="rId15"/>
    <p:sldId id="693" r:id="rId16"/>
    <p:sldId id="910" r:id="rId17"/>
    <p:sldId id="787" r:id="rId18"/>
    <p:sldId id="282" r:id="rId19"/>
    <p:sldId id="570" r:id="rId20"/>
    <p:sldId id="280" r:id="rId21"/>
    <p:sldId id="285" r:id="rId22"/>
    <p:sldId id="603" r:id="rId23"/>
    <p:sldId id="563" r:id="rId24"/>
    <p:sldId id="835" r:id="rId25"/>
    <p:sldId id="613" r:id="rId26"/>
    <p:sldId id="831" r:id="rId27"/>
    <p:sldId id="811" r:id="rId28"/>
    <p:sldId id="891" r:id="rId29"/>
    <p:sldId id="814" r:id="rId30"/>
    <p:sldId id="764" r:id="rId31"/>
    <p:sldId id="765" r:id="rId32"/>
    <p:sldId id="840" r:id="rId33"/>
    <p:sldId id="893" r:id="rId34"/>
    <p:sldId id="841" r:id="rId35"/>
    <p:sldId id="289" r:id="rId36"/>
    <p:sldId id="730" r:id="rId37"/>
    <p:sldId id="799" r:id="rId38"/>
    <p:sldId id="673" r:id="rId39"/>
    <p:sldId id="830" r:id="rId40"/>
    <p:sldId id="481" r:id="rId41"/>
    <p:sldId id="290" r:id="rId42"/>
    <p:sldId id="669" r:id="rId43"/>
    <p:sldId id="522" r:id="rId44"/>
    <p:sldId id="336" r:id="rId45"/>
    <p:sldId id="295" r:id="rId46"/>
    <p:sldId id="501" r:id="rId47"/>
    <p:sldId id="539" r:id="rId48"/>
    <p:sldId id="982" r:id="rId49"/>
    <p:sldId id="654" r:id="rId50"/>
    <p:sldId id="659" r:id="rId51"/>
    <p:sldId id="655" r:id="rId52"/>
    <p:sldId id="656" r:id="rId53"/>
    <p:sldId id="657" r:id="rId54"/>
    <p:sldId id="658" r:id="rId55"/>
    <p:sldId id="985" r:id="rId56"/>
    <p:sldId id="533" r:id="rId57"/>
    <p:sldId id="756" r:id="rId58"/>
    <p:sldId id="786" r:id="rId59"/>
    <p:sldId id="546" r:id="rId60"/>
    <p:sldId id="536" r:id="rId61"/>
    <p:sldId id="777" r:id="rId62"/>
    <p:sldId id="986" r:id="rId63"/>
    <p:sldId id="388" r:id="rId64"/>
    <p:sldId id="312" r:id="rId65"/>
    <p:sldId id="380" r:id="rId66"/>
    <p:sldId id="747" r:id="rId67"/>
    <p:sldId id="313" r:id="rId68"/>
    <p:sldId id="972" r:id="rId69"/>
    <p:sldId id="907" r:id="rId70"/>
    <p:sldId id="650" r:id="rId71"/>
    <p:sldId id="729" r:id="rId72"/>
    <p:sldId id="737" r:id="rId73"/>
    <p:sldId id="894" r:id="rId74"/>
    <p:sldId id="904" r:id="rId75"/>
    <p:sldId id="905" r:id="rId76"/>
    <p:sldId id="754" r:id="rId77"/>
    <p:sldId id="332" r:id="rId78"/>
    <p:sldId id="586" r:id="rId79"/>
    <p:sldId id="349" r:id="rId80"/>
    <p:sldId id="492" r:id="rId81"/>
    <p:sldId id="335" r:id="rId82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085" autoAdjust="0"/>
    <p:restoredTop sz="94830"/>
  </p:normalViewPr>
  <p:slideViewPr>
    <p:cSldViewPr>
      <p:cViewPr varScale="1">
        <p:scale>
          <a:sx n="116" d="100"/>
          <a:sy n="116" d="100"/>
        </p:scale>
        <p:origin x="224" y="2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01268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75260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70713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060627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630951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222623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154735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1515054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3416091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3432198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390724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406540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773689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0569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92030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590800" y="304800"/>
            <a:ext cx="76962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“Trading the Chaos”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Silicon Valley, CA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June 12, 2019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FB9C96-E9A9-D84C-BD49-352EAAB7A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1" y="1428751"/>
            <a:ext cx="5040527" cy="3390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5" name="Picture 4" descr="A device with a screen&#10;&#10;Description automatically generated">
            <a:extLst>
              <a:ext uri="{FF2B5EF4-FFF2-40B4-BE49-F238E27FC236}">
                <a16:creationId xmlns:a16="http://schemas.microsoft.com/office/drawing/2014/main" id="{D31BD124-A465-8C40-B8D5-7C9020115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905000"/>
            <a:ext cx="8839200" cy="475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Middle of the Range-No Trade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200" y="2057400"/>
            <a:ext cx="8229600" cy="45261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 descr="A picture containing wall&#10;&#10;Description automatically generated">
            <a:extLst>
              <a:ext uri="{FF2B5EF4-FFF2-40B4-BE49-F238E27FC236}">
                <a16:creationId xmlns:a16="http://schemas.microsoft.com/office/drawing/2014/main" id="{5C7A587C-928E-D94A-AD80-05941EBB7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392" y="1806967"/>
            <a:ext cx="6984009" cy="4526100"/>
          </a:xfrm>
          <a:prstGeom prst="rect">
            <a:avLst/>
          </a:prstGeom>
        </p:spPr>
      </p:pic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8639086" y="2263766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7" name="Left Arrow Callout 6">
            <a:extLst>
              <a:ext uri="{FF2B5EF4-FFF2-40B4-BE49-F238E27FC236}">
                <a16:creationId xmlns:a16="http://schemas.microsoft.com/office/drawing/2014/main" id="{E8880F8A-2526-0249-BF5A-C766930E866D}"/>
              </a:ext>
            </a:extLst>
          </p:cNvPr>
          <p:cNvSpPr/>
          <p:nvPr/>
        </p:nvSpPr>
        <p:spPr>
          <a:xfrm>
            <a:off x="8915401" y="495300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Global Tailspin</a:t>
            </a:r>
            <a:endParaRPr lang="en-US"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838200" y="838200"/>
            <a:ext cx="8382000" cy="6116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*If Chinese trade war continues to the max a global recession will ensure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*Companies are reassessing future earnings with big downgrades to come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*Big chunks of small US retailing and manufacturing will go under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*Trade war is spilling into Europe, slowing economies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further there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*Big Chinese yuan devaluation offsetting cost of tariffs, will continue,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*The world turning to negative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interest rates tells us that worst to come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*”No Deal” Brexit acceleration throws the fat on the fire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797F76-41B6-334C-A3D5-D5D5BCE76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00" y="2523067"/>
            <a:ext cx="2233612" cy="397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0766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Weekly Jobless Claims</a:t>
            </a:r>
            <a:br>
              <a:rPr lang="en-US" sz="1800" dirty="0"/>
            </a:br>
            <a:r>
              <a:rPr lang="en-US" sz="1800" dirty="0"/>
              <a:t>Unchanged at 218,000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DFEC442B-E3A7-5848-AF67-C2EC381FB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24000"/>
            <a:ext cx="10668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A7EF7-7A69-BA41-A64C-B15F41B69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Soybeans (-20%)-Trade War Indicator</a:t>
            </a:r>
            <a:br>
              <a:rPr lang="en-US" sz="2800" dirty="0"/>
            </a:br>
            <a:r>
              <a:rPr lang="en-US" sz="1800" dirty="0"/>
              <a:t>Can’t Get any worse- Lucky farmers had their insured crops destroyed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247D0-05D5-6948-B164-2A546D0FB3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ECD913A9-B319-4597-A1A8-D4023EEAF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123995"/>
            <a:ext cx="7315200" cy="573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33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1905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Bill Davis View</a:t>
            </a:r>
            <a:b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 for the </a:t>
            </a: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3352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endParaRPr lang="en-US" sz="2000" dirty="0">
              <a:solidFill>
                <a:schemeClr val="dk1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ECF7335-696C-174E-8906-3D5CE4399A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337431"/>
              </p:ext>
            </p:extLst>
          </p:nvPr>
        </p:nvGraphicFramePr>
        <p:xfrm>
          <a:off x="1248034" y="1790700"/>
          <a:ext cx="9343765" cy="4525965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4955090">
                  <a:extLst>
                    <a:ext uri="{9D8B030D-6E8A-4147-A177-3AD203B41FA5}">
                      <a16:colId xmlns:a16="http://schemas.microsoft.com/office/drawing/2014/main" val="1154510744"/>
                    </a:ext>
                  </a:extLst>
                </a:gridCol>
                <a:gridCol w="2347146">
                  <a:extLst>
                    <a:ext uri="{9D8B030D-6E8A-4147-A177-3AD203B41FA5}">
                      <a16:colId xmlns:a16="http://schemas.microsoft.com/office/drawing/2014/main" val="1014301846"/>
                    </a:ext>
                  </a:extLst>
                </a:gridCol>
                <a:gridCol w="2041529">
                  <a:extLst>
                    <a:ext uri="{9D8B030D-6E8A-4147-A177-3AD203B41FA5}">
                      <a16:colId xmlns:a16="http://schemas.microsoft.com/office/drawing/2014/main" val="1808327706"/>
                    </a:ext>
                  </a:extLst>
                </a:gridCol>
              </a:tblGrid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>
                          <a:effectLst/>
                        </a:rPr>
                        <a:t>Buys: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Entry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Target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17143671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73585109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Palo Alto Networks (PANW)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198.00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215.00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95125332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Dillards Inc. (DDS)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56.00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72.00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383764677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International Business (IBM)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132.00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145.00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19194084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Treehouse Foods (THS)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55.00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65.00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99487578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CommVault Systems Inc.(CVLT)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47.00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55.00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74996254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347814131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>
                          <a:effectLst/>
                        </a:rPr>
                        <a:t>Sells: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83009574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50170657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Becton Dickinson Inc.(BDX)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240.00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220.00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359188567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Fed Ex Corp (FDX)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161.00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145.00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96206338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General Dynamics Corp (GD)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175.00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155.00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823404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Intuitive Surgical, Inc. (ISRG)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520.00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480.00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300071855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Caterpillar, Inc. (CAT)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133.00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 $     120.00 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874160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2487875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A Pause in the Party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762000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*Trade wars are now weighing heavily on stocks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*The longer it lasts the more damage it causes, and the Chinese are in no hurry to help Trump get reelected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will bring a round of earnings downgrades and disappointments, taking markets to new 2019 lows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*Antitrust threats put a cloud over the FANG’s (FB), (AAPL), (NFLX), (GOOGL)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*However, the prospect of sharp interest rate cuts is putting </a:t>
            </a:r>
            <a:r>
              <a:rPr lang="en-US" sz="19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high floor 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under stock prices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*With interest rates approaching zero there is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no place else to go except cash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flat to 10% down market for the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next 3-6 months, then new highs propelled by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ultra low interest rates or a China trade deal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its bet the ranch time on tech longs,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stay away from those with big China exposure,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like Apple, and weak dollar plays like energy, and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0AE0EC-7B2E-8641-BB9F-D7C438EC0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3810000"/>
            <a:ext cx="4670102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01059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9050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2/$285-$290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2/$270-$275 bear put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1876092-7AD6-4C87-8E5C-8B3CBD85D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108613"/>
            <a:ext cx="7391400" cy="570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11964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Average- 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72F3381-6573-4B2C-80D8-5A38B9C40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025495"/>
            <a:ext cx="7543800" cy="578678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out for even Long 4/$160-$165 vertical bear put spread</a:t>
            </a: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A582CEE-9119-42C0-8EBB-C7B915E0E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96135"/>
            <a:ext cx="7391400" cy="566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C67B-C32C-4C44-9A00-71C048D58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52261A-084D-A242-BE2D-492CBD8567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F1F198A5-4F08-014F-BF7E-B631D39FA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F0630ECE-3118-114E-BF44-E73AE7383093}"/>
              </a:ext>
            </a:extLst>
          </p:cNvPr>
          <p:cNvSpPr/>
          <p:nvPr/>
        </p:nvSpPr>
        <p:spPr>
          <a:xfrm>
            <a:off x="8642268" y="2909450"/>
            <a:ext cx="1568532" cy="112915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801750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NASDAQ (QQQ)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FFF6A82B-CF6A-4E10-B634-19B8CCC58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099534"/>
            <a:ext cx="7467600" cy="575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 Looking for a Rocky Summer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7499106-090B-4FA7-9426-83FB39C10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911609"/>
            <a:ext cx="7848600" cy="597687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 S&amp;P 500 VIX Short-Term Futures ETN (VXX)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E771DD9-2CE9-40E9-9DE5-0F1F14B49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961622"/>
            <a:ext cx="7696200" cy="586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6044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6/$110-$115 call spread-out at cost on antitrust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4/$108-$113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2/$85-$90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6FB4F90-06EC-4FB0-9A32-1481333DF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608469"/>
            <a:ext cx="6858000" cy="524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 FANG bounce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43EE2DF-46DD-44F5-8230-DC9537894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00" y="1233367"/>
            <a:ext cx="7391400" cy="562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 China Target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long 3/$180-$185 bear put spread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long 11/$175-$180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long 11/$165-$175 bear put spread </a:t>
            </a: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743B777-46AA-42F0-BB3F-4A01C516F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676400"/>
            <a:ext cx="6781800" cy="519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(GOOGL)- Antitrust Shock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stopped out of long 5/$1,100-$1,130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4/$1,080-$1,120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278C252-FF1E-462A-AB96-4813741B7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138321"/>
            <a:ext cx="7467600" cy="571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(AMZN)-Back to Top of Range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4/$1,650-$1,700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4/$1,600-$1,650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2/$1,200-$1,300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B9DCD85-D6EF-4819-9014-575FF0192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1484775"/>
            <a:ext cx="6934200" cy="534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(PYPL)-Fintech Star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539E8F3-6395-4FFA-B6BD-3F3EBF02A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144941"/>
            <a:ext cx="7467600" cy="571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1371600"/>
            <a:ext cx="8229600" cy="7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earnings beat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52E59E1-1122-4A53-9B06-3060006DB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447800"/>
            <a:ext cx="7086600" cy="541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1981200" y="609600"/>
            <a:ext cx="8229600" cy="1143000"/>
          </a:xfrm>
        </p:spPr>
        <p:txBody>
          <a:bodyPr/>
          <a:lstStyle/>
          <a:p>
            <a:r>
              <a:rPr lang="en-US" sz="2800" dirty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>
                <a:ea typeface="ＭＳ Ｐゴシック" charset="-128"/>
                <a:cs typeface="ＭＳ Ｐゴシック" charset="-128"/>
              </a:rPr>
            </a:br>
            <a:r>
              <a:rPr lang="en-US" sz="2800" dirty="0">
                <a:ea typeface="ＭＳ Ｐゴシック" charset="-128"/>
                <a:cs typeface="ＭＳ Ｐゴシック" charset="-128"/>
              </a:rPr>
              <a:t>2019 World Tour</a:t>
            </a:r>
            <a:br>
              <a:rPr lang="en-US" sz="2800" dirty="0">
                <a:ea typeface="ＭＳ Ｐゴシック" charset="-128"/>
                <a:cs typeface="ＭＳ Ｐゴシック" charset="-128"/>
              </a:rPr>
            </a:br>
            <a:r>
              <a:rPr lang="en-US" sz="2800" dirty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dirty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4B9F4A-3BFE-A445-A883-A779528DE42C}"/>
              </a:ext>
            </a:extLst>
          </p:cNvPr>
          <p:cNvSpPr/>
          <p:nvPr/>
        </p:nvSpPr>
        <p:spPr>
          <a:xfrm>
            <a:off x="2133600" y="2090173"/>
            <a:ext cx="769620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Friday June 21 12:30 PM Auckland, New Zealand</a:t>
            </a:r>
            <a:b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Monday June 24 12:30 PM Melbourne, Australia</a:t>
            </a:r>
            <a:b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Tuesday June 25 12:30 PM Sydney, Australia</a:t>
            </a:r>
            <a:b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Wednesday June 26 12:30 PM Brisbane, Australia</a:t>
            </a:r>
            <a:b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Friday June 28 12:30 PM Perth, Australia</a:t>
            </a:r>
            <a:b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Sunday June 30 12:30 PM Manila, Philippines</a:t>
            </a:r>
            <a:b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Tuesday July 2 12:30 PM New Delhi, India</a:t>
            </a:r>
            <a:b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Friday July 5 12:30 PM Cairo, Egypt</a:t>
            </a:r>
            <a:b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Monday July 8 12:30 PM Venice, Italy</a:t>
            </a:r>
            <a:b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Wednesday July 10 12:30 PM Budapest, Hungary</a:t>
            </a:r>
            <a:b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Friday, July 19, 3:00 PM Zermatt, Switzerland</a:t>
            </a: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082906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Micron Technology (MU)-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0743669-8A75-497F-9864-DF6DB09FA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066801"/>
            <a:ext cx="763065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(CRM)-Takeover hit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C85AFA9-EB26-48B6-8CF3-0730B4586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30943"/>
            <a:ext cx="7391400" cy="562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21336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4/$315-$335 call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to happen in the recertification bounce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B7AF83D-D23A-4A7B-8D34-A84005D0E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317349"/>
            <a:ext cx="7239000" cy="554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Summer Blockbuster Wave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$125-$130 call spread for small loss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4/$100-$104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Covered Short 4/$114 calls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7019EE6-CFDA-4EF3-86A5-739ED2448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843605"/>
            <a:ext cx="6523285" cy="50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8BA91FB-6E3B-4CBD-82E1-4E01CDD82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359033"/>
            <a:ext cx="7162800" cy="549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75798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435C80D-A6FA-404D-8731-24916967E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343241"/>
            <a:ext cx="7162800" cy="548427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(X)-Tariffs Trouble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 duties cause users to abandon steel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Unwound the entire Trump trade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316E15E-2105-457B-A569-FEE8BD354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382031"/>
            <a:ext cx="7162800" cy="547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(TSLA)-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looking for big Q2 improvement announced in July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6/$140-$150 call spread – expires in 7 trading days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6/$240-$250 put spread – expires in 7 trading days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4/$300-$320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Left Arrow Callout 2">
            <a:extLst>
              <a:ext uri="{FF2B5EF4-FFF2-40B4-BE49-F238E27FC236}">
                <a16:creationId xmlns:a16="http://schemas.microsoft.com/office/drawing/2014/main" id="{CEF536A6-ADCD-3F46-BA5B-B73E1976E6C4}"/>
              </a:ext>
            </a:extLst>
          </p:cNvPr>
          <p:cNvSpPr/>
          <p:nvPr/>
        </p:nvSpPr>
        <p:spPr>
          <a:xfrm>
            <a:off x="9354246" y="5105400"/>
            <a:ext cx="2151954" cy="9144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Major</a:t>
            </a:r>
            <a:br>
              <a:rPr lang="en-US" sz="2000" dirty="0"/>
            </a:br>
            <a:r>
              <a:rPr lang="en-US" sz="2000" dirty="0"/>
              <a:t>Support</a:t>
            </a:r>
          </a:p>
          <a:p>
            <a:pPr algn="ctr"/>
            <a:endParaRPr lang="en-US" dirty="0"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260124F0-2D62-49EF-AF2B-D77295CEC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736" y="1813560"/>
            <a:ext cx="6538527" cy="5044877"/>
          </a:xfrm>
          <a:prstGeom prst="rect">
            <a:avLst/>
          </a:prstGeom>
        </p:spPr>
      </p:pic>
      <p:sp>
        <p:nvSpPr>
          <p:cNvPr id="5" name="Left Arrow Callout 4">
            <a:extLst>
              <a:ext uri="{FF2B5EF4-FFF2-40B4-BE49-F238E27FC236}">
                <a16:creationId xmlns:a16="http://schemas.microsoft.com/office/drawing/2014/main" id="{5DD274BA-0D87-5143-9733-1C4703548796}"/>
              </a:ext>
            </a:extLst>
          </p:cNvPr>
          <p:cNvSpPr/>
          <p:nvPr/>
        </p:nvSpPr>
        <p:spPr>
          <a:xfrm>
            <a:off x="9341393" y="3962400"/>
            <a:ext cx="2241007" cy="1046603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Major</a:t>
            </a:r>
            <a:br>
              <a:rPr lang="en-US" sz="2000" dirty="0"/>
            </a:br>
            <a:r>
              <a:rPr lang="en-US" sz="2000" dirty="0"/>
              <a:t>Resistance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097794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 (LUV)-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737 Max biggest buyer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7F9523D-777A-456C-BFE1-9349F9AE3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121931"/>
            <a:ext cx="7543800" cy="573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97686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8BC1EF2-BBA9-4F70-802A-0D7005D18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3620" y="1057611"/>
            <a:ext cx="7604760" cy="580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E051F-E142-4C44-A39C-CC3BF645F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October 25-26 Lake Tahoe Conference</a:t>
            </a:r>
            <a:br>
              <a:rPr lang="en-US" sz="2800" b="1" dirty="0"/>
            </a:br>
            <a:r>
              <a:rPr lang="en-US" sz="2800" b="1" dirty="0"/>
              <a:t>50</a:t>
            </a:r>
            <a:r>
              <a:rPr lang="en-US" sz="2800" b="1"/>
              <a:t>% of </a:t>
            </a:r>
            <a:r>
              <a:rPr lang="en-US" sz="2800" b="1" dirty="0"/>
              <a:t>seats already </a:t>
            </a:r>
            <a:r>
              <a:rPr lang="en-US" sz="2800" b="1"/>
              <a:t>sold out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405A99-DF5B-9B4D-B5E9-DF64C1B98A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dirty="0"/>
              <a:t>*Two days of informative speakers on crucial trading and investment issues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*Trade tips with the most successful Mad Hedge traders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*2 nights in the Hyatt, including all you can eat and drink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*Tickets are a bargain at</a:t>
            </a:r>
            <a:br>
              <a:rPr lang="en-US" sz="2000" dirty="0"/>
            </a:br>
            <a:br>
              <a:rPr lang="en-US" sz="2000" dirty="0"/>
            </a:br>
            <a:r>
              <a:rPr lang="en-US" sz="2800" b="1" dirty="0"/>
              <a:t> $699 to $1,999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000" dirty="0"/>
              <a:t>*Buy now, upper ticket classes</a:t>
            </a:r>
            <a:br>
              <a:rPr lang="en-US" sz="2000" dirty="0"/>
            </a:br>
            <a:r>
              <a:rPr lang="en-US" sz="2000" dirty="0"/>
              <a:t>sell out first</a:t>
            </a:r>
          </a:p>
        </p:txBody>
      </p:sp>
      <p:pic>
        <p:nvPicPr>
          <p:cNvPr id="4" name="Picture 3" descr="Macintosh HD:Users:randybronte:Desktop:lake-tahoe.jpg">
            <a:extLst>
              <a:ext uri="{FF2B5EF4-FFF2-40B4-BE49-F238E27FC236}">
                <a16:creationId xmlns:a16="http://schemas.microsoft.com/office/drawing/2014/main" id="{976D7D3F-08CB-4E44-B693-AF74338D1BF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114800"/>
            <a:ext cx="3194050" cy="248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35928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8FA2241-0817-44DD-9415-5ADA8D892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69573"/>
            <a:ext cx="7391400" cy="570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CC4D5AD-F4BC-4E1E-BAFB-3CD1642BC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115703"/>
            <a:ext cx="7467600" cy="574229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(GS)-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falling trading volume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0C63111-C06B-4662-AF1C-99FD0A16A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155079"/>
            <a:ext cx="7391400" cy="570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DD2F061-2AD6-461F-92BF-121DE1E8B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273955"/>
            <a:ext cx="7391400" cy="558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99747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04D5570-B31C-4029-8B38-6B0C7B273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287" y="1143000"/>
            <a:ext cx="7463425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41CB660-08BB-4807-8F06-43902E42B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640" y="1066801"/>
            <a:ext cx="7578498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086A27F-A918-438A-9658-26F69081A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120495"/>
            <a:ext cx="7467600" cy="572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(EEM)- Time to Buy on Weak Dollar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5ACF83B-A951-4837-95F9-29C775646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143000"/>
            <a:ext cx="7484040" cy="573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1066800" y="1417637"/>
            <a:ext cx="10515600" cy="563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*Or at least so says the bond market with the US at a 2.06% ten year yield, headed to 1.33% and then zero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*Collapsing global economies sending a huge flight to safety bid to bonds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*Yields have fallen nearly 1.19% since September, from 3.25%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*The huge move has taken place despite a Chinese boycott of the market, historically 50% of the new issue  market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*German bund yields plunge to -0.21%,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while Japan government bonds turn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in a -0.11% yield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*Global free money puts a high floor under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all asset classes, but won’t spur them to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new highs either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Bonds – The Recession is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1EE20B-63AE-7540-90EF-64B2ADD2B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3995898"/>
            <a:ext cx="4723447" cy="258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26286"/>
      </p:ext>
    </p:extLst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914400"/>
            <a:ext cx="8229600" cy="11430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000" dirty="0"/>
              <a:t>Waiting for new range after major upside breakout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6/$128-131 bear put spread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5/$116-$119 bull call spread </a:t>
            </a: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E150E5EF-42EC-4902-AE19-9A573202C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700" y="2042160"/>
            <a:ext cx="6324600" cy="482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981200" y="1371601"/>
            <a:ext cx="7772400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9.49%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+4.64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+2.19% MTD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+1.78%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1.38%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+0.30%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+1.37%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+0.25%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*November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-1.83%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b="1" u="sng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b="1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-0.50%</a:t>
            </a:r>
            <a:r>
              <a:rPr lang="en-US" sz="2200" b="1" u="sng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*2019 Year to Date +15.22%</a:t>
            </a:r>
            <a:b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+11.2%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*Trailing One year return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+20.71%, +315.36%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33.18%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9 1/2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r>
              <a:rPr lang="en-US" sz="2400" dirty="0"/>
              <a:t>Ten Year Treasury Yield ($TNX) 2.13%</a:t>
            </a:r>
            <a:br>
              <a:rPr lang="en-US" sz="2400" dirty="0"/>
            </a:br>
            <a:r>
              <a:rPr lang="en-US" sz="2400" dirty="0"/>
              <a:t>Breakdown</a:t>
            </a: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5CB6EFBE-F288-4CB8-8750-8D45BD690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066801"/>
            <a:ext cx="7459889" cy="577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5.68% Yield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 jump in yields on stock selloff and recession fears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BE0065C-AB63-400B-B5E4-A0FD768EB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43001"/>
            <a:ext cx="747546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(TBT)-Buy Territory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8CEFD10-690A-40D2-A63B-265FC12D7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1118367"/>
            <a:ext cx="7467601" cy="573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05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5.66%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CA558B5-6BE6-44A8-A9A9-905451AD0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156311"/>
            <a:ext cx="7391400" cy="570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(MUB)-1.92%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7326ECB-6352-4507-90A7-84C017110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157049"/>
            <a:ext cx="7391400" cy="570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Dollar Hit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533400" y="990601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*Sudden decline of US interest rates has cut the knees out from under the US dollar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*Japanese yen has taken off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*In Britain the worst case scenario has happen with May resignation and “no deal” Brexit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*Chinese yuan continues fall on weakening economy,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will offset part of US tariffs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rallies big on flight to safety, capital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flight from China fleeing weak Yuan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replacing gold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Bottom Line: sell the US dollar against everything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0AFFEE-D426-EC4B-9A6E-F2DB21132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3213538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74687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240CE84-F721-4CDC-9060-1283BD89A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066801"/>
            <a:ext cx="7507436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($XEU), (FXE), (EUO)-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Trying to Break Down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C01985C-D409-441E-9F6F-C52B5F059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9" y="1066800"/>
            <a:ext cx="7388167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FB33B54-76BA-4783-98EC-AA3779098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79889"/>
            <a:ext cx="7315200" cy="567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518BEC4-0938-4F02-A684-4AF71DC6F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105259"/>
            <a:ext cx="7391400" cy="575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33600" y="304800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dirty="0"/>
              <a:t>Keeping Small Positions</a:t>
            </a:r>
            <a:br>
              <a:rPr lang="en-US" sz="2000" dirty="0"/>
            </a:br>
            <a:r>
              <a:rPr lang="en-US" sz="2000" dirty="0"/>
              <a:t>Only Buying Very Deep in-the-Money on Capitulation Days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EB65B-3392-D748-9AD6-DC5488C05733}"/>
              </a:ext>
            </a:extLst>
          </p:cNvPr>
          <p:cNvSpPr txBox="1"/>
          <p:nvPr/>
        </p:nvSpPr>
        <p:spPr>
          <a:xfrm>
            <a:off x="8686800" y="2095849"/>
            <a:ext cx="1838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Expiration P&amp;L</a:t>
            </a:r>
            <a:br>
              <a:rPr lang="en-US" sz="1800" b="1" dirty="0"/>
            </a:br>
            <a:r>
              <a:rPr lang="en-US" sz="1800" b="1" dirty="0"/>
              <a:t>15.70%</a:t>
            </a:r>
            <a:br>
              <a:rPr lang="en-US" sz="1800" b="1" dirty="0"/>
            </a:br>
            <a:endParaRPr lang="en-US" sz="1800" b="1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3605C05-CBA9-5F46-8377-250468B07D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828717"/>
              </p:ext>
            </p:extLst>
          </p:nvPr>
        </p:nvGraphicFramePr>
        <p:xfrm>
          <a:off x="762000" y="1905000"/>
          <a:ext cx="6400801" cy="4034810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4239113">
                  <a:extLst>
                    <a:ext uri="{9D8B030D-6E8A-4147-A177-3AD203B41FA5}">
                      <a16:colId xmlns:a16="http://schemas.microsoft.com/office/drawing/2014/main" val="3110828433"/>
                    </a:ext>
                  </a:extLst>
                </a:gridCol>
                <a:gridCol w="2161688">
                  <a:extLst>
                    <a:ext uri="{9D8B030D-6E8A-4147-A177-3AD203B41FA5}">
                      <a16:colId xmlns:a16="http://schemas.microsoft.com/office/drawing/2014/main" val="3535131730"/>
                    </a:ext>
                  </a:extLst>
                </a:gridCol>
              </a:tblGrid>
              <a:tr h="4034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Risk On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20360629"/>
                  </a:ext>
                </a:extLst>
              </a:tr>
              <a:tr h="4034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World is Getting Better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43172889"/>
                  </a:ext>
                </a:extLst>
              </a:tr>
              <a:tr h="403481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44961692"/>
                  </a:ext>
                </a:extLst>
              </a:tr>
              <a:tr h="40348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(TSLA) 6/$140-$150 call spread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63750526"/>
                  </a:ext>
                </a:extLst>
              </a:tr>
              <a:tr h="403481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82640472"/>
                  </a:ext>
                </a:extLst>
              </a:tr>
              <a:tr h="4034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Risk Off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28842557"/>
                  </a:ext>
                </a:extLst>
              </a:tr>
              <a:tr h="403481">
                <a:tc>
                  <a:txBody>
                    <a:bodyPr/>
                    <a:lstStyle/>
                    <a:p>
                      <a:pPr algn="ctr" fontAlgn="b"/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52555694"/>
                  </a:ext>
                </a:extLst>
              </a:tr>
              <a:tr h="40348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(TSLA) 6/$240-$250 put spread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-10.00%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00912722"/>
                  </a:ext>
                </a:extLst>
              </a:tr>
              <a:tr h="403481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12363529"/>
                  </a:ext>
                </a:extLst>
              </a:tr>
              <a:tr h="4034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Total Net Position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0.00%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6849717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97F754B-172D-FA4E-A875-7F4E4ACC8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675" y="3352800"/>
            <a:ext cx="2007214" cy="183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1F59D1F-7C04-4EFE-AECC-8844A3CA3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009337"/>
            <a:ext cx="7543800" cy="584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Bitcoin- 45% Rally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Liquidity Surge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72D0C4EB-F6C2-144C-9796-BCCCB56B6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301536"/>
            <a:ext cx="9677400" cy="502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Global Recession Fears Ramp Up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09601" y="841248"/>
            <a:ext cx="93726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*Oil plunges 20% on sudden global recession fears prompted by China trade war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*US oil production soars to 12.3 million b/d, on the way to 17 million b/d, up from 5 million b/d in 2005. But China, the worlds largest marginal new buyer, has banned all US imports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*Libya civil war still crimping supply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*So is Venezuela failed state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*Bottom Line: looks like $42 a barrel is 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in the cards</a:t>
            </a:r>
            <a:br>
              <a:rPr lang="en-US" sz="2000" b="1" dirty="0">
                <a:solidFill>
                  <a:schemeClr val="tx1"/>
                </a:solidFill>
              </a:rPr>
            </a:b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Long term: Energy demand collapses and prices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fall to $10/barrel as global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transportation goes all electric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EE067B-68A5-D04A-B0B5-909BB7EDB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116" y="3048000"/>
            <a:ext cx="4961884" cy="354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61413"/>
      </p:ext>
    </p:extLst>
  </p:cSld>
  <p:clrMapOvr>
    <a:masterClrMapping/>
  </p:clrMapOvr>
  <p:transition spd="slow">
    <p:wip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17A7104-CCED-450A-98A2-4B9C6E265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066800"/>
            <a:ext cx="7589981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4B81388-D22A-4D65-8BED-E843EA473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964963"/>
            <a:ext cx="7620000" cy="589303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05A799C-1748-4939-BE9E-232B8E11D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1125761"/>
            <a:ext cx="7543800" cy="573223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2B820DA-EFCA-4F9F-A6F8-90CEC9B91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043896"/>
            <a:ext cx="7620000" cy="581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F9B4F21-5059-4B2A-B013-0CAE44576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680" y="1066801"/>
            <a:ext cx="7610573" cy="577596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24000" y="886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The Ultimate Hedge 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609600" y="990601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*Gold will break to new highs as investors look for “RISK OFF” flight to safety hedges</a:t>
            </a:r>
            <a:b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*Central banks have become the principal buyers of gold in 2019, some 264 metric tonnes in 2018 , and that is increasing sharply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*China and Russia and have been dominating purchases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*Distrust of current US economic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and monetary police is the incentive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is stealing gold’s thunder, sucking in global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speculative activity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buy every dip in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gold and precious metals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person standing in front of a donut shop&#10;&#10;Description automatically generated">
            <a:extLst>
              <a:ext uri="{FF2B5EF4-FFF2-40B4-BE49-F238E27FC236}">
                <a16:creationId xmlns:a16="http://schemas.microsoft.com/office/drawing/2014/main" id="{9F6FEF5E-9397-614A-A7F0-A064CF153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2138" y="3429000"/>
            <a:ext cx="4330262" cy="324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Where is the flight to safety bid?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3/$119-$122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4142D0B-61D3-4229-B397-AC9F9BDA4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175854"/>
            <a:ext cx="7467600" cy="569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90700" y="3048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5B8AF4-21B6-9B4D-99BB-D15ED9463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447800"/>
            <a:ext cx="79248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41213"/>
      </p:ext>
    </p:extLst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Yikes!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5DAB7E3-A7E8-423E-9AB7-FC7093C81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809370"/>
            <a:ext cx="7848600" cy="604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764E16B-BFEA-4431-B829-C4AD1B3DE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90601"/>
            <a:ext cx="7648098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C126790-A647-498D-A46D-F9E81D740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914401"/>
            <a:ext cx="764305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Palladium - (PALL)-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FC6BF06-BA62-49AB-8F2A-F226875A8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051202"/>
            <a:ext cx="7467600" cy="579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66537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(COPX)-Collapse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 Disaster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06D1A90-61F4-4EA8-A249-076D5E81B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149619"/>
            <a:ext cx="7391400" cy="570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(FCX)-Collapse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 Disaster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4/$10-$11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short 4/$114 calls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8B7815F-FFC3-4630-9F9A-C6066D343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371776"/>
            <a:ext cx="7162800" cy="548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19886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1524000" y="202051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 Estate – Still Falling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609600" y="1063189"/>
            <a:ext cx="9748733" cy="55927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*Mortgage applications up 12% YOY thanks to collapsing interest rates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*30 Year conventional fixed rate mortgage now as low as 3.80%, a two year low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*New refi boom underway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*Home remodel spending declining in most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of the country, killing (HD) and (LOW)</a:t>
            </a: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endParaRPr lang="en-US" sz="19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*March 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S&amp;P 500 Case-Shiller drops to 3.7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annual gain, the lowest gain in 6 1/2 years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Stand aside for a trade</a:t>
            </a:r>
            <a:b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buy for long term investment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32EB2D-642F-F94D-AB2A-234C2AEAF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700" y="3200400"/>
            <a:ext cx="5949950" cy="334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56935"/>
      </p:ext>
    </p:extLst>
  </p:cSld>
  <p:clrMapOvr>
    <a:masterClrMapping/>
  </p:clrMapOvr>
  <p:transition spd="slow">
    <p:wip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2057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Corelogic S&amp;P Case Shiller Home Price Index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Vegas (8.2%), Phoenix (6.1%), and Tampa (5.3%) showing biggest gains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4D5F6C-0E99-CE41-8B45-0286AA11B17B}"/>
              </a:ext>
            </a:extLst>
          </p:cNvPr>
          <p:cNvSpPr txBox="1"/>
          <p:nvPr/>
        </p:nvSpPr>
        <p:spPr>
          <a:xfrm>
            <a:off x="5715000" y="6400800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Tradingeconomics.com</a:t>
            </a:r>
            <a:endParaRPr lang="en-US" sz="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3509DB-6E47-6840-ACCB-957B7BE9A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161664"/>
            <a:ext cx="9982200" cy="545458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Simon Property Group (SPG)-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C8E8A267-9834-4D3B-83F4-AB1F925B7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090327"/>
            <a:ext cx="7620000" cy="576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5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0E4599E2-E0C2-447E-8A6C-E503DF3C5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599" y="1066801"/>
            <a:ext cx="7542641" cy="5791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9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BF8787C-D4F8-C240-A99C-85E574FE8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908" y="1371600"/>
            <a:ext cx="8203293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*Stocks-buy the big 500 point down days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*Bonds-stand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estate-stand aside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1905000" y="1524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 July 24,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Zermatt, Switzerland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luncheon tickets at</a:t>
            </a:r>
            <a:br>
              <a:rPr lang="en-US" sz="2800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u="sng" dirty="0" err="1">
                <a:solidFill>
                  <a:srgbClr val="005A9C"/>
                </a:solidFill>
                <a:latin typeface="Calibri"/>
                <a:ea typeface="Calibri"/>
                <a:cs typeface="Calibri"/>
                <a:sym typeface="Calibri"/>
              </a:rPr>
              <a:t>www.madhedgefundtrader.com</a:t>
            </a:r>
            <a:r>
              <a:rPr lang="en-US" sz="2400" dirty="0">
                <a:solidFill>
                  <a:srgbClr val="005A9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3810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4" name="Picture 3" descr="A person that is standing in the grass&#10;&#10;Description automatically generated">
            <a:extLst>
              <a:ext uri="{FF2B5EF4-FFF2-40B4-BE49-F238E27FC236}">
                <a16:creationId xmlns:a16="http://schemas.microsoft.com/office/drawing/2014/main" id="{14D838E9-0A7D-9049-95A9-CDD21FAFD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1219200"/>
            <a:ext cx="3701963" cy="3276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165950"/>
            <a:ext cx="9448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*It’s all about the trade war now and for the rest of the year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*Upside potential is minimal, but downside risks are about 10%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*Expect a tape driven market driven by daily bombshells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*Bonds now discounting an imminent recession at 2.06%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*Expect Fed rate cuts by July, if not, stock market will collapse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*Plunging rates have killed the US dollar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*Oil suffers instant 20% correction on global recession fears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1" y="3733801"/>
            <a:ext cx="4315625" cy="287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28840</TotalTime>
  <Words>516</Words>
  <Application>Microsoft Macintosh PowerPoint</Application>
  <PresentationFormat>Widescreen</PresentationFormat>
  <Paragraphs>151</Paragraphs>
  <Slides>81</Slides>
  <Notes>70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5" baseType="lpstr">
      <vt:lpstr>Arial</vt:lpstr>
      <vt:lpstr>Calibri</vt:lpstr>
      <vt:lpstr>Times New Roman</vt:lpstr>
      <vt:lpstr>Office Theme</vt:lpstr>
      <vt:lpstr>The Mad Hedge Fund Trader “Trading the Chaos” </vt:lpstr>
      <vt:lpstr>PowerPoint Presentation</vt:lpstr>
      <vt:lpstr>MHFT Global Strategy Luncheons 2019 World Tour Buy tickets at www.madhedgefundtrader.com </vt:lpstr>
      <vt:lpstr>October 25-26 Lake Tahoe Conference 50% of seats already sold out</vt:lpstr>
      <vt:lpstr> Trade Alert Performance New Highs!  </vt:lpstr>
      <vt:lpstr>PowerPoint Presentation</vt:lpstr>
      <vt:lpstr>PowerPoint Presentation</vt:lpstr>
      <vt:lpstr>PowerPoint Presentation</vt:lpstr>
      <vt:lpstr>The Method to My Madness</vt:lpstr>
      <vt:lpstr>The Mad Hedge Profit Predictor Market Timing Index- An artificial intelligence driven algorithm that analyzes 30 different economic, technical, and momentum driven indicators </vt:lpstr>
      <vt:lpstr> The Mad Hedge Profit Predictor Middle of the Range-No Trade </vt:lpstr>
      <vt:lpstr>The Global Economy – Global Tailspin</vt:lpstr>
      <vt:lpstr>Weekly Jobless Claims Unchanged at 218,000</vt:lpstr>
      <vt:lpstr>Soybeans (-20%)-Trade War Indicator Can’t Get any worse- Lucky farmers had their insured crops destroyed  </vt:lpstr>
      <vt:lpstr>The Bill Davis View A $1,500 Upgrade for the Mad Day Trader Service </vt:lpstr>
      <vt:lpstr>Stocks – A Pause in the Party</vt:lpstr>
      <vt:lpstr>   S&amp;P 500- stopped out of long 2/$285-$290 bear put spread took profits on long 2/$270-$275 bear put spread      </vt:lpstr>
      <vt:lpstr> Dow Average- </vt:lpstr>
      <vt:lpstr>Russell 2000 (IWM)- out for even Long 4/$160-$165 vertical bear put spread</vt:lpstr>
      <vt:lpstr>NASDAQ (QQQ)</vt:lpstr>
      <vt:lpstr>(VIX)- Looking for a Rocky Summer </vt:lpstr>
      <vt:lpstr> iPath S&amp;P 500 VIX Short-Term Futures ETN (VXX)  </vt:lpstr>
      <vt:lpstr>   Microsoft (MSFT)- New High long 6/$110-$115 call spread-out at cost on antitrust fears took profits on long 4/$108-$113 call spread took profits on long 2/$85-$90 call spread     </vt:lpstr>
      <vt:lpstr>   Facebook (FB)- FANG bounce      </vt:lpstr>
      <vt:lpstr>   Apple (AAPL)- China Target stopped out of long 3/$180-$185 bear put spread stopped out of long 11/$175-$180 bear put spread took profits on long 11/$165-$175 bear put spread     </vt:lpstr>
      <vt:lpstr>  Alphabet (GOOGL)- Antitrust Shock  stopped out of long 5/$1,100-$1,130 bull call spread took profits on long 4/$1,080-$1,120 bull call spread   </vt:lpstr>
      <vt:lpstr>      Amazon (AMZN)-Back to Top of Range stopped out of long 4/$1,650-$1,700 call spread took profits on long 4/$1,600-$1,650 call spread took profits on long 2/$1,200-$1,300 call spread      </vt:lpstr>
      <vt:lpstr>      PayPal (PYPL)-Fintech Star took profits on long 4/$90-$95 call spread      </vt:lpstr>
      <vt:lpstr>NVIDIA (NVDA)-  earnings beat   </vt:lpstr>
      <vt:lpstr>  Micron Technology (MU)-    </vt:lpstr>
      <vt:lpstr>  Salesforce (CRM)-Takeover hit took profits on long 2/$105-$115 call spread     </vt:lpstr>
      <vt:lpstr>  Boeing (BA)- took profits on long 4/$315-$335 call spread  Next to happen in the recertification bounce    </vt:lpstr>
      <vt:lpstr>  Walt Disney (DIS)- Summer Blockbuster Wave Stopped out of $125-$130 call spread for small loss took profits on long 4/$100-$104 call spread Covered Short 4/$114 calls   </vt:lpstr>
      <vt:lpstr>  Adobe (ADBE)- The Quality Non-China tech play   </vt:lpstr>
      <vt:lpstr>Industrials Sector SPDR (XLI)- (GE), (MMM), (UNP), (UTX), (BA), (HON)</vt:lpstr>
      <vt:lpstr>  US Steel (X)-Tariffs Trouble Import duties cause users to abandon steel Unwound the entire Trump trade  </vt:lpstr>
      <vt:lpstr>      Tesla (TSLA)- looking for big Q2 improvement announced in July long 6/$140-$150 call spread – expires in 7 trading days long 6/$240-$250 put spread – expires in 7 trading days stopped out of long 4/$300-$320 put spread      </vt:lpstr>
      <vt:lpstr>Southwest Airlines (LUV)- Boeing 737 Max biggest buyer</vt:lpstr>
      <vt:lpstr>Delta Airlines (DAL)  </vt:lpstr>
      <vt:lpstr>Transports Sector SPDR (XTN)-  (ALGT),  (ALK), (JBLU), (LUV), (CHRW), (DAL) </vt:lpstr>
      <vt:lpstr>Health Care Sector (XLV), (RXL)-New Highs (JNJ), (PFE), (MRK), (GILD), (ACT), (AMGN) </vt:lpstr>
      <vt:lpstr>Goldman Sachs (GS)-falling trading volume </vt:lpstr>
      <vt:lpstr>Palo Alto Networks (PANW)- Hacking never goes out of fashion</vt:lpstr>
      <vt:lpstr>Consumer Discretionary SPDR (XLY) (DIS), (AMZN), (HD), (CMCSA), (MCD), (SBUX) </vt:lpstr>
      <vt:lpstr>Europe Hedged Equity (HEDJ)- </vt:lpstr>
      <vt:lpstr>Japan (DXJ)- </vt:lpstr>
      <vt:lpstr> Emerging Markets (EEM)- Time to Buy on Weak Dollar</vt:lpstr>
      <vt:lpstr>Bonds – The Recession is Here</vt:lpstr>
      <vt:lpstr>   Treasury ETF (TLT) –  Waiting for new range after major upside breakout took profits on long 6/$128-131 bear put spread took profits on long 5/$116-$119 bull call spread     </vt:lpstr>
      <vt:lpstr>Ten Year Treasury Yield ($TNX) 2.13% Breakdown </vt:lpstr>
      <vt:lpstr>Junk Bonds (HYG) 5.68% Yield big jump in yields on stock selloff and recession fears </vt:lpstr>
      <vt:lpstr>2X Short Treasuries (TBT)-Buy Territory</vt:lpstr>
      <vt:lpstr>Emerging Market Debt (ELD) 5.66% Yield- </vt:lpstr>
      <vt:lpstr>Municipal Bonds (MUB)-1.92%   Mix of AAA, AA, and A rated bonds </vt:lpstr>
      <vt:lpstr>Foreign Currencies – Dollar Hit</vt:lpstr>
      <vt:lpstr>   Japanese Yen (FXY), (YCS)   </vt:lpstr>
      <vt:lpstr>   Euro ($XEU), (FXE), (EUO)- Trying to Break Down    </vt:lpstr>
      <vt:lpstr>   Australian Dollar (FXA)-    </vt:lpstr>
      <vt:lpstr>Emerging Market Currencies (CEW)   </vt:lpstr>
      <vt:lpstr>Chinese Yuan- (CYB)- </vt:lpstr>
      <vt:lpstr> Bitcoin- 45% Rally Global Liquidity Surge  </vt:lpstr>
      <vt:lpstr>Energy – Global Recession Fears Ramp Up</vt:lpstr>
      <vt:lpstr>Oil-($WTIC)</vt:lpstr>
      <vt:lpstr>  United States Oil Fund (USO)  </vt:lpstr>
      <vt:lpstr>Energy Select Sector SPDR (XLE)-No Performance! (XOM), (CVX), (SLB), (KMI), (EOG), (COP) </vt:lpstr>
      <vt:lpstr>Halliburton (HAL)- </vt:lpstr>
      <vt:lpstr>Natural Gas (UNG)- </vt:lpstr>
      <vt:lpstr>Precious Metals – The Ultimate Hedge </vt:lpstr>
      <vt:lpstr>Gold (GLD)- Where is the flight to safety bid? Stopped out of 3/$119-$122 vertical bull call spread  </vt:lpstr>
      <vt:lpstr> Market Vectors Gold Miners ETF- (GDX) – Yikes!  </vt:lpstr>
      <vt:lpstr> Barrick Gold (GOLD) </vt:lpstr>
      <vt:lpstr> Newmont Mining- (NEM)-  </vt:lpstr>
      <vt:lpstr> Palladium - (PALL)-  </vt:lpstr>
      <vt:lpstr> Copper (COPX)-Collapse Trade War Disaster </vt:lpstr>
      <vt:lpstr> Freeport McMoRan (FCX)-Collapse Trade War Disaster took profits on long 4/$10-$11 call spread took profits on short 4/$114 calls </vt:lpstr>
      <vt:lpstr>Real Estate – Still Falling</vt:lpstr>
      <vt:lpstr>February Corelogic S&amp;P Case Shiller Home Price Index Las Vegas (8.2%), Phoenix (6.1%), and Tampa (5.3%) showing biggest gains </vt:lpstr>
      <vt:lpstr>Simon Property Group (SPG)- </vt:lpstr>
      <vt:lpstr>US Home Construction Index (ITB) (DHI), (LEN), (PHM), (TOL), (NVR)   </vt:lpstr>
      <vt:lpstr>Trade Sheet- So What Do We Do About All This?</vt:lpstr>
      <vt:lpstr>    Next Strategy Webinar    12:00 EST Wednesday, July 24, from Zermatt, Switzerland  by luncheon tickets at www.madhedgefundtrader.com     email me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Randolph Bronte</cp:lastModifiedBy>
  <cp:revision>6442</cp:revision>
  <cp:lastPrinted>2017-08-31T13:43:13Z</cp:lastPrinted>
  <dcterms:created xsi:type="dcterms:W3CDTF">2015-02-05T17:12:57Z</dcterms:created>
  <dcterms:modified xsi:type="dcterms:W3CDTF">2019-06-12T15:28:23Z</dcterms:modified>
</cp:coreProperties>
</file>