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24"/>
  </p:notesMasterIdLst>
  <p:sldIdLst>
    <p:sldId id="256" r:id="rId2"/>
    <p:sldId id="258" r:id="rId3"/>
    <p:sldId id="902" r:id="rId4"/>
    <p:sldId id="1027" r:id="rId5"/>
    <p:sldId id="940" r:id="rId6"/>
    <p:sldId id="944" r:id="rId7"/>
    <p:sldId id="948" r:id="rId8"/>
    <p:sldId id="942" r:id="rId9"/>
    <p:sldId id="954" r:id="rId10"/>
    <p:sldId id="946" r:id="rId11"/>
    <p:sldId id="950" r:id="rId12"/>
    <p:sldId id="943" r:id="rId13"/>
    <p:sldId id="949" r:id="rId14"/>
    <p:sldId id="945" r:id="rId15"/>
    <p:sldId id="960" r:id="rId16"/>
    <p:sldId id="947" r:id="rId17"/>
    <p:sldId id="958" r:id="rId18"/>
    <p:sldId id="1025" r:id="rId19"/>
    <p:sldId id="1024" r:id="rId20"/>
    <p:sldId id="1033" r:id="rId21"/>
    <p:sldId id="989" r:id="rId22"/>
    <p:sldId id="1023" r:id="rId23"/>
    <p:sldId id="1020" r:id="rId24"/>
    <p:sldId id="1018" r:id="rId25"/>
    <p:sldId id="1019" r:id="rId26"/>
    <p:sldId id="992" r:id="rId27"/>
    <p:sldId id="995" r:id="rId28"/>
    <p:sldId id="570" r:id="rId29"/>
    <p:sldId id="563" r:id="rId30"/>
    <p:sldId id="1021" r:id="rId31"/>
    <p:sldId id="811" r:id="rId32"/>
    <p:sldId id="1022" r:id="rId33"/>
    <p:sldId id="814" r:id="rId34"/>
    <p:sldId id="765" r:id="rId35"/>
    <p:sldId id="840" r:id="rId36"/>
    <p:sldId id="893" r:id="rId37"/>
    <p:sldId id="996" r:id="rId38"/>
    <p:sldId id="997" r:id="rId39"/>
    <p:sldId id="998" r:id="rId40"/>
    <p:sldId id="999" r:id="rId41"/>
    <p:sldId id="1000" r:id="rId42"/>
    <p:sldId id="1001" r:id="rId43"/>
    <p:sldId id="1026" r:id="rId44"/>
    <p:sldId id="1006" r:id="rId45"/>
    <p:sldId id="345" r:id="rId46"/>
    <p:sldId id="1007" r:id="rId47"/>
    <p:sldId id="1008" r:id="rId48"/>
    <p:sldId id="1009" r:id="rId49"/>
    <p:sldId id="1010" r:id="rId50"/>
    <p:sldId id="1011" r:id="rId51"/>
    <p:sldId id="1012" r:id="rId52"/>
    <p:sldId id="737" r:id="rId53"/>
    <p:sldId id="1013" r:id="rId54"/>
    <p:sldId id="331" r:id="rId55"/>
    <p:sldId id="722" r:id="rId56"/>
    <p:sldId id="1014" r:id="rId57"/>
    <p:sldId id="1015" r:id="rId58"/>
    <p:sldId id="1016" r:id="rId59"/>
    <p:sldId id="1017" r:id="rId60"/>
    <p:sldId id="933" r:id="rId61"/>
    <p:sldId id="934" r:id="rId62"/>
    <p:sldId id="971" r:id="rId63"/>
    <p:sldId id="965" r:id="rId64"/>
    <p:sldId id="966" r:id="rId65"/>
    <p:sldId id="967" r:id="rId66"/>
    <p:sldId id="968" r:id="rId67"/>
    <p:sldId id="969" r:id="rId68"/>
    <p:sldId id="970" r:id="rId69"/>
    <p:sldId id="951" r:id="rId70"/>
    <p:sldId id="952" r:id="rId71"/>
    <p:sldId id="961" r:id="rId72"/>
    <p:sldId id="843" r:id="rId73"/>
    <p:sldId id="262" r:id="rId74"/>
    <p:sldId id="880" r:id="rId75"/>
    <p:sldId id="881" r:id="rId76"/>
    <p:sldId id="924" r:id="rId77"/>
    <p:sldId id="925" r:id="rId78"/>
    <p:sldId id="927" r:id="rId79"/>
    <p:sldId id="309" r:id="rId80"/>
    <p:sldId id="310" r:id="rId81"/>
    <p:sldId id="367" r:id="rId82"/>
    <p:sldId id="981" r:id="rId83"/>
    <p:sldId id="988" r:id="rId84"/>
    <p:sldId id="1034" r:id="rId85"/>
    <p:sldId id="378" r:id="rId86"/>
    <p:sldId id="1028" r:id="rId87"/>
    <p:sldId id="1029" r:id="rId88"/>
    <p:sldId id="1030" r:id="rId89"/>
    <p:sldId id="1031" r:id="rId90"/>
    <p:sldId id="311" r:id="rId91"/>
    <p:sldId id="815" r:id="rId92"/>
    <p:sldId id="314" r:id="rId93"/>
    <p:sldId id="867" r:id="rId94"/>
    <p:sldId id="801" r:id="rId95"/>
    <p:sldId id="802" r:id="rId96"/>
    <p:sldId id="803" r:id="rId97"/>
    <p:sldId id="980" r:id="rId98"/>
    <p:sldId id="778" r:id="rId99"/>
    <p:sldId id="779" r:id="rId100"/>
    <p:sldId id="776" r:id="rId101"/>
    <p:sldId id="321" r:id="rId102"/>
    <p:sldId id="324" r:id="rId103"/>
    <p:sldId id="325" r:id="rId104"/>
    <p:sldId id="327" r:id="rId105"/>
    <p:sldId id="328" r:id="rId106"/>
    <p:sldId id="354" r:id="rId107"/>
    <p:sldId id="355" r:id="rId108"/>
    <p:sldId id="357" r:id="rId109"/>
    <p:sldId id="904" r:id="rId110"/>
    <p:sldId id="905" r:id="rId111"/>
    <p:sldId id="906" r:id="rId112"/>
    <p:sldId id="907" r:id="rId113"/>
    <p:sldId id="908" r:id="rId114"/>
    <p:sldId id="909" r:id="rId115"/>
    <p:sldId id="910" r:id="rId116"/>
    <p:sldId id="911" r:id="rId117"/>
    <p:sldId id="333" r:id="rId118"/>
    <p:sldId id="1032" r:id="rId119"/>
    <p:sldId id="816" r:id="rId120"/>
    <p:sldId id="851" r:id="rId121"/>
    <p:sldId id="363" r:id="rId122"/>
    <p:sldId id="1035" r:id="rId123"/>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82" autoAdjust="0"/>
    <p:restoredTop sz="89410"/>
  </p:normalViewPr>
  <p:slideViewPr>
    <p:cSldViewPr>
      <p:cViewPr varScale="1">
        <p:scale>
          <a:sx n="69" d="100"/>
          <a:sy n="69" d="100"/>
        </p:scale>
        <p:origin x="186" y="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1277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00306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81317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15639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3304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16599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77065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438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6517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32871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17915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19410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95433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09301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63339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39342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7059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514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774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69885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5021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30547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2304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A21C9-C767-D442-8D90-FEAC569F454B}" type="slidenum">
              <a:rPr lang="en-US" smtClean="0"/>
              <a:t>65</a:t>
            </a:fld>
            <a:endParaRPr lang="en-US"/>
          </a:p>
        </p:txBody>
      </p:sp>
    </p:spTree>
    <p:extLst>
      <p:ext uri="{BB962C8B-B14F-4D97-AF65-F5344CB8AC3E}">
        <p14:creationId xmlns:p14="http://schemas.microsoft.com/office/powerpoint/2010/main" val="2742591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1422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4964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8411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3823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56536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47798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8" name="Shape 3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2760032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8" name="Shape 3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151923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31613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228661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8" name="Shape 3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3481474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1794718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4015986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8" name="Shape 3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2816555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06601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97514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37968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4442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4629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Tree>
    <p:extLst>
      <p:ext uri="{BB962C8B-B14F-4D97-AF65-F5344CB8AC3E}">
        <p14:creationId xmlns:p14="http://schemas.microsoft.com/office/powerpoint/2010/main" val="160902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3"/>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0"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0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1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jpeg"/></Relationships>
</file>

<file path=ppt/slides/_rels/slide12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9.xml"/><Relationship Id="rId5" Type="http://schemas.openxmlformats.org/officeDocument/2006/relationships/image" Target="../media/image60.jpeg"/><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http://www.madhedgefundtrader.com/" TargetMode="Externa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image" Target="../media/image19.jp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27.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0574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The Mad Hedge Fund Trader</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a:t>
            </a:r>
            <a:r>
              <a:rPr lang="en-US" sz="3200" b="1" dirty="0">
                <a:solidFill>
                  <a:schemeClr val="dk1"/>
                </a:solidFill>
                <a:latin typeface="Calibri"/>
                <a:ea typeface="Calibri"/>
                <a:cs typeface="Calibri"/>
                <a:sym typeface="Calibri"/>
              </a:rPr>
              <a:t>Profiting from the Chaos”</a:t>
            </a:r>
            <a:r>
              <a:rPr lang="en-US" sz="3200" dirty="0"/>
              <a:t> </a:t>
            </a:r>
            <a:endParaRPr lang="en-US" sz="32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752599"/>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from Silicon Valley, CA</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3" name="Picture 2">
            <a:extLst>
              <a:ext uri="{FF2B5EF4-FFF2-40B4-BE49-F238E27FC236}">
                <a16:creationId xmlns:a16="http://schemas.microsoft.com/office/drawing/2014/main" id="{7E6CBBD2-4E0F-E344-B49A-E9E1B0BDBA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44861" y="1699847"/>
            <a:ext cx="2854679" cy="3059109"/>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BAEC-9099-A34D-8486-D66C7832A8F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33DA40-82FF-9742-95A7-593495FABABA}"/>
              </a:ext>
            </a:extLst>
          </p:cNvPr>
          <p:cNvSpPr>
            <a:spLocks noGrp="1"/>
          </p:cNvSpPr>
          <p:nvPr>
            <p:ph type="body" idx="1"/>
          </p:nvPr>
        </p:nvSpPr>
        <p:spPr/>
        <p:txBody>
          <a:bodyPr/>
          <a:lstStyle/>
          <a:p>
            <a:endParaRPr lang="en-US" dirty="0"/>
          </a:p>
        </p:txBody>
      </p:sp>
      <p:pic>
        <p:nvPicPr>
          <p:cNvPr id="4" name="Picture 3" descr="A person in a suit standing in front of a building&#10;&#10;Description automatically generated">
            <a:extLst>
              <a:ext uri="{FF2B5EF4-FFF2-40B4-BE49-F238E27FC236}">
                <a16:creationId xmlns:a16="http://schemas.microsoft.com/office/drawing/2014/main" id="{37521D67-3124-A04F-AFC5-4569875500E5}"/>
              </a:ext>
            </a:extLst>
          </p:cNvPr>
          <p:cNvPicPr>
            <a:picLocks noChangeAspect="1"/>
          </p:cNvPicPr>
          <p:nvPr/>
        </p:nvPicPr>
        <p:blipFill>
          <a:blip r:embed="rId2"/>
          <a:stretch>
            <a:fillRect/>
          </a:stretch>
        </p:blipFill>
        <p:spPr>
          <a:xfrm>
            <a:off x="6106320" y="390067"/>
            <a:ext cx="2622701" cy="3509983"/>
          </a:xfrm>
          <a:prstGeom prst="rect">
            <a:avLst/>
          </a:prstGeom>
        </p:spPr>
      </p:pic>
      <p:sp>
        <p:nvSpPr>
          <p:cNvPr id="9" name="TextBox 8">
            <a:extLst>
              <a:ext uri="{FF2B5EF4-FFF2-40B4-BE49-F238E27FC236}">
                <a16:creationId xmlns:a16="http://schemas.microsoft.com/office/drawing/2014/main" id="{885EFA8A-BE04-7341-AC0E-762B116E0B3A}"/>
              </a:ext>
            </a:extLst>
          </p:cNvPr>
          <p:cNvSpPr txBox="1"/>
          <p:nvPr/>
        </p:nvSpPr>
        <p:spPr>
          <a:xfrm>
            <a:off x="2209800" y="6292937"/>
            <a:ext cx="8081058" cy="523220"/>
          </a:xfrm>
          <a:prstGeom prst="rect">
            <a:avLst/>
          </a:prstGeom>
          <a:noFill/>
        </p:spPr>
        <p:txBody>
          <a:bodyPr wrap="none" rtlCol="0">
            <a:spAutoFit/>
          </a:bodyPr>
          <a:lstStyle/>
          <a:p>
            <a:r>
              <a:rPr lang="en-US" dirty="0"/>
              <a:t>I figured out very quickly that you didn’t have to be that smart to make money in the stock market,</a:t>
            </a:r>
            <a:br>
              <a:rPr lang="en-US" dirty="0"/>
            </a:br>
            <a:r>
              <a:rPr lang="en-US" dirty="0"/>
              <a:t> so I got into the industry, joining Morgan Stanley. After 10 years there I started my own hedge fund</a:t>
            </a:r>
          </a:p>
        </p:txBody>
      </p:sp>
      <p:pic>
        <p:nvPicPr>
          <p:cNvPr id="8" name="Picture 7">
            <a:extLst>
              <a:ext uri="{FF2B5EF4-FFF2-40B4-BE49-F238E27FC236}">
                <a16:creationId xmlns:a16="http://schemas.microsoft.com/office/drawing/2014/main" id="{5F7F82D6-B45E-E342-9999-29C94540E312}"/>
              </a:ext>
            </a:extLst>
          </p:cNvPr>
          <p:cNvPicPr>
            <a:picLocks noChangeAspect="1"/>
          </p:cNvPicPr>
          <p:nvPr/>
        </p:nvPicPr>
        <p:blipFill>
          <a:blip r:embed="rId3"/>
          <a:stretch>
            <a:fillRect/>
          </a:stretch>
        </p:blipFill>
        <p:spPr>
          <a:xfrm>
            <a:off x="8108950" y="3305600"/>
            <a:ext cx="4083050" cy="2857500"/>
          </a:xfrm>
          <a:prstGeom prst="rect">
            <a:avLst/>
          </a:prstGeom>
        </p:spPr>
      </p:pic>
      <p:pic>
        <p:nvPicPr>
          <p:cNvPr id="7" name="Picture 6" descr="A person holding a baseball bat&#10;&#10;Description automatically generated">
            <a:extLst>
              <a:ext uri="{FF2B5EF4-FFF2-40B4-BE49-F238E27FC236}">
                <a16:creationId xmlns:a16="http://schemas.microsoft.com/office/drawing/2014/main" id="{CE6B5537-E9C7-3E4D-96EA-A78954F51C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6895" y="233712"/>
            <a:ext cx="4083049" cy="5633689"/>
          </a:xfrm>
          <a:prstGeom prst="rect">
            <a:avLst/>
          </a:prstGeom>
        </p:spPr>
      </p:pic>
    </p:spTree>
    <p:extLst>
      <p:ext uri="{BB962C8B-B14F-4D97-AF65-F5344CB8AC3E}">
        <p14:creationId xmlns:p14="http://schemas.microsoft.com/office/powerpoint/2010/main" val="21746493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Baidu (BIDU)</a:t>
            </a:r>
            <a:br>
              <a:rPr lang="en-US" sz="2800" dirty="0"/>
            </a:br>
            <a:r>
              <a:rPr lang="en-US" sz="2400" dirty="0"/>
              <a:t>recommended at $12.50-Up 2,240%</a:t>
            </a:r>
          </a:p>
        </p:txBody>
      </p:sp>
      <p:pic>
        <p:nvPicPr>
          <p:cNvPr id="4" name="Picture 3">
            <a:extLst>
              <a:ext uri="{FF2B5EF4-FFF2-40B4-BE49-F238E27FC236}">
                <a16:creationId xmlns:a16="http://schemas.microsoft.com/office/drawing/2014/main" id="{57BDE39D-EB30-E442-B87F-56B13BA58E02}"/>
              </a:ext>
            </a:extLst>
          </p:cNvPr>
          <p:cNvPicPr>
            <a:picLocks noChangeAspect="1"/>
          </p:cNvPicPr>
          <p:nvPr/>
        </p:nvPicPr>
        <p:blipFill>
          <a:blip r:embed="rId2"/>
          <a:stretch>
            <a:fillRect/>
          </a:stretch>
        </p:blipFill>
        <p:spPr>
          <a:xfrm>
            <a:off x="3048000" y="1441084"/>
            <a:ext cx="6807200" cy="5154023"/>
          </a:xfrm>
          <a:prstGeom prst="rect">
            <a:avLst/>
          </a:prstGeom>
        </p:spPr>
      </p:pic>
    </p:spTree>
    <p:extLst>
      <p:ext uri="{BB962C8B-B14F-4D97-AF65-F5344CB8AC3E}">
        <p14:creationId xmlns:p14="http://schemas.microsoft.com/office/powerpoint/2010/main" val="9814127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5588" y="202051"/>
            <a:ext cx="8913813" cy="914400"/>
          </a:xfrm>
        </p:spPr>
        <p:txBody>
          <a:bodyPr/>
          <a:lstStyle/>
          <a:p>
            <a:r>
              <a:rPr lang="en-US" sz="2400" dirty="0"/>
              <a:t>With My </a:t>
            </a:r>
            <a:r>
              <a:rPr lang="en-US" sz="2400" b="1" i="1" u="sng" dirty="0"/>
              <a:t>Global Trading Dispatch </a:t>
            </a:r>
            <a:r>
              <a:rPr lang="en-US" sz="2400" dirty="0"/>
              <a:t>Service You Get:</a:t>
            </a:r>
          </a:p>
        </p:txBody>
      </p:sp>
      <p:sp>
        <p:nvSpPr>
          <p:cNvPr id="3" name="Text Placeholder 2"/>
          <p:cNvSpPr>
            <a:spLocks noGrp="1"/>
          </p:cNvSpPr>
          <p:nvPr>
            <p:ph type="body" idx="1"/>
          </p:nvPr>
        </p:nvSpPr>
        <p:spPr>
          <a:xfrm>
            <a:off x="1905000" y="1608083"/>
            <a:ext cx="8534400" cy="5105400"/>
          </a:xfrm>
        </p:spPr>
        <p:txBody>
          <a:bodyPr>
            <a:normAutofit lnSpcReduction="10000"/>
          </a:bodyPr>
          <a:lstStyle/>
          <a:p>
            <a:pPr marL="203200" indent="0">
              <a:buNone/>
            </a:pPr>
            <a:r>
              <a:rPr lang="en-US" sz="1800" b="1" dirty="0"/>
              <a:t>1) A daily research letter</a:t>
            </a:r>
            <a:br>
              <a:rPr lang="en-US" sz="1800" b="1" dirty="0"/>
            </a:br>
            <a:br>
              <a:rPr lang="en-US" sz="1800" b="1" dirty="0"/>
            </a:br>
            <a:r>
              <a:rPr lang="en-US" sz="1800" b="1" dirty="0"/>
              <a:t>2) Instant </a:t>
            </a:r>
            <a:r>
              <a:rPr lang="en-US" sz="1800" b="1" i="1" dirty="0">
                <a:solidFill>
                  <a:srgbClr val="FF0000"/>
                </a:solidFill>
              </a:rPr>
              <a:t>Trade Alerts</a:t>
            </a:r>
            <a:r>
              <a:rPr lang="en-US" sz="1800" b="1" dirty="0">
                <a:solidFill>
                  <a:srgbClr val="FF0000"/>
                </a:solidFill>
              </a:rPr>
              <a:t> </a:t>
            </a:r>
            <a:r>
              <a:rPr lang="en-US" sz="1800" b="1" dirty="0"/>
              <a:t>sent out at market sweet spots, about 200 a year, and all the reasons to execute them</a:t>
            </a:r>
            <a:br>
              <a:rPr lang="en-US" sz="1800" b="1" dirty="0"/>
            </a:br>
            <a:br>
              <a:rPr lang="en-US" sz="1800" b="1" dirty="0"/>
            </a:br>
            <a:r>
              <a:rPr lang="en-US" sz="1800" b="1" dirty="0"/>
              <a:t>3) Live biweekly strategy webinars with an interactive Q&amp;A</a:t>
            </a:r>
            <a:br>
              <a:rPr lang="en-US" sz="1800" b="1" dirty="0"/>
            </a:br>
            <a:br>
              <a:rPr lang="en-US" sz="1800" b="1" dirty="0"/>
            </a:br>
            <a:r>
              <a:rPr lang="en-US" sz="1800" b="1" dirty="0"/>
              <a:t>4) Special reports on urgent investment topics</a:t>
            </a:r>
            <a:br>
              <a:rPr lang="en-US" sz="1800" b="1" dirty="0"/>
            </a:br>
            <a:br>
              <a:rPr lang="en-US" sz="1800" b="1" dirty="0"/>
            </a:br>
            <a:r>
              <a:rPr lang="en-US" sz="1800" b="1" dirty="0"/>
              <a:t>5) Invitations to strategy luncheons around</a:t>
            </a:r>
            <a:br>
              <a:rPr lang="en-US" sz="1800" b="1" dirty="0"/>
            </a:br>
            <a:r>
              <a:rPr lang="en-US" sz="1800" b="1" dirty="0"/>
              <a:t> the world</a:t>
            </a:r>
            <a:br>
              <a:rPr lang="en-US" sz="1800" b="1" dirty="0"/>
            </a:br>
            <a:br>
              <a:rPr lang="en-US" sz="1800" b="1" dirty="0"/>
            </a:br>
            <a:r>
              <a:rPr lang="en-US" sz="1800" b="1" dirty="0"/>
              <a:t>6) More educational videos and webinars</a:t>
            </a:r>
            <a:br>
              <a:rPr lang="en-US" sz="1800" b="1" dirty="0"/>
            </a:br>
            <a:r>
              <a:rPr lang="en-US" sz="1800" b="1" dirty="0"/>
              <a:t> than you could consume in a lifetime</a:t>
            </a:r>
            <a:br>
              <a:rPr lang="en-US" sz="1800" b="1" dirty="0"/>
            </a:br>
            <a:br>
              <a:rPr lang="en-US" sz="1800" b="1" dirty="0"/>
            </a:br>
            <a:r>
              <a:rPr lang="en-US" sz="1800" b="1" dirty="0"/>
              <a:t>7) Access to a 12 year data base on</a:t>
            </a:r>
            <a:br>
              <a:rPr lang="en-US" sz="1800" b="1" dirty="0"/>
            </a:br>
            <a:r>
              <a:rPr lang="en-US" sz="1800" b="1" dirty="0"/>
              <a:t> investment ideas, searchable by names</a:t>
            </a:r>
            <a:br>
              <a:rPr lang="en-US" sz="1800" b="1" dirty="0"/>
            </a:br>
            <a:r>
              <a:rPr lang="en-US" sz="1800" b="1" dirty="0"/>
              <a:t> and ticker symbols.</a:t>
            </a:r>
            <a:br>
              <a:rPr lang="en-US" b="1" dirty="0"/>
            </a:br>
            <a:endParaRPr lang="en-US" sz="1600" b="1" i="1" dirty="0">
              <a:solidFill>
                <a:schemeClr val="tx1"/>
              </a:solidFill>
            </a:endParaRPr>
          </a:p>
        </p:txBody>
      </p:sp>
      <p:pic>
        <p:nvPicPr>
          <p:cNvPr id="4" name="Picture 3" descr="Moroccco 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61102" y="3429000"/>
            <a:ext cx="3070271" cy="2971801"/>
          </a:xfrm>
          <a:prstGeom prst="rect">
            <a:avLst/>
          </a:prstGeom>
        </p:spPr>
      </p:pic>
    </p:spTree>
    <p:extLst>
      <p:ext uri="{BB962C8B-B14F-4D97-AF65-F5344CB8AC3E}">
        <p14:creationId xmlns:p14="http://schemas.microsoft.com/office/powerpoint/2010/main" val="2551354484"/>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1"/>
            <a:ext cx="8229600" cy="1371599"/>
          </a:xfrm>
        </p:spPr>
        <p:txBody>
          <a:bodyPr/>
          <a:lstStyle/>
          <a:p>
            <a:pPr algn="ctr"/>
            <a:r>
              <a:rPr lang="en-US" sz="2800" dirty="0"/>
              <a:t>Here’s What I’m </a:t>
            </a:r>
            <a:r>
              <a:rPr lang="en-US" sz="2800" b="1" i="1" dirty="0"/>
              <a:t>NOT</a:t>
            </a:r>
            <a:r>
              <a:rPr lang="en-US" sz="2800" dirty="0"/>
              <a:t> Going to Charge You for This Service</a:t>
            </a:r>
          </a:p>
        </p:txBody>
      </p:sp>
      <p:sp>
        <p:nvSpPr>
          <p:cNvPr id="3" name="Text Placeholder 2"/>
          <p:cNvSpPr>
            <a:spLocks noGrp="1"/>
          </p:cNvSpPr>
          <p:nvPr>
            <p:ph type="body" idx="1"/>
          </p:nvPr>
        </p:nvSpPr>
        <p:spPr>
          <a:xfrm>
            <a:off x="2362200" y="2438400"/>
            <a:ext cx="7467600" cy="3115100"/>
          </a:xfrm>
        </p:spPr>
        <p:txBody>
          <a:bodyPr/>
          <a:lstStyle/>
          <a:p>
            <a:pPr marL="203200" indent="0" algn="ctr">
              <a:buNone/>
            </a:pPr>
            <a:r>
              <a:rPr lang="en-US" sz="7200" b="1" dirty="0">
                <a:solidFill>
                  <a:schemeClr val="tx1"/>
                </a:solidFill>
              </a:rPr>
              <a:t>AUS$100,000</a:t>
            </a:r>
            <a:br>
              <a:rPr lang="en-US" sz="9600" b="1" dirty="0"/>
            </a:br>
            <a:r>
              <a:rPr lang="en-US" sz="2000" b="1" dirty="0"/>
              <a:t>.</a:t>
            </a:r>
            <a:br>
              <a:rPr lang="en-US" sz="9600" b="1" dirty="0"/>
            </a:br>
            <a:r>
              <a:rPr lang="en-US" sz="2000" b="1" dirty="0"/>
              <a:t>That’s What I Charge my Big Hedge Fund Clients,</a:t>
            </a:r>
            <a:br>
              <a:rPr lang="en-US" sz="2000" b="1" dirty="0"/>
            </a:br>
            <a:r>
              <a:rPr lang="en-US" sz="2000" b="1" dirty="0"/>
              <a:t>and They’re Happy to Pay Because </a:t>
            </a:r>
            <a:r>
              <a:rPr lang="en-US" sz="2000" b="1" i="1" dirty="0">
                <a:solidFill>
                  <a:srgbClr val="008000"/>
                </a:solidFill>
              </a:rPr>
              <a:t>I Make Them Millions</a:t>
            </a:r>
          </a:p>
        </p:txBody>
      </p:sp>
    </p:spTree>
    <p:extLst>
      <p:ext uri="{BB962C8B-B14F-4D97-AF65-F5344CB8AC3E}">
        <p14:creationId xmlns:p14="http://schemas.microsoft.com/office/powerpoint/2010/main" val="2027172666"/>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1"/>
            <a:ext cx="8229600" cy="1371599"/>
          </a:xfrm>
        </p:spPr>
        <p:txBody>
          <a:bodyPr/>
          <a:lstStyle/>
          <a:p>
            <a:pPr algn="ctr"/>
            <a:r>
              <a:rPr lang="en-US" sz="2800" dirty="0"/>
              <a:t>Here’s What I’m </a:t>
            </a:r>
            <a:r>
              <a:rPr lang="en-US" sz="2800" b="1" i="1" dirty="0"/>
              <a:t>NOT</a:t>
            </a:r>
            <a:r>
              <a:rPr lang="en-US" sz="2800" dirty="0"/>
              <a:t> Going to Charge You for This Service</a:t>
            </a:r>
          </a:p>
        </p:txBody>
      </p:sp>
      <p:sp>
        <p:nvSpPr>
          <p:cNvPr id="3" name="Text Placeholder 2"/>
          <p:cNvSpPr>
            <a:spLocks noGrp="1"/>
          </p:cNvSpPr>
          <p:nvPr>
            <p:ph type="body" idx="1"/>
          </p:nvPr>
        </p:nvSpPr>
        <p:spPr>
          <a:xfrm>
            <a:off x="2362200" y="2438400"/>
            <a:ext cx="7467600" cy="3115100"/>
          </a:xfrm>
        </p:spPr>
        <p:txBody>
          <a:bodyPr/>
          <a:lstStyle/>
          <a:p>
            <a:pPr marL="203200" indent="0" algn="ctr">
              <a:buNone/>
            </a:pPr>
            <a:r>
              <a:rPr lang="en-US" sz="7200" b="1" dirty="0">
                <a:solidFill>
                  <a:schemeClr val="tx1"/>
                </a:solidFill>
              </a:rPr>
              <a:t>AUS$10,000</a:t>
            </a:r>
            <a:br>
              <a:rPr lang="en-US" sz="9600" b="1" dirty="0"/>
            </a:br>
            <a:r>
              <a:rPr lang="en-US" sz="2000" b="1" dirty="0"/>
              <a:t>.</a:t>
            </a:r>
            <a:br>
              <a:rPr lang="en-US" sz="9600" b="1" dirty="0"/>
            </a:br>
            <a:r>
              <a:rPr lang="en-US" sz="2000" b="1" dirty="0"/>
              <a:t>That’s What I Charge my Concierge clients,</a:t>
            </a:r>
            <a:br>
              <a:rPr lang="en-US" sz="2000" b="1" dirty="0"/>
            </a:br>
            <a:r>
              <a:rPr lang="en-US" sz="2000" b="1" dirty="0"/>
              <a:t>who get my personal cell phone number</a:t>
            </a:r>
            <a:endParaRPr lang="en-US" sz="2000" b="1" i="1" dirty="0">
              <a:solidFill>
                <a:srgbClr val="008000"/>
              </a:solidFill>
            </a:endParaRPr>
          </a:p>
        </p:txBody>
      </p:sp>
    </p:spTree>
    <p:extLst>
      <p:ext uri="{BB962C8B-B14F-4D97-AF65-F5344CB8AC3E}">
        <p14:creationId xmlns:p14="http://schemas.microsoft.com/office/powerpoint/2010/main" val="2219473252"/>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1"/>
            <a:ext cx="8229600" cy="1371599"/>
          </a:xfrm>
        </p:spPr>
        <p:txBody>
          <a:bodyPr/>
          <a:lstStyle/>
          <a:p>
            <a:pPr algn="ctr"/>
            <a:r>
              <a:rPr lang="en-US" sz="2800" dirty="0"/>
              <a:t>Here’s What I’m </a:t>
            </a:r>
            <a:r>
              <a:rPr lang="en-US" sz="2800" b="1" i="1" dirty="0"/>
              <a:t>NOT</a:t>
            </a:r>
            <a:r>
              <a:rPr lang="en-US" sz="2800" dirty="0"/>
              <a:t> Going to Charge You for This Service</a:t>
            </a:r>
          </a:p>
        </p:txBody>
      </p:sp>
      <p:sp>
        <p:nvSpPr>
          <p:cNvPr id="3" name="Text Placeholder 2"/>
          <p:cNvSpPr>
            <a:spLocks noGrp="1"/>
          </p:cNvSpPr>
          <p:nvPr>
            <p:ph type="body" idx="1"/>
          </p:nvPr>
        </p:nvSpPr>
        <p:spPr>
          <a:xfrm>
            <a:off x="2362200" y="2438400"/>
            <a:ext cx="7467600" cy="3115100"/>
          </a:xfrm>
        </p:spPr>
        <p:txBody>
          <a:bodyPr/>
          <a:lstStyle/>
          <a:p>
            <a:pPr marL="203200" indent="0" algn="ctr">
              <a:buNone/>
            </a:pPr>
            <a:r>
              <a:rPr lang="en-US" sz="7200" b="1" dirty="0">
                <a:solidFill>
                  <a:schemeClr val="tx1"/>
                </a:solidFill>
              </a:rPr>
              <a:t>AUS$6,500</a:t>
            </a:r>
            <a:br>
              <a:rPr lang="en-US" sz="9600" b="1" dirty="0"/>
            </a:br>
            <a:r>
              <a:rPr lang="en-US" sz="2000" b="1" dirty="0"/>
              <a:t>.</a:t>
            </a:r>
            <a:br>
              <a:rPr lang="en-US" sz="9600" b="1" dirty="0"/>
            </a:br>
            <a:r>
              <a:rPr lang="en-US" sz="2800" b="1" dirty="0"/>
              <a:t>This is the cheapest price on my website</a:t>
            </a:r>
            <a:br>
              <a:rPr lang="en-US" sz="2800" b="1" dirty="0"/>
            </a:br>
            <a:r>
              <a:rPr lang="en-US" sz="2800" b="1" dirty="0"/>
              <a:t>and the lowest I have ever offered</a:t>
            </a:r>
            <a:endParaRPr lang="en-US" sz="2800" b="1" i="1" dirty="0">
              <a:solidFill>
                <a:srgbClr val="008000"/>
              </a:solidFill>
            </a:endParaRPr>
          </a:p>
        </p:txBody>
      </p:sp>
    </p:spTree>
    <p:extLst>
      <p:ext uri="{BB962C8B-B14F-4D97-AF65-F5344CB8AC3E}">
        <p14:creationId xmlns:p14="http://schemas.microsoft.com/office/powerpoint/2010/main" val="4106305166"/>
      </p:ext>
    </p:extLst>
  </p:cSld>
  <p:clrMapOvr>
    <a:masterClrMapping/>
  </p:clrMapOvr>
  <p:transition spd="slow">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1981200" y="173186"/>
            <a:ext cx="8229600" cy="1143000"/>
          </a:xfrm>
          <a:prstGeom prst="rect">
            <a:avLst/>
          </a:prstGeom>
        </p:spPr>
        <p:txBody>
          <a:bodyPr lIns="91425" tIns="91425" rIns="91425" bIns="91425" anchor="ctr" anchorCtr="0">
            <a:noAutofit/>
          </a:bodyPr>
          <a:lstStyle/>
          <a:p>
            <a:r>
              <a:rPr lang="en-US" sz="3000" b="1" dirty="0">
                <a:latin typeface="Calibri"/>
                <a:ea typeface="Calibri"/>
                <a:cs typeface="Calibri"/>
                <a:sym typeface="Calibri"/>
              </a:rPr>
              <a:t>This is The Real Deal… </a:t>
            </a:r>
          </a:p>
        </p:txBody>
      </p:sp>
      <p:sp>
        <p:nvSpPr>
          <p:cNvPr id="304" name="Shape 304"/>
          <p:cNvSpPr txBox="1">
            <a:spLocks noGrp="1"/>
          </p:cNvSpPr>
          <p:nvPr>
            <p:ph type="body" idx="1"/>
          </p:nvPr>
        </p:nvSpPr>
        <p:spPr>
          <a:xfrm>
            <a:off x="1981200" y="1371600"/>
            <a:ext cx="8229600" cy="4678500"/>
          </a:xfrm>
          <a:prstGeom prst="rect">
            <a:avLst/>
          </a:prstGeom>
        </p:spPr>
        <p:txBody>
          <a:bodyPr lIns="91425" tIns="91425" rIns="91425" bIns="91425" anchor="t" anchorCtr="0">
            <a:noAutofit/>
          </a:bodyPr>
          <a:lstStyle/>
          <a:p>
            <a:pPr marL="0" indent="0">
              <a:spcBef>
                <a:spcPts val="0"/>
              </a:spcBef>
              <a:buNone/>
            </a:pPr>
            <a:endParaRPr sz="2400" dirty="0">
              <a:latin typeface="Calibri"/>
              <a:ea typeface="Calibri"/>
              <a:cs typeface="Calibri"/>
              <a:sym typeface="Calibri"/>
            </a:endParaRPr>
          </a:p>
          <a:p>
            <a:pPr marL="0" indent="0">
              <a:spcBef>
                <a:spcPts val="0"/>
              </a:spcBef>
              <a:buNone/>
            </a:pPr>
            <a:br>
              <a:rPr lang="en-US" sz="2400" dirty="0">
                <a:latin typeface="Calibri"/>
                <a:ea typeface="Calibri"/>
                <a:cs typeface="Calibri"/>
                <a:sym typeface="Calibri"/>
              </a:rPr>
            </a:br>
            <a:br>
              <a:rPr lang="en-US" sz="2400" dirty="0">
                <a:latin typeface="Calibri"/>
                <a:ea typeface="Calibri"/>
                <a:cs typeface="Calibri"/>
                <a:sym typeface="Calibri"/>
              </a:rPr>
            </a:br>
            <a:br>
              <a:rPr lang="en-US" sz="2400" dirty="0">
                <a:latin typeface="Calibri"/>
                <a:ea typeface="Calibri"/>
                <a:cs typeface="Calibri"/>
                <a:sym typeface="Calibri"/>
              </a:rPr>
            </a:br>
            <a:r>
              <a:rPr lang="en-US" sz="4400" b="1" dirty="0">
                <a:solidFill>
                  <a:schemeClr val="tx1"/>
                </a:solidFill>
                <a:latin typeface="Calibri"/>
                <a:ea typeface="Calibri"/>
                <a:cs typeface="Calibri"/>
                <a:sym typeface="Calibri"/>
              </a:rPr>
              <a:t>BUT NOT FOR YOU! </a:t>
            </a:r>
          </a:p>
          <a:p>
            <a:pPr marL="0" indent="0">
              <a:spcBef>
                <a:spcPts val="0"/>
              </a:spcBef>
              <a:buNone/>
            </a:pPr>
            <a:br>
              <a:rPr lang="en-US" sz="1800" dirty="0">
                <a:solidFill>
                  <a:schemeClr val="tx1"/>
                </a:solidFill>
                <a:latin typeface="Calibri"/>
                <a:ea typeface="Calibri"/>
                <a:cs typeface="Calibri"/>
                <a:sym typeface="Calibri"/>
              </a:rPr>
            </a:br>
            <a:endParaRPr lang="en-US" b="1" u="sng" dirty="0">
              <a:solidFill>
                <a:schemeClr val="tx1"/>
              </a:solidFill>
              <a:latin typeface="Calibri"/>
              <a:ea typeface="Calibri"/>
              <a:cs typeface="Calibri"/>
              <a:sym typeface="Calibri"/>
            </a:endParaRPr>
          </a:p>
          <a:p>
            <a:pPr marL="0" indent="0">
              <a:spcBef>
                <a:spcPts val="0"/>
              </a:spcBef>
              <a:buNone/>
            </a:pPr>
            <a:br>
              <a:rPr lang="en-US" dirty="0">
                <a:solidFill>
                  <a:schemeClr val="tx1"/>
                </a:solidFill>
              </a:rPr>
            </a:br>
            <a:r>
              <a:rPr lang="en-US" sz="1800" b="1" dirty="0">
                <a:solidFill>
                  <a:schemeClr val="tx1"/>
                </a:solidFill>
              </a:rPr>
              <a:t>Creating this product cost me millions of dollars</a:t>
            </a:r>
            <a:br>
              <a:rPr lang="en-US" sz="1800" b="1" dirty="0">
                <a:solidFill>
                  <a:schemeClr val="tx1"/>
                </a:solidFill>
              </a:rPr>
            </a:br>
            <a:br>
              <a:rPr lang="en-US" sz="1800" b="1" dirty="0">
                <a:solidFill>
                  <a:schemeClr val="tx1"/>
                </a:solidFill>
              </a:rPr>
            </a:br>
            <a:r>
              <a:rPr lang="en-US" sz="1800" b="1" dirty="0">
                <a:solidFill>
                  <a:schemeClr val="tx1"/>
                </a:solidFill>
              </a:rPr>
              <a:t>With the best customer service in the industry, running it costs millions more</a:t>
            </a:r>
            <a:br>
              <a:rPr lang="en-US" sz="1800" b="1">
                <a:solidFill>
                  <a:schemeClr val="tx1"/>
                </a:solidFill>
              </a:rPr>
            </a:br>
            <a:endParaRPr lang="en-US" sz="1800" dirty="0"/>
          </a:p>
        </p:txBody>
      </p:sp>
      <p:pic>
        <p:nvPicPr>
          <p:cNvPr id="305" name="Shape 305"/>
          <p:cNvPicPr preferRelativeResize="0"/>
          <p:nvPr/>
        </p:nvPicPr>
        <p:blipFill>
          <a:blip r:embed="rId3">
            <a:alphaModFix/>
          </a:blip>
          <a:stretch>
            <a:fillRect/>
          </a:stretch>
        </p:blipFill>
        <p:spPr>
          <a:xfrm>
            <a:off x="7391401" y="1600200"/>
            <a:ext cx="2688349" cy="2514600"/>
          </a:xfrm>
          <a:prstGeom prst="rect">
            <a:avLst/>
          </a:prstGeom>
          <a:noFill/>
          <a:ln>
            <a:noFill/>
          </a:ln>
        </p:spPr>
      </p:pic>
    </p:spTree>
    <p:extLst>
      <p:ext uri="{BB962C8B-B14F-4D97-AF65-F5344CB8AC3E}">
        <p14:creationId xmlns:p14="http://schemas.microsoft.com/office/powerpoint/2010/main" val="1652945971"/>
      </p:ext>
    </p:extLst>
  </p:cSld>
  <p:clrMapOvr>
    <a:masterClrMapping/>
  </p:clrMapOvr>
  <p:transition spd="slow">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1981200" y="173187"/>
            <a:ext cx="8229600" cy="1143000"/>
          </a:xfrm>
          <a:prstGeom prst="rect">
            <a:avLst/>
          </a:prstGeom>
        </p:spPr>
        <p:txBody>
          <a:bodyPr lIns="91425" tIns="91425" rIns="91425" bIns="91425" anchor="ctr" anchorCtr="0">
            <a:noAutofit/>
          </a:bodyPr>
          <a:lstStyle/>
          <a:p>
            <a:r>
              <a:rPr lang="en-US" sz="3000" b="1" dirty="0">
                <a:latin typeface="Calibri"/>
                <a:ea typeface="Calibri"/>
                <a:cs typeface="Calibri"/>
                <a:sym typeface="Calibri"/>
              </a:rPr>
              <a:t>Here’s The Offer You Can’t Refuse… </a:t>
            </a:r>
          </a:p>
        </p:txBody>
      </p:sp>
      <p:sp>
        <p:nvSpPr>
          <p:cNvPr id="304" name="Shape 304"/>
          <p:cNvSpPr txBox="1">
            <a:spLocks noGrp="1"/>
          </p:cNvSpPr>
          <p:nvPr>
            <p:ph type="body" idx="1"/>
          </p:nvPr>
        </p:nvSpPr>
        <p:spPr>
          <a:xfrm>
            <a:off x="2286000" y="1316187"/>
            <a:ext cx="7924800" cy="4135629"/>
          </a:xfrm>
          <a:prstGeom prst="rect">
            <a:avLst/>
          </a:prstGeom>
        </p:spPr>
        <p:txBody>
          <a:bodyPr lIns="91425" tIns="91425" rIns="91425" bIns="91425" anchor="t" anchorCtr="0">
            <a:noAutofit/>
          </a:bodyPr>
          <a:lstStyle/>
          <a:p>
            <a:pPr marL="0" indent="0">
              <a:spcBef>
                <a:spcPts val="0"/>
              </a:spcBef>
              <a:buNone/>
            </a:pPr>
            <a:endParaRPr sz="1800" dirty="0">
              <a:latin typeface="Calibri"/>
              <a:ea typeface="Calibri"/>
              <a:cs typeface="Calibri"/>
              <a:sym typeface="Calibri"/>
            </a:endParaRPr>
          </a:p>
          <a:p>
            <a:pPr marL="0" indent="0">
              <a:spcBef>
                <a:spcPts val="0"/>
              </a:spcBef>
              <a:buNone/>
            </a:pPr>
            <a:r>
              <a:rPr lang="en-US" sz="1800" b="1" u="sng" dirty="0">
                <a:latin typeface="Calibri"/>
                <a:ea typeface="Calibri"/>
                <a:cs typeface="Calibri"/>
                <a:sym typeface="Calibri"/>
              </a:rPr>
              <a:t>Today and ONLY through this Webinar</a:t>
            </a:r>
          </a:p>
          <a:p>
            <a:pPr marL="0" indent="0">
              <a:spcBef>
                <a:spcPts val="0"/>
              </a:spcBef>
              <a:buNone/>
            </a:pPr>
            <a:endParaRPr lang="en-US" b="1" u="sng" dirty="0">
              <a:latin typeface="Calibri"/>
              <a:ea typeface="Calibri"/>
              <a:cs typeface="Calibri"/>
              <a:sym typeface="Calibri"/>
            </a:endParaRPr>
          </a:p>
          <a:p>
            <a:pPr marL="0" indent="0">
              <a:spcBef>
                <a:spcPts val="0"/>
              </a:spcBef>
              <a:buNone/>
            </a:pPr>
            <a:br>
              <a:rPr lang="en-US" sz="2400" b="1" dirty="0">
                <a:latin typeface="Calibri"/>
                <a:ea typeface="Calibri"/>
                <a:cs typeface="Calibri"/>
                <a:sym typeface="Calibri"/>
              </a:rPr>
            </a:br>
            <a:br>
              <a:rPr lang="en-US" sz="2400" b="1" dirty="0">
                <a:latin typeface="Calibri"/>
                <a:ea typeface="Calibri"/>
                <a:cs typeface="Calibri"/>
                <a:sym typeface="Calibri"/>
              </a:rPr>
            </a:br>
            <a:r>
              <a:rPr lang="en-US" sz="4800" b="1" dirty="0">
                <a:solidFill>
                  <a:schemeClr val="tx1"/>
                </a:solidFill>
                <a:latin typeface="Calibri"/>
                <a:ea typeface="Calibri"/>
                <a:cs typeface="Calibri"/>
                <a:sym typeface="Calibri"/>
              </a:rPr>
              <a:t>1 Year for Just AUS$3,999!</a:t>
            </a:r>
            <a:br>
              <a:rPr lang="en-US" sz="4800" b="1" dirty="0">
                <a:solidFill>
                  <a:schemeClr val="tx1"/>
                </a:solidFill>
                <a:latin typeface="Calibri"/>
                <a:ea typeface="Calibri"/>
                <a:cs typeface="Calibri"/>
                <a:sym typeface="Calibri"/>
              </a:rPr>
            </a:br>
            <a:br>
              <a:rPr lang="en-US" sz="4800" b="1" dirty="0">
                <a:solidFill>
                  <a:schemeClr val="tx1"/>
                </a:solidFill>
                <a:latin typeface="Calibri"/>
                <a:ea typeface="Calibri"/>
                <a:cs typeface="Calibri"/>
                <a:sym typeface="Calibri"/>
              </a:rPr>
            </a:br>
            <a:r>
              <a:rPr lang="en-US" sz="3600" b="1" dirty="0">
                <a:solidFill>
                  <a:srgbClr val="00A64B"/>
                </a:solidFill>
                <a:latin typeface="Calibri"/>
                <a:ea typeface="Calibri"/>
                <a:cs typeface="Calibri"/>
                <a:sym typeface="Calibri"/>
              </a:rPr>
              <a:t>A 38% Discount from the Full Price</a:t>
            </a:r>
            <a:br>
              <a:rPr lang="en-US" sz="2400" b="1" dirty="0">
                <a:solidFill>
                  <a:schemeClr val="tx1"/>
                </a:solidFill>
                <a:latin typeface="Calibri"/>
                <a:ea typeface="Calibri"/>
                <a:cs typeface="Calibri"/>
                <a:sym typeface="Calibri"/>
              </a:rPr>
            </a:br>
            <a:br>
              <a:rPr lang="en-US" sz="2400" b="1" dirty="0">
                <a:solidFill>
                  <a:schemeClr val="tx1"/>
                </a:solidFill>
                <a:latin typeface="Calibri"/>
                <a:ea typeface="Calibri"/>
                <a:cs typeface="Calibri"/>
                <a:sym typeface="Calibri"/>
              </a:rPr>
            </a:br>
            <a:br>
              <a:rPr lang="en-US" sz="2400" b="1" dirty="0">
                <a:solidFill>
                  <a:schemeClr val="tx1"/>
                </a:solidFill>
                <a:latin typeface="Calibri"/>
                <a:ea typeface="Calibri"/>
                <a:cs typeface="Calibri"/>
                <a:sym typeface="Calibri"/>
              </a:rPr>
            </a:br>
            <a:endParaRPr lang="en-US" sz="2200" b="1" dirty="0">
              <a:solidFill>
                <a:schemeClr val="tx1"/>
              </a:solidFill>
              <a:latin typeface="Calibri"/>
              <a:ea typeface="Calibri"/>
              <a:cs typeface="Calibri"/>
              <a:sym typeface="Calibri"/>
            </a:endParaRPr>
          </a:p>
          <a:p>
            <a:pPr marL="0" indent="0" algn="ctr">
              <a:spcBef>
                <a:spcPts val="0"/>
              </a:spcBef>
              <a:buNone/>
            </a:pPr>
            <a:br>
              <a:rPr lang="en-US" sz="2200" b="1" dirty="0">
                <a:solidFill>
                  <a:schemeClr val="accent6"/>
                </a:solidFill>
                <a:latin typeface="Calibri"/>
                <a:ea typeface="Calibri"/>
                <a:cs typeface="Calibri"/>
                <a:sym typeface="Calibri"/>
              </a:rPr>
            </a:br>
            <a:br>
              <a:rPr lang="en-US" sz="2200" b="1" dirty="0">
                <a:solidFill>
                  <a:schemeClr val="accent6"/>
                </a:solidFill>
                <a:latin typeface="Calibri"/>
                <a:ea typeface="Calibri"/>
                <a:cs typeface="Calibri"/>
                <a:sym typeface="Calibri"/>
              </a:rPr>
            </a:br>
            <a:endParaRPr lang="en-US" sz="2200" dirty="0">
              <a:solidFill>
                <a:schemeClr val="accent6"/>
              </a:solidFill>
            </a:endParaRPr>
          </a:p>
          <a:p>
            <a:pPr marL="0" indent="0" algn="ctr">
              <a:spcBef>
                <a:spcPts val="0"/>
              </a:spcBef>
              <a:buNone/>
            </a:pPr>
            <a:br>
              <a:rPr lang="en-US" dirty="0">
                <a:solidFill>
                  <a:srgbClr val="FF0000"/>
                </a:solidFill>
              </a:rPr>
            </a:br>
            <a:br>
              <a:rPr lang="en-US" sz="1800" dirty="0"/>
            </a:br>
            <a:endParaRPr dirty="0">
              <a:solidFill>
                <a:srgbClr val="FF0000"/>
              </a:solidFill>
            </a:endParaRPr>
          </a:p>
          <a:p>
            <a:pPr marL="0" indent="0">
              <a:spcBef>
                <a:spcPts val="0"/>
              </a:spcBef>
              <a:buNone/>
            </a:pPr>
            <a:endParaRPr dirty="0">
              <a:solidFill>
                <a:srgbClr val="FF0000"/>
              </a:solidFill>
            </a:endParaRPr>
          </a:p>
        </p:txBody>
      </p:sp>
      <p:pic>
        <p:nvPicPr>
          <p:cNvPr id="305" name="Shape 305"/>
          <p:cNvPicPr preferRelativeResize="0"/>
          <p:nvPr/>
        </p:nvPicPr>
        <p:blipFill>
          <a:blip r:embed="rId3">
            <a:alphaModFix/>
          </a:blip>
          <a:stretch>
            <a:fillRect/>
          </a:stretch>
        </p:blipFill>
        <p:spPr>
          <a:xfrm>
            <a:off x="8246503" y="1202186"/>
            <a:ext cx="1584016" cy="1388614"/>
          </a:xfrm>
          <a:prstGeom prst="rect">
            <a:avLst/>
          </a:prstGeom>
          <a:noFill/>
          <a:ln>
            <a:noFill/>
          </a:ln>
        </p:spPr>
      </p:pic>
      <p:sp>
        <p:nvSpPr>
          <p:cNvPr id="6" name="Rectangle 5"/>
          <p:cNvSpPr/>
          <p:nvPr/>
        </p:nvSpPr>
        <p:spPr>
          <a:xfrm>
            <a:off x="6062889" y="4876800"/>
            <a:ext cx="184666" cy="523220"/>
          </a:xfrm>
          <a:prstGeom prst="rect">
            <a:avLst/>
          </a:prstGeom>
        </p:spPr>
        <p:txBody>
          <a:bodyPr wrap="none">
            <a:spAutoFit/>
          </a:bodyPr>
          <a:lstStyle/>
          <a:p>
            <a:pPr lvl="0" algn="ctr"/>
            <a:endParaRPr lang="en-US" sz="2800" dirty="0">
              <a:solidFill>
                <a:srgbClr val="0000FF"/>
              </a:solidFill>
            </a:endParaRPr>
          </a:p>
        </p:txBody>
      </p:sp>
    </p:spTree>
    <p:extLst>
      <p:ext uri="{BB962C8B-B14F-4D97-AF65-F5344CB8AC3E}">
        <p14:creationId xmlns:p14="http://schemas.microsoft.com/office/powerpoint/2010/main" val="3311214982"/>
      </p:ext>
    </p:extLst>
  </p:cSld>
  <p:clrMapOvr>
    <a:masterClrMapping/>
  </p:clrMapOvr>
  <p:transition spd="slow">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173187"/>
            <a:ext cx="8229600" cy="1143000"/>
          </a:xfrm>
          <a:prstGeom prst="rect">
            <a:avLst/>
          </a:prstGeom>
        </p:spPr>
        <p:txBody>
          <a:bodyPr lIns="91425" tIns="91425" rIns="91425" bIns="91425" anchor="ctr" anchorCtr="0">
            <a:noAutofit/>
          </a:bodyPr>
          <a:lstStyle/>
          <a:p>
            <a:pPr lvl="0" algn="ctr"/>
            <a:r>
              <a:rPr lang="en-US" sz="3200" b="1" dirty="0">
                <a:latin typeface="Calibri"/>
                <a:ea typeface="Calibri"/>
                <a:cs typeface="Calibri"/>
                <a:sym typeface="Calibri"/>
              </a:rPr>
              <a:t>But This Is a Limited Offer! </a:t>
            </a:r>
          </a:p>
        </p:txBody>
      </p:sp>
      <p:sp>
        <p:nvSpPr>
          <p:cNvPr id="297" name="Shape 297"/>
          <p:cNvSpPr txBox="1">
            <a:spLocks noGrp="1"/>
          </p:cNvSpPr>
          <p:nvPr>
            <p:ph type="body" idx="1"/>
          </p:nvPr>
        </p:nvSpPr>
        <p:spPr>
          <a:xfrm>
            <a:off x="1981200" y="1645700"/>
            <a:ext cx="8229600" cy="3523708"/>
          </a:xfrm>
          <a:prstGeom prst="rect">
            <a:avLst/>
          </a:prstGeom>
        </p:spPr>
        <p:txBody>
          <a:bodyPr lIns="91425" tIns="91425" rIns="91425" bIns="91425" anchor="t" anchorCtr="0">
            <a:noAutofit/>
          </a:bodyPr>
          <a:lstStyle/>
          <a:p>
            <a:pPr marL="0" indent="0">
              <a:spcBef>
                <a:spcPts val="0"/>
              </a:spcBef>
              <a:buNone/>
            </a:pPr>
            <a:r>
              <a:rPr lang="en-US" sz="2400" b="1" dirty="0">
                <a:solidFill>
                  <a:schemeClr val="tx1"/>
                </a:solidFill>
              </a:rPr>
              <a:t>I can only take 50 new subscribers at </a:t>
            </a:r>
            <a:br>
              <a:rPr lang="en-US" sz="2400" b="1" dirty="0">
                <a:solidFill>
                  <a:schemeClr val="tx1"/>
                </a:solidFill>
              </a:rPr>
            </a:br>
            <a:r>
              <a:rPr lang="en-US" sz="2400" b="1" dirty="0">
                <a:solidFill>
                  <a:schemeClr val="tx1"/>
                </a:solidFill>
              </a:rPr>
              <a:t>a time.</a:t>
            </a:r>
            <a:br>
              <a:rPr lang="en-US" sz="2400" b="1" dirty="0">
                <a:solidFill>
                  <a:schemeClr val="tx1"/>
                </a:solidFill>
              </a:rPr>
            </a:br>
            <a:br>
              <a:rPr lang="en-US" sz="2400" b="1" dirty="0">
                <a:solidFill>
                  <a:schemeClr val="tx1"/>
                </a:solidFill>
              </a:rPr>
            </a:br>
            <a:r>
              <a:rPr lang="en-US" sz="2400" b="1" dirty="0">
                <a:solidFill>
                  <a:schemeClr val="tx1"/>
                </a:solidFill>
              </a:rPr>
              <a:t>So it’s First Come, First Serve!</a:t>
            </a:r>
            <a:br>
              <a:rPr lang="en-US" sz="2400" b="1" dirty="0">
                <a:solidFill>
                  <a:schemeClr val="tx1"/>
                </a:solidFill>
              </a:rPr>
            </a:br>
            <a:endParaRPr lang="en-US" sz="2400" b="1" dirty="0">
              <a:solidFill>
                <a:schemeClr val="tx1"/>
              </a:solidFill>
            </a:endParaRPr>
          </a:p>
          <a:p>
            <a:pPr marL="0" indent="0">
              <a:spcBef>
                <a:spcPts val="0"/>
              </a:spcBef>
              <a:buNone/>
            </a:pPr>
            <a:r>
              <a:rPr lang="en-US" sz="2400" b="1" dirty="0">
                <a:solidFill>
                  <a:schemeClr val="tx1"/>
                </a:solidFill>
              </a:rPr>
              <a:t>I can’t wait to make you a top drawer</a:t>
            </a:r>
            <a:br>
              <a:rPr lang="en-US" sz="2400" b="1" dirty="0">
                <a:solidFill>
                  <a:schemeClr val="tx1"/>
                </a:solidFill>
              </a:rPr>
            </a:br>
            <a:r>
              <a:rPr lang="en-US" sz="2400" b="1" dirty="0">
                <a:solidFill>
                  <a:schemeClr val="tx1"/>
                </a:solidFill>
              </a:rPr>
              <a:t>trader! </a:t>
            </a:r>
            <a:endParaRPr lang="en-US" sz="2200" dirty="0">
              <a:solidFill>
                <a:schemeClr val="tx1"/>
              </a:solidFill>
            </a:endParaRPr>
          </a:p>
          <a:p>
            <a:pPr marL="0" indent="0">
              <a:spcBef>
                <a:spcPts val="0"/>
              </a:spcBef>
              <a:buNone/>
            </a:pPr>
            <a:endParaRPr dirty="0">
              <a:solidFill>
                <a:srgbClr val="FF0000"/>
              </a:solidFill>
            </a:endParaRPr>
          </a:p>
          <a:p>
            <a:pPr marL="0" indent="0">
              <a:spcBef>
                <a:spcPts val="0"/>
              </a:spcBef>
              <a:buNone/>
            </a:pPr>
            <a:endParaRPr lang="en-US" dirty="0">
              <a:solidFill>
                <a:srgbClr val="FF0000"/>
              </a:solidFill>
            </a:endParaRPr>
          </a:p>
        </p:txBody>
      </p:sp>
      <p:pic>
        <p:nvPicPr>
          <p:cNvPr id="298" name="Shape 298"/>
          <p:cNvPicPr preferRelativeResize="0"/>
          <p:nvPr/>
        </p:nvPicPr>
        <p:blipFill>
          <a:blip r:embed="rId3">
            <a:alphaModFix/>
          </a:blip>
          <a:stretch>
            <a:fillRect/>
          </a:stretch>
        </p:blipFill>
        <p:spPr>
          <a:xfrm>
            <a:off x="7980726" y="1858251"/>
            <a:ext cx="2687275" cy="2615125"/>
          </a:xfrm>
          <a:prstGeom prst="rect">
            <a:avLst/>
          </a:prstGeom>
          <a:noFill/>
          <a:ln>
            <a:noFill/>
          </a:ln>
        </p:spPr>
      </p:pic>
    </p:spTree>
    <p:extLst>
      <p:ext uri="{BB962C8B-B14F-4D97-AF65-F5344CB8AC3E}">
        <p14:creationId xmlns:p14="http://schemas.microsoft.com/office/powerpoint/2010/main" val="2835779599"/>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1981200" y="228600"/>
            <a:ext cx="8229600" cy="1143000"/>
          </a:xfrm>
          <a:prstGeom prst="rect">
            <a:avLst/>
          </a:prstGeom>
        </p:spPr>
        <p:txBody>
          <a:bodyPr lIns="91425" tIns="91425" rIns="91425" bIns="91425" anchor="ctr" anchorCtr="0">
            <a:noAutofit/>
          </a:bodyPr>
          <a:lstStyle/>
          <a:p>
            <a:r>
              <a:rPr lang="en-US" sz="3000" b="1" dirty="0">
                <a:latin typeface="Calibri"/>
                <a:ea typeface="Calibri"/>
                <a:cs typeface="Calibri"/>
                <a:sym typeface="Calibri"/>
              </a:rPr>
              <a:t>Here’s The Offer You Can’t Refuse… </a:t>
            </a:r>
          </a:p>
        </p:txBody>
      </p:sp>
      <p:sp>
        <p:nvSpPr>
          <p:cNvPr id="304" name="Shape 304"/>
          <p:cNvSpPr txBox="1">
            <a:spLocks noGrp="1"/>
          </p:cNvSpPr>
          <p:nvPr>
            <p:ph type="body" idx="1"/>
          </p:nvPr>
        </p:nvSpPr>
        <p:spPr>
          <a:xfrm>
            <a:off x="1981200" y="1371600"/>
            <a:ext cx="8229600" cy="4678500"/>
          </a:xfrm>
          <a:prstGeom prst="rect">
            <a:avLst/>
          </a:prstGeom>
        </p:spPr>
        <p:txBody>
          <a:bodyPr lIns="91425" tIns="91425" rIns="91425" bIns="91425" anchor="t" anchorCtr="0">
            <a:noAutofit/>
          </a:bodyPr>
          <a:lstStyle/>
          <a:p>
            <a:pPr marL="0" indent="0">
              <a:spcBef>
                <a:spcPts val="0"/>
              </a:spcBef>
              <a:buNone/>
            </a:pPr>
            <a:endParaRPr sz="1800" dirty="0">
              <a:latin typeface="Calibri"/>
              <a:ea typeface="Calibri"/>
              <a:cs typeface="Calibri"/>
              <a:sym typeface="Calibri"/>
            </a:endParaRPr>
          </a:p>
          <a:p>
            <a:pPr marL="0" indent="0">
              <a:spcBef>
                <a:spcPts val="0"/>
              </a:spcBef>
              <a:buNone/>
            </a:pPr>
            <a:r>
              <a:rPr lang="en-US" sz="1800" b="1" u="sng" dirty="0">
                <a:latin typeface="Calibri"/>
                <a:ea typeface="Calibri"/>
                <a:cs typeface="Calibri"/>
                <a:sym typeface="Calibri"/>
              </a:rPr>
              <a:t>Today and ONLY through this Webinar</a:t>
            </a:r>
          </a:p>
          <a:p>
            <a:pPr marL="0" indent="0">
              <a:spcBef>
                <a:spcPts val="0"/>
              </a:spcBef>
              <a:buNone/>
            </a:pPr>
            <a:endParaRPr lang="en-US" b="1" u="sng" dirty="0">
              <a:latin typeface="Calibri"/>
              <a:ea typeface="Calibri"/>
              <a:cs typeface="Calibri"/>
              <a:sym typeface="Calibri"/>
            </a:endParaRPr>
          </a:p>
          <a:p>
            <a:pPr marL="0" indent="0" algn="ctr">
              <a:spcBef>
                <a:spcPts val="0"/>
              </a:spcBef>
              <a:buNone/>
            </a:pPr>
            <a:br>
              <a:rPr lang="en-US" sz="2400" b="1" dirty="0">
                <a:latin typeface="Calibri"/>
                <a:ea typeface="Calibri"/>
                <a:cs typeface="Calibri"/>
                <a:sym typeface="Calibri"/>
              </a:rPr>
            </a:br>
            <a:endParaRPr lang="en-US" sz="2400" b="1" dirty="0">
              <a:latin typeface="Calibri"/>
              <a:ea typeface="Calibri"/>
              <a:cs typeface="Calibri"/>
              <a:sym typeface="Calibri"/>
            </a:endParaRPr>
          </a:p>
          <a:p>
            <a:pPr marL="0" indent="0">
              <a:spcBef>
                <a:spcPts val="0"/>
              </a:spcBef>
              <a:buNone/>
            </a:pPr>
            <a:r>
              <a:rPr lang="en-US" sz="4000" b="1" dirty="0">
                <a:solidFill>
                  <a:schemeClr val="tx1"/>
                </a:solidFill>
                <a:latin typeface="Calibri"/>
                <a:ea typeface="Calibri"/>
                <a:cs typeface="Calibri"/>
                <a:sym typeface="Calibri"/>
              </a:rPr>
              <a:t>1 Year for Just AUS$3,999</a:t>
            </a:r>
            <a:br>
              <a:rPr lang="en-US" sz="4000" b="1" dirty="0">
                <a:solidFill>
                  <a:schemeClr val="tx1"/>
                </a:solidFill>
                <a:latin typeface="Calibri"/>
                <a:ea typeface="Calibri"/>
                <a:cs typeface="Calibri"/>
                <a:sym typeface="Calibri"/>
              </a:rPr>
            </a:br>
            <a:br>
              <a:rPr lang="en-US" sz="2400" b="1"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Let me show you how to make the money to pay for your own subscription</a:t>
            </a:r>
            <a:endParaRPr lang="en-US" sz="2000" dirty="0">
              <a:solidFill>
                <a:schemeClr val="tx1"/>
              </a:solidFill>
            </a:endParaRPr>
          </a:p>
          <a:p>
            <a:pPr marL="0" indent="0" algn="ctr">
              <a:spcBef>
                <a:spcPts val="0"/>
              </a:spcBef>
              <a:buNone/>
            </a:pPr>
            <a:br>
              <a:rPr lang="en-US" sz="2400" b="1" dirty="0">
                <a:solidFill>
                  <a:schemeClr val="tx1"/>
                </a:solidFill>
                <a:latin typeface="Calibri"/>
                <a:ea typeface="Calibri"/>
                <a:cs typeface="Calibri"/>
                <a:sym typeface="Calibri"/>
              </a:rPr>
            </a:br>
            <a:br>
              <a:rPr lang="en-US" sz="2200" b="1" dirty="0">
                <a:solidFill>
                  <a:schemeClr val="tx1"/>
                </a:solidFill>
                <a:latin typeface="Calibri"/>
                <a:ea typeface="Calibri"/>
                <a:cs typeface="Calibri"/>
                <a:sym typeface="Calibri"/>
              </a:rPr>
            </a:br>
            <a:br>
              <a:rPr lang="en-US" sz="2200" b="1" dirty="0">
                <a:solidFill>
                  <a:schemeClr val="accent6"/>
                </a:solidFill>
                <a:latin typeface="Calibri"/>
                <a:ea typeface="Calibri"/>
                <a:cs typeface="Calibri"/>
                <a:sym typeface="Calibri"/>
              </a:rPr>
            </a:br>
            <a:br>
              <a:rPr lang="en-US" sz="2200" b="1" dirty="0">
                <a:solidFill>
                  <a:schemeClr val="accent6"/>
                </a:solidFill>
                <a:latin typeface="Calibri"/>
                <a:ea typeface="Calibri"/>
                <a:cs typeface="Calibri"/>
                <a:sym typeface="Calibri"/>
              </a:rPr>
            </a:br>
            <a:endParaRPr lang="en-US" sz="2200" dirty="0">
              <a:solidFill>
                <a:schemeClr val="accent6"/>
              </a:solidFill>
            </a:endParaRPr>
          </a:p>
          <a:p>
            <a:pPr marL="0" indent="0" algn="ctr">
              <a:spcBef>
                <a:spcPts val="0"/>
              </a:spcBef>
              <a:buNone/>
            </a:pPr>
            <a:br>
              <a:rPr lang="en-US" dirty="0">
                <a:solidFill>
                  <a:srgbClr val="FF0000"/>
                </a:solidFill>
              </a:rPr>
            </a:br>
            <a:br>
              <a:rPr lang="en-US" sz="1800" dirty="0"/>
            </a:br>
            <a:endParaRPr dirty="0">
              <a:solidFill>
                <a:srgbClr val="FF0000"/>
              </a:solidFill>
            </a:endParaRPr>
          </a:p>
          <a:p>
            <a:pPr marL="0" indent="0">
              <a:spcBef>
                <a:spcPts val="0"/>
              </a:spcBef>
              <a:buNone/>
            </a:pPr>
            <a:endParaRPr dirty="0">
              <a:solidFill>
                <a:srgbClr val="FF0000"/>
              </a:solidFill>
            </a:endParaRPr>
          </a:p>
        </p:txBody>
      </p:sp>
      <p:pic>
        <p:nvPicPr>
          <p:cNvPr id="305" name="Shape 305"/>
          <p:cNvPicPr preferRelativeResize="0"/>
          <p:nvPr/>
        </p:nvPicPr>
        <p:blipFill>
          <a:blip r:embed="rId3">
            <a:alphaModFix/>
          </a:blip>
          <a:stretch>
            <a:fillRect/>
          </a:stretch>
        </p:blipFill>
        <p:spPr>
          <a:xfrm>
            <a:off x="7924801" y="1446939"/>
            <a:ext cx="2307349" cy="2245399"/>
          </a:xfrm>
          <a:prstGeom prst="rect">
            <a:avLst/>
          </a:prstGeom>
          <a:noFill/>
          <a:ln>
            <a:noFill/>
          </a:ln>
        </p:spPr>
      </p:pic>
      <p:sp>
        <p:nvSpPr>
          <p:cNvPr id="6" name="Rectangle 5">
            <a:extLst>
              <a:ext uri="{FF2B5EF4-FFF2-40B4-BE49-F238E27FC236}">
                <a16:creationId xmlns:a16="http://schemas.microsoft.com/office/drawing/2014/main" id="{44C09726-DB9A-2E47-BFBC-8FA548B0CF11}"/>
              </a:ext>
            </a:extLst>
          </p:cNvPr>
          <p:cNvSpPr/>
          <p:nvPr/>
        </p:nvSpPr>
        <p:spPr>
          <a:xfrm>
            <a:off x="6119244" y="5139368"/>
            <a:ext cx="184731" cy="954107"/>
          </a:xfrm>
          <a:prstGeom prst="rect">
            <a:avLst/>
          </a:prstGeom>
        </p:spPr>
        <p:txBody>
          <a:bodyPr wrap="none">
            <a:spAutoFit/>
          </a:bodyPr>
          <a:lstStyle/>
          <a:p>
            <a:pPr algn="ctr"/>
            <a:br>
              <a:rPr lang="en-US" sz="2400" b="1" dirty="0">
                <a:solidFill>
                  <a:srgbClr val="0000FF"/>
                </a:solidFill>
                <a:latin typeface="Calibri"/>
                <a:ea typeface="Calibri"/>
                <a:cs typeface="Calibri"/>
                <a:sym typeface="Calibri"/>
              </a:rPr>
            </a:br>
            <a:br>
              <a:rPr lang="en-US" sz="2400" b="1" dirty="0">
                <a:solidFill>
                  <a:srgbClr val="0000FF"/>
                </a:solidFill>
                <a:latin typeface="Calibri"/>
                <a:ea typeface="Calibri"/>
                <a:cs typeface="Calibri"/>
                <a:sym typeface="Calibri"/>
              </a:rPr>
            </a:br>
            <a:endParaRPr lang="en-US" sz="800" dirty="0">
              <a:solidFill>
                <a:schemeClr val="tx1"/>
              </a:solidFill>
            </a:endParaRPr>
          </a:p>
        </p:txBody>
      </p:sp>
      <p:sp>
        <p:nvSpPr>
          <p:cNvPr id="7" name="Rectangle 6">
            <a:extLst>
              <a:ext uri="{FF2B5EF4-FFF2-40B4-BE49-F238E27FC236}">
                <a16:creationId xmlns:a16="http://schemas.microsoft.com/office/drawing/2014/main" id="{CDA3AAE3-3E20-7246-BFED-E39B7BB1A460}"/>
              </a:ext>
            </a:extLst>
          </p:cNvPr>
          <p:cNvSpPr/>
          <p:nvPr/>
        </p:nvSpPr>
        <p:spPr>
          <a:xfrm>
            <a:off x="6155190" y="5507230"/>
            <a:ext cx="184730" cy="954107"/>
          </a:xfrm>
          <a:prstGeom prst="rect">
            <a:avLst/>
          </a:prstGeom>
        </p:spPr>
        <p:txBody>
          <a:bodyPr wrap="none">
            <a:spAutoFit/>
          </a:bodyPr>
          <a:lstStyle/>
          <a:p>
            <a:pPr algn="ctr"/>
            <a:br>
              <a:rPr lang="en-US" sz="2400" b="1" dirty="0">
                <a:solidFill>
                  <a:srgbClr val="0000FF"/>
                </a:solidFill>
                <a:latin typeface="Calibri"/>
                <a:ea typeface="Calibri"/>
                <a:cs typeface="Calibri"/>
                <a:sym typeface="Calibri"/>
              </a:rPr>
            </a:br>
            <a:br>
              <a:rPr lang="en-US" sz="2400" b="1" dirty="0">
                <a:solidFill>
                  <a:srgbClr val="0000FF"/>
                </a:solidFill>
                <a:latin typeface="Calibri"/>
                <a:ea typeface="Calibri"/>
                <a:cs typeface="Calibri"/>
                <a:sym typeface="Calibri"/>
              </a:rPr>
            </a:br>
            <a:endParaRPr lang="en-US" sz="800" dirty="0">
              <a:solidFill>
                <a:schemeClr val="tx1"/>
              </a:solidFill>
            </a:endParaRPr>
          </a:p>
        </p:txBody>
      </p:sp>
    </p:spTree>
    <p:extLst>
      <p:ext uri="{BB962C8B-B14F-4D97-AF65-F5344CB8AC3E}">
        <p14:creationId xmlns:p14="http://schemas.microsoft.com/office/powerpoint/2010/main" val="1563077403"/>
      </p:ext>
    </p:extLst>
  </p:cSld>
  <p:clrMapOvr>
    <a:masterClrMapping/>
  </p:clrMapOvr>
  <p:transition spd="slow">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524000" y="230835"/>
            <a:ext cx="8915400" cy="841248"/>
          </a:xfrm>
          <a:prstGeom prst="rect">
            <a:avLst/>
          </a:prstGeom>
        </p:spPr>
        <p:txBody>
          <a:bodyPr lIns="91425" tIns="91425" rIns="91425" bIns="91425" anchor="ctr" anchorCtr="0">
            <a:noAutofit/>
          </a:bodyPr>
          <a:lstStyle/>
          <a:p>
            <a:r>
              <a:rPr lang="en-US" sz="2400" b="1" dirty="0">
                <a:latin typeface="Calibri"/>
                <a:ea typeface="Calibri"/>
                <a:cs typeface="Calibri"/>
                <a:sym typeface="Calibri"/>
              </a:rPr>
              <a:t>Hedge Fund Manager Analysis </a:t>
            </a:r>
            <a:br>
              <a:rPr lang="en-US" sz="2400" b="1" dirty="0">
                <a:latin typeface="Calibri"/>
                <a:ea typeface="Calibri"/>
                <a:cs typeface="Calibri"/>
                <a:sym typeface="Calibri"/>
              </a:rPr>
            </a:br>
            <a:r>
              <a:rPr lang="en-US" sz="2400" b="1" dirty="0">
                <a:latin typeface="Calibri"/>
                <a:ea typeface="Calibri"/>
                <a:cs typeface="Calibri"/>
                <a:sym typeface="Calibri"/>
              </a:rPr>
              <a:t>For Fast Profits…</a:t>
            </a:r>
          </a:p>
        </p:txBody>
      </p:sp>
      <p:sp>
        <p:nvSpPr>
          <p:cNvPr id="155" name="Shape 155"/>
          <p:cNvSpPr txBox="1">
            <a:spLocks noGrp="1"/>
          </p:cNvSpPr>
          <p:nvPr>
            <p:ph type="body" idx="1"/>
          </p:nvPr>
        </p:nvSpPr>
        <p:spPr>
          <a:xfrm>
            <a:off x="842368" y="1141301"/>
            <a:ext cx="8229600" cy="4724400"/>
          </a:xfrm>
          <a:prstGeom prst="rect">
            <a:avLst/>
          </a:prstGeom>
        </p:spPr>
        <p:txBody>
          <a:bodyPr lIns="91425" tIns="91425" rIns="91425" bIns="91425" anchor="t" anchorCtr="0">
            <a:noAutofit/>
          </a:bodyPr>
          <a:lstStyle/>
          <a:p>
            <a:pPr marL="0" indent="0">
              <a:spcBef>
                <a:spcPts val="0"/>
              </a:spcBef>
              <a:buNone/>
            </a:pPr>
            <a:endParaRPr dirty="0">
              <a:solidFill>
                <a:schemeClr val="tx1"/>
              </a:solidFill>
            </a:endParaRPr>
          </a:p>
          <a:p>
            <a:pPr marL="0" indent="0">
              <a:spcBef>
                <a:spcPts val="0"/>
              </a:spcBef>
              <a:buSzPct val="61111"/>
              <a:buNone/>
            </a:pPr>
            <a:br>
              <a:rPr lang="en-US" sz="2400" b="1" u="sng" dirty="0">
                <a:solidFill>
                  <a:schemeClr val="tx1"/>
                </a:solidFill>
                <a:latin typeface="Calibri"/>
                <a:ea typeface="Calibri"/>
                <a:cs typeface="Calibri"/>
                <a:sym typeface="Calibri"/>
              </a:rPr>
            </a:br>
            <a:r>
              <a:rPr lang="en-US" sz="2400" b="1" u="sng" dirty="0">
                <a:solidFill>
                  <a:schemeClr val="tx1"/>
                </a:solidFill>
                <a:latin typeface="Calibri"/>
                <a:ea typeface="Calibri"/>
                <a:cs typeface="Calibri"/>
                <a:sym typeface="Calibri"/>
              </a:rPr>
              <a:t>"</a:t>
            </a:r>
            <a:r>
              <a:rPr lang="en-US" sz="2400" b="1" i="1" u="sng" dirty="0">
                <a:solidFill>
                  <a:schemeClr val="tx1"/>
                </a:solidFill>
                <a:latin typeface="Calibri"/>
                <a:ea typeface="Calibri"/>
                <a:cs typeface="Calibri"/>
                <a:sym typeface="Calibri"/>
              </a:rPr>
              <a:t>We made a lot of money from your service this year.”</a:t>
            </a:r>
            <a:br>
              <a:rPr lang="en-US" sz="2400" b="1" i="1" dirty="0">
                <a:solidFill>
                  <a:schemeClr val="tx1"/>
                </a:solidFill>
                <a:latin typeface="Calibri"/>
                <a:ea typeface="Calibri"/>
                <a:cs typeface="Calibri"/>
                <a:sym typeface="Calibri"/>
              </a:rPr>
            </a:br>
            <a:br>
              <a:rPr lang="en-US" sz="2400" b="1" i="1" dirty="0">
                <a:solidFill>
                  <a:schemeClr val="tx1"/>
                </a:solidFill>
                <a:latin typeface="Calibri"/>
                <a:ea typeface="Calibri"/>
                <a:cs typeface="Calibri"/>
                <a:sym typeface="Calibri"/>
              </a:rPr>
            </a:br>
            <a:r>
              <a:rPr lang="en-US" sz="2400" b="1" i="1" dirty="0">
                <a:solidFill>
                  <a:schemeClr val="tx1"/>
                </a:solidFill>
                <a:latin typeface="Calibri"/>
                <a:ea typeface="Calibri"/>
                <a:cs typeface="Calibri"/>
                <a:sym typeface="Calibri"/>
              </a:rPr>
              <a:t>“I don’t agree with all of John Thomas’ trades, but we really like his insight and timely and quick, short emails that he broadcasts, like on the ECB interest rate cut, the falling yen, etc.</a:t>
            </a:r>
            <a:br>
              <a:rPr lang="en-US" sz="2400" b="1" i="1" dirty="0">
                <a:solidFill>
                  <a:schemeClr val="tx1"/>
                </a:solidFill>
                <a:latin typeface="Calibri"/>
                <a:ea typeface="Calibri"/>
                <a:cs typeface="Calibri"/>
                <a:sym typeface="Calibri"/>
              </a:rPr>
            </a:br>
            <a:br>
              <a:rPr lang="en-US" sz="2400" b="1" i="1" dirty="0">
                <a:solidFill>
                  <a:schemeClr val="tx1"/>
                </a:solidFill>
                <a:latin typeface="Calibri"/>
                <a:ea typeface="Calibri"/>
                <a:cs typeface="Calibri"/>
                <a:sym typeface="Calibri"/>
              </a:rPr>
            </a:br>
            <a:r>
              <a:rPr lang="en-US" sz="2400" b="1" i="1" dirty="0">
                <a:solidFill>
                  <a:schemeClr val="tx1"/>
                </a:solidFill>
                <a:latin typeface="Calibri"/>
                <a:ea typeface="Calibri"/>
                <a:cs typeface="Calibri"/>
                <a:sym typeface="Calibri"/>
              </a:rPr>
              <a:t> Thank you</a:t>
            </a:r>
            <a:r>
              <a:rPr lang="en-US" sz="2400" b="1" dirty="0">
                <a:solidFill>
                  <a:schemeClr val="tx1"/>
                </a:solidFill>
                <a:latin typeface="Calibri"/>
                <a:ea typeface="Calibri"/>
                <a:cs typeface="Calibri"/>
                <a:sym typeface="Calibri"/>
              </a:rPr>
              <a:t>.”</a:t>
            </a:r>
          </a:p>
          <a:p>
            <a:pPr marL="0" indent="0">
              <a:spcBef>
                <a:spcPts val="0"/>
              </a:spcBef>
              <a:buSzPct val="61111"/>
              <a:buNone/>
            </a:pPr>
            <a:endParaRPr lang="en-US" sz="2400" b="1" dirty="0">
              <a:solidFill>
                <a:schemeClr val="tx1"/>
              </a:solidFill>
              <a:latin typeface="Calibri"/>
              <a:ea typeface="Calibri"/>
              <a:cs typeface="Calibri"/>
              <a:sym typeface="Calibri"/>
            </a:endParaRPr>
          </a:p>
          <a:p>
            <a:pPr marL="0" indent="0">
              <a:spcBef>
                <a:spcPts val="0"/>
              </a:spcBef>
              <a:buSzPct val="61111"/>
              <a:buNone/>
            </a:pPr>
            <a:r>
              <a:rPr lang="en-US" sz="2400" b="1" dirty="0">
                <a:solidFill>
                  <a:schemeClr val="tx1"/>
                </a:solidFill>
                <a:latin typeface="Calibri"/>
                <a:ea typeface="Calibri"/>
                <a:cs typeface="Calibri"/>
                <a:sym typeface="Calibri"/>
              </a:rPr>
              <a:t> Craig </a:t>
            </a:r>
            <a:br>
              <a:rPr lang="en-US" sz="2400" b="1" dirty="0">
                <a:solidFill>
                  <a:schemeClr val="tx1"/>
                </a:solidFill>
                <a:latin typeface="Calibri"/>
                <a:ea typeface="Calibri"/>
                <a:cs typeface="Calibri"/>
                <a:sym typeface="Calibri"/>
              </a:rPr>
            </a:br>
            <a:r>
              <a:rPr lang="en-US" sz="2400" b="1" dirty="0">
                <a:solidFill>
                  <a:schemeClr val="tx1"/>
                </a:solidFill>
                <a:latin typeface="Calibri"/>
                <a:ea typeface="Calibri"/>
                <a:cs typeface="Calibri"/>
                <a:sym typeface="Calibri"/>
              </a:rPr>
              <a:t> Herndon, Virginia</a:t>
            </a:r>
          </a:p>
          <a:p>
            <a:pPr marL="0" indent="0">
              <a:spcBef>
                <a:spcPts val="0"/>
              </a:spcBef>
              <a:buNone/>
            </a:pPr>
            <a:endParaRPr sz="2400" dirty="0"/>
          </a:p>
        </p:txBody>
      </p:sp>
      <p:pic>
        <p:nvPicPr>
          <p:cNvPr id="4" name="Picture 3" descr="Tamm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39200" y="2159000"/>
            <a:ext cx="2865835" cy="3821113"/>
          </a:xfrm>
          <a:prstGeom prst="rect">
            <a:avLst/>
          </a:prstGeom>
        </p:spPr>
      </p:pic>
      <p:sp>
        <p:nvSpPr>
          <p:cNvPr id="8" name="Rectangle 7">
            <a:extLst>
              <a:ext uri="{FF2B5EF4-FFF2-40B4-BE49-F238E27FC236}">
                <a16:creationId xmlns:a16="http://schemas.microsoft.com/office/drawing/2014/main" id="{297FC6F2-11B7-2E4D-86BA-3620BAFE8AFC}"/>
              </a:ext>
            </a:extLst>
          </p:cNvPr>
          <p:cNvSpPr/>
          <p:nvPr/>
        </p:nvSpPr>
        <p:spPr>
          <a:xfrm>
            <a:off x="4407287" y="5867401"/>
            <a:ext cx="184731" cy="954107"/>
          </a:xfrm>
          <a:prstGeom prst="rect">
            <a:avLst/>
          </a:prstGeom>
        </p:spPr>
        <p:txBody>
          <a:bodyPr wrap="none">
            <a:spAutoFit/>
          </a:bodyPr>
          <a:lstStyle/>
          <a:p>
            <a:pPr algn="ctr"/>
            <a:br>
              <a:rPr lang="en-US" sz="2400" b="1" dirty="0">
                <a:solidFill>
                  <a:srgbClr val="0000FF"/>
                </a:solidFill>
                <a:latin typeface="Calibri"/>
                <a:ea typeface="Calibri"/>
                <a:cs typeface="Calibri"/>
                <a:sym typeface="Calibri"/>
              </a:rPr>
            </a:br>
            <a:br>
              <a:rPr lang="en-US" sz="2400" b="1" dirty="0">
                <a:solidFill>
                  <a:srgbClr val="0000FF"/>
                </a:solidFill>
                <a:latin typeface="Calibri"/>
                <a:ea typeface="Calibri"/>
                <a:cs typeface="Calibri"/>
                <a:sym typeface="Calibri"/>
              </a:rPr>
            </a:br>
            <a:endParaRPr lang="en-US" sz="800" dirty="0">
              <a:solidFill>
                <a:schemeClr val="tx1"/>
              </a:solidFill>
            </a:endParaRPr>
          </a:p>
        </p:txBody>
      </p:sp>
    </p:spTree>
    <p:extLst>
      <p:ext uri="{BB962C8B-B14F-4D97-AF65-F5344CB8AC3E}">
        <p14:creationId xmlns:p14="http://schemas.microsoft.com/office/powerpoint/2010/main" val="108781093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08FE-638E-BF4F-BD04-C00EA501C2D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02CD55ED-93CA-8E46-B415-DFA4C2A1C276}"/>
              </a:ext>
            </a:extLst>
          </p:cNvPr>
          <p:cNvSpPr>
            <a:spLocks noGrp="1"/>
          </p:cNvSpPr>
          <p:nvPr>
            <p:ph type="body" idx="1"/>
          </p:nvPr>
        </p:nvSpPr>
        <p:spPr/>
        <p:txBody>
          <a:bodyPr/>
          <a:lstStyle/>
          <a:p>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A36BC914-33AA-7248-A7EF-416C3C5E18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52600" y="457201"/>
            <a:ext cx="3733801" cy="5258963"/>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A54A9B21-5848-DC40-8A42-C073F523AB1B}"/>
              </a:ext>
            </a:extLst>
          </p:cNvPr>
          <p:cNvPicPr>
            <a:picLocks noChangeAspect="1"/>
          </p:cNvPicPr>
          <p:nvPr/>
        </p:nvPicPr>
        <p:blipFill>
          <a:blip r:embed="rId3"/>
          <a:stretch>
            <a:fillRect/>
          </a:stretch>
        </p:blipFill>
        <p:spPr>
          <a:xfrm>
            <a:off x="5803720" y="907302"/>
            <a:ext cx="5867400" cy="2553782"/>
          </a:xfrm>
          <a:prstGeom prst="rect">
            <a:avLst/>
          </a:prstGeom>
        </p:spPr>
      </p:pic>
      <p:sp>
        <p:nvSpPr>
          <p:cNvPr id="7" name="TextBox 6">
            <a:extLst>
              <a:ext uri="{FF2B5EF4-FFF2-40B4-BE49-F238E27FC236}">
                <a16:creationId xmlns:a16="http://schemas.microsoft.com/office/drawing/2014/main" id="{8C7DB3CB-F4C3-334A-9A1C-0192D873B61B}"/>
              </a:ext>
            </a:extLst>
          </p:cNvPr>
          <p:cNvSpPr txBox="1"/>
          <p:nvPr/>
        </p:nvSpPr>
        <p:spPr>
          <a:xfrm flipH="1">
            <a:off x="1981200" y="6060143"/>
            <a:ext cx="8229600" cy="523220"/>
          </a:xfrm>
          <a:prstGeom prst="rect">
            <a:avLst/>
          </a:prstGeom>
          <a:noFill/>
        </p:spPr>
        <p:txBody>
          <a:bodyPr wrap="square" rtlCol="0">
            <a:spAutoFit/>
          </a:bodyPr>
          <a:lstStyle/>
          <a:p>
            <a:r>
              <a:rPr lang="en-US" dirty="0"/>
              <a:t>I rapidly became the top performing hedge fund of the 1990’s, eventually bringing in a 1,000% return in a decade.</a:t>
            </a:r>
          </a:p>
        </p:txBody>
      </p:sp>
      <p:pic>
        <p:nvPicPr>
          <p:cNvPr id="8" name="Picture 7" descr="A person standing in front of a building&#10;&#10;Description automatically generated">
            <a:extLst>
              <a:ext uri="{FF2B5EF4-FFF2-40B4-BE49-F238E27FC236}">
                <a16:creationId xmlns:a16="http://schemas.microsoft.com/office/drawing/2014/main" id="{F14A4D3D-5761-2540-97A6-942B490EA5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19800" y="2971800"/>
            <a:ext cx="3169732" cy="2829510"/>
          </a:xfrm>
          <a:prstGeom prst="rect">
            <a:avLst/>
          </a:prstGeom>
        </p:spPr>
      </p:pic>
    </p:spTree>
    <p:extLst>
      <p:ext uri="{BB962C8B-B14F-4D97-AF65-F5344CB8AC3E}">
        <p14:creationId xmlns:p14="http://schemas.microsoft.com/office/powerpoint/2010/main" val="17401967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3858" y="998578"/>
            <a:ext cx="8229600" cy="5705900"/>
          </a:xfrm>
        </p:spPr>
        <p:txBody>
          <a:bodyPr>
            <a:normAutofit/>
          </a:bodyPr>
          <a:lstStyle/>
          <a:p>
            <a:pPr>
              <a:buNone/>
            </a:pPr>
            <a:br>
              <a:rPr lang="en-US" sz="2400" dirty="0"/>
            </a:br>
            <a:r>
              <a:rPr lang="en-US" sz="2400" b="1" i="1" dirty="0">
                <a:solidFill>
                  <a:schemeClr val="tx1"/>
                </a:solidFill>
              </a:rPr>
              <a:t>Hello John Thomas,</a:t>
            </a:r>
            <a:br>
              <a:rPr lang="en-US" sz="1800" b="1" i="1" dirty="0">
                <a:solidFill>
                  <a:schemeClr val="tx1"/>
                </a:solidFill>
              </a:rPr>
            </a:br>
            <a:br>
              <a:rPr lang="en-US" sz="1800" b="1" i="1" dirty="0">
                <a:solidFill>
                  <a:schemeClr val="tx1"/>
                </a:solidFill>
              </a:rPr>
            </a:br>
            <a:r>
              <a:rPr lang="en-US" sz="1800" b="1" i="1" dirty="0">
                <a:solidFill>
                  <a:schemeClr val="tx1"/>
                </a:solidFill>
              </a:rPr>
              <a:t>Your Trade Alert service has changed my life.</a:t>
            </a:r>
            <a:br>
              <a:rPr lang="en-US" sz="1800" b="1" i="1" dirty="0">
                <a:solidFill>
                  <a:schemeClr val="tx1"/>
                </a:solidFill>
              </a:rPr>
            </a:br>
            <a:br>
              <a:rPr lang="en-US" sz="1800" b="1" i="1" dirty="0">
                <a:solidFill>
                  <a:schemeClr val="tx1"/>
                </a:solidFill>
              </a:rPr>
            </a:br>
            <a:r>
              <a:rPr lang="en-US" sz="1800" b="1" i="1" dirty="0">
                <a:solidFill>
                  <a:schemeClr val="tx1"/>
                </a:solidFill>
              </a:rPr>
              <a:t>Some fight for their country,</a:t>
            </a:r>
            <a:br>
              <a:rPr lang="en-US" sz="1800" b="1" i="1" dirty="0">
                <a:solidFill>
                  <a:schemeClr val="tx1"/>
                </a:solidFill>
              </a:rPr>
            </a:br>
            <a:r>
              <a:rPr lang="en-US" sz="1800" b="1" i="1" dirty="0">
                <a:solidFill>
                  <a:schemeClr val="tx1"/>
                </a:solidFill>
              </a:rPr>
              <a:t> some talk for their country,</a:t>
            </a:r>
            <a:br>
              <a:rPr lang="en-US" sz="1800" b="1" i="1" dirty="0">
                <a:solidFill>
                  <a:schemeClr val="tx1"/>
                </a:solidFill>
              </a:rPr>
            </a:br>
            <a:r>
              <a:rPr lang="en-US" sz="1800" b="1" i="1" dirty="0">
                <a:solidFill>
                  <a:schemeClr val="tx1"/>
                </a:solidFill>
              </a:rPr>
              <a:t> and some write for their country. </a:t>
            </a:r>
            <a:br>
              <a:rPr lang="en-US" sz="1800" b="1" i="1" dirty="0">
                <a:solidFill>
                  <a:schemeClr val="tx1"/>
                </a:solidFill>
              </a:rPr>
            </a:br>
            <a:br>
              <a:rPr lang="en-US" sz="1800" b="1" i="1" dirty="0">
                <a:solidFill>
                  <a:schemeClr val="tx1"/>
                </a:solidFill>
              </a:rPr>
            </a:br>
            <a:r>
              <a:rPr lang="en-US" sz="1800" b="1" i="1" dirty="0">
                <a:solidFill>
                  <a:schemeClr val="tx1"/>
                </a:solidFill>
              </a:rPr>
              <a:t>But you, John Thomas, have thought</a:t>
            </a:r>
            <a:br>
              <a:rPr lang="en-US" sz="1800" b="1" i="1" dirty="0">
                <a:solidFill>
                  <a:schemeClr val="tx1"/>
                </a:solidFill>
              </a:rPr>
            </a:br>
            <a:r>
              <a:rPr lang="en-US" sz="1800" b="1" i="1" dirty="0">
                <a:solidFill>
                  <a:schemeClr val="tx1"/>
                </a:solidFill>
              </a:rPr>
              <a:t>for us all. I admire the wonderful imagery</a:t>
            </a:r>
            <a:br>
              <a:rPr lang="en-US" sz="1800" b="1" i="1" dirty="0">
                <a:solidFill>
                  <a:schemeClr val="tx1"/>
                </a:solidFill>
              </a:rPr>
            </a:br>
            <a:r>
              <a:rPr lang="en-US" sz="1800" b="1" i="1" dirty="0">
                <a:solidFill>
                  <a:schemeClr val="tx1"/>
                </a:solidFill>
              </a:rPr>
              <a:t>and the vivacity of your letters.</a:t>
            </a:r>
            <a:br>
              <a:rPr lang="en-US" sz="1800" b="1" i="1" dirty="0">
                <a:solidFill>
                  <a:schemeClr val="tx1"/>
                </a:solidFill>
              </a:rPr>
            </a:br>
            <a:br>
              <a:rPr lang="en-US" sz="1800" b="1" i="1" dirty="0">
                <a:solidFill>
                  <a:schemeClr val="tx1"/>
                </a:solidFill>
              </a:rPr>
            </a:br>
            <a:r>
              <a:rPr lang="en-US" sz="1800" b="1" i="1" dirty="0">
                <a:solidFill>
                  <a:schemeClr val="tx1"/>
                </a:solidFill>
              </a:rPr>
              <a:t>Some minds wear well, but yours doesn’t</a:t>
            </a:r>
            <a:br>
              <a:rPr lang="en-US" sz="1800" b="1" i="1" dirty="0">
                <a:solidFill>
                  <a:schemeClr val="tx1"/>
                </a:solidFill>
              </a:rPr>
            </a:br>
            <a:r>
              <a:rPr lang="en-US" sz="1800" b="1" i="1" dirty="0">
                <a:solidFill>
                  <a:schemeClr val="tx1"/>
                </a:solidFill>
              </a:rPr>
              <a:t>appear to wear at all.</a:t>
            </a:r>
            <a:br>
              <a:rPr lang="en-US" sz="1800" b="1" i="1" dirty="0">
                <a:solidFill>
                  <a:schemeClr val="tx1"/>
                </a:solidFill>
              </a:rPr>
            </a:br>
            <a:br>
              <a:rPr lang="en-US" sz="1800" b="1" i="1" dirty="0">
                <a:solidFill>
                  <a:schemeClr val="tx1"/>
                </a:solidFill>
              </a:rPr>
            </a:br>
            <a:r>
              <a:rPr lang="en-US" sz="1800" b="1" i="1" dirty="0">
                <a:solidFill>
                  <a:schemeClr val="tx1"/>
                </a:solidFill>
              </a:rPr>
              <a:t>Bill,</a:t>
            </a:r>
            <a:br>
              <a:rPr lang="en-US" sz="1800" b="1" i="1" dirty="0">
                <a:solidFill>
                  <a:schemeClr val="tx1"/>
                </a:solidFill>
              </a:rPr>
            </a:br>
            <a:r>
              <a:rPr lang="en-US" sz="1800" b="1" i="1" dirty="0">
                <a:solidFill>
                  <a:schemeClr val="tx1"/>
                </a:solidFill>
              </a:rPr>
              <a:t>Langtry, Texas</a:t>
            </a:r>
            <a:endParaRPr lang="en-US" sz="2800" b="1" i="1" dirty="0">
              <a:solidFill>
                <a:schemeClr val="tx1"/>
              </a:solidFill>
            </a:endParaRPr>
          </a:p>
        </p:txBody>
      </p:sp>
      <p:pic>
        <p:nvPicPr>
          <p:cNvPr id="6" name="Picture 5" descr="IMG_1222 (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76178" y="1313897"/>
            <a:ext cx="3582422" cy="5391703"/>
          </a:xfrm>
          <a:prstGeom prst="rect">
            <a:avLst/>
          </a:prstGeom>
        </p:spPr>
      </p:pic>
      <p:sp>
        <p:nvSpPr>
          <p:cNvPr id="7" name="Title 1"/>
          <p:cNvSpPr>
            <a:spLocks noGrp="1"/>
          </p:cNvSpPr>
          <p:nvPr>
            <p:ph type="title"/>
          </p:nvPr>
        </p:nvSpPr>
        <p:spPr>
          <a:xfrm>
            <a:off x="1525588" y="202051"/>
            <a:ext cx="8913813" cy="841248"/>
          </a:xfrm>
        </p:spPr>
        <p:txBody>
          <a:bodyPr/>
          <a:lstStyle/>
          <a:p>
            <a:pPr algn="ctr"/>
            <a:r>
              <a:rPr lang="en-US" sz="2400" dirty="0"/>
              <a:t>If you don’t believe me, listen to the thousands of followers who have become successful traders:</a:t>
            </a:r>
          </a:p>
        </p:txBody>
      </p:sp>
      <p:sp>
        <p:nvSpPr>
          <p:cNvPr id="9" name="Rectangle 8">
            <a:extLst>
              <a:ext uri="{FF2B5EF4-FFF2-40B4-BE49-F238E27FC236}">
                <a16:creationId xmlns:a16="http://schemas.microsoft.com/office/drawing/2014/main" id="{B90F9BE5-3BE5-D247-A149-264C09261FD5}"/>
              </a:ext>
            </a:extLst>
          </p:cNvPr>
          <p:cNvSpPr/>
          <p:nvPr/>
        </p:nvSpPr>
        <p:spPr>
          <a:xfrm>
            <a:off x="5186660" y="5791201"/>
            <a:ext cx="184730" cy="584775"/>
          </a:xfrm>
          <a:prstGeom prst="rect">
            <a:avLst/>
          </a:prstGeom>
        </p:spPr>
        <p:txBody>
          <a:bodyPr wrap="none">
            <a:spAutoFit/>
          </a:bodyPr>
          <a:lstStyle/>
          <a:p>
            <a:pPr algn="ctr"/>
            <a:br>
              <a:rPr lang="en-US" sz="2400" b="1" dirty="0">
                <a:solidFill>
                  <a:srgbClr val="0000FF"/>
                </a:solidFill>
                <a:latin typeface="Calibri"/>
                <a:ea typeface="Calibri"/>
                <a:cs typeface="Calibri"/>
                <a:sym typeface="Calibri"/>
              </a:rPr>
            </a:br>
            <a:endParaRPr lang="en-US" sz="800" dirty="0">
              <a:solidFill>
                <a:schemeClr val="tx1"/>
              </a:solidFill>
            </a:endParaRPr>
          </a:p>
        </p:txBody>
      </p:sp>
    </p:spTree>
    <p:extLst>
      <p:ext uri="{BB962C8B-B14F-4D97-AF65-F5344CB8AC3E}">
        <p14:creationId xmlns:p14="http://schemas.microsoft.com/office/powerpoint/2010/main" val="367157994"/>
      </p:ext>
    </p:extLst>
  </p:cSld>
  <p:clrMapOvr>
    <a:masterClrMapping/>
  </p:clrMapOvr>
  <p:transition spd="slow">
    <p:wip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1524000" y="216483"/>
            <a:ext cx="8915400" cy="841248"/>
          </a:xfrm>
          <a:prstGeom prst="rect">
            <a:avLst/>
          </a:prstGeom>
        </p:spPr>
        <p:txBody>
          <a:bodyPr lIns="91425" tIns="91425" rIns="91425" bIns="91425" anchor="ctr" anchorCtr="0">
            <a:noAutofit/>
          </a:bodyPr>
          <a:lstStyle/>
          <a:p>
            <a:r>
              <a:rPr lang="en-US" sz="2800" b="1" dirty="0">
                <a:latin typeface="Calibri"/>
                <a:ea typeface="Calibri"/>
                <a:cs typeface="Calibri"/>
                <a:sym typeface="Calibri"/>
              </a:rPr>
              <a:t>STOP Losing Money in the Markets!</a:t>
            </a:r>
          </a:p>
        </p:txBody>
      </p:sp>
      <p:sp>
        <p:nvSpPr>
          <p:cNvPr id="185" name="Shape 185"/>
          <p:cNvSpPr txBox="1">
            <a:spLocks noGrp="1"/>
          </p:cNvSpPr>
          <p:nvPr>
            <p:ph type="body" idx="1"/>
          </p:nvPr>
        </p:nvSpPr>
        <p:spPr>
          <a:xfrm>
            <a:off x="1981200" y="1628300"/>
            <a:ext cx="8229600" cy="4526100"/>
          </a:xfrm>
          <a:prstGeom prst="rect">
            <a:avLst/>
          </a:prstGeom>
        </p:spPr>
        <p:txBody>
          <a:bodyPr lIns="91425" tIns="91425" rIns="91425" bIns="91425" anchor="t" anchorCtr="0">
            <a:noAutofit/>
          </a:bodyPr>
          <a:lstStyle/>
          <a:p>
            <a:pPr marL="0" indent="0">
              <a:spcBef>
                <a:spcPts val="0"/>
              </a:spcBef>
              <a:buNone/>
            </a:pPr>
            <a:r>
              <a:rPr lang="en-US" sz="2400" dirty="0">
                <a:solidFill>
                  <a:schemeClr val="tx1"/>
                </a:solidFill>
                <a:latin typeface="Calibri"/>
                <a:ea typeface="Calibri"/>
                <a:cs typeface="Calibri"/>
                <a:sym typeface="Calibri"/>
              </a:rPr>
              <a:t>“</a:t>
            </a:r>
            <a:r>
              <a:rPr lang="en-US" sz="2400" i="1" dirty="0">
                <a:solidFill>
                  <a:schemeClr val="tx1"/>
                </a:solidFill>
                <a:latin typeface="Calibri"/>
                <a:ea typeface="Calibri"/>
                <a:cs typeface="Calibri"/>
                <a:sym typeface="Calibri"/>
              </a:rPr>
              <a:t>After losing money with a million different advisory services and registered brokers I finally found YOU, and YOU make it all worth it!!! </a:t>
            </a:r>
            <a:br>
              <a:rPr lang="en-US" sz="2400" i="1" dirty="0">
                <a:solidFill>
                  <a:schemeClr val="tx1"/>
                </a:solidFill>
                <a:latin typeface="Calibri"/>
                <a:ea typeface="Calibri"/>
                <a:cs typeface="Calibri"/>
                <a:sym typeface="Calibri"/>
              </a:rPr>
            </a:br>
            <a:br>
              <a:rPr lang="en-US" sz="2400" i="1" dirty="0">
                <a:solidFill>
                  <a:schemeClr val="tx1"/>
                </a:solidFill>
                <a:latin typeface="Calibri"/>
                <a:ea typeface="Calibri"/>
                <a:cs typeface="Calibri"/>
                <a:sym typeface="Calibri"/>
              </a:rPr>
            </a:br>
            <a:r>
              <a:rPr lang="en-US" sz="2400" i="1" dirty="0">
                <a:solidFill>
                  <a:schemeClr val="tx1"/>
                </a:solidFill>
                <a:latin typeface="Calibri"/>
                <a:ea typeface="Calibri"/>
                <a:cs typeface="Calibri"/>
                <a:sym typeface="Calibri"/>
              </a:rPr>
              <a:t>Thanks a bunch. </a:t>
            </a:r>
            <a:br>
              <a:rPr lang="en-US" sz="2400" i="1" dirty="0">
                <a:solidFill>
                  <a:schemeClr val="tx1"/>
                </a:solidFill>
                <a:latin typeface="Calibri"/>
                <a:ea typeface="Calibri"/>
                <a:cs typeface="Calibri"/>
                <a:sym typeface="Calibri"/>
              </a:rPr>
            </a:br>
            <a:br>
              <a:rPr lang="en-US" sz="2400" i="1" dirty="0">
                <a:solidFill>
                  <a:schemeClr val="tx1"/>
                </a:solidFill>
                <a:latin typeface="Calibri"/>
                <a:ea typeface="Calibri"/>
                <a:cs typeface="Calibri"/>
                <a:sym typeface="Calibri"/>
              </a:rPr>
            </a:br>
            <a:r>
              <a:rPr lang="en-US" sz="2400" i="1" dirty="0">
                <a:solidFill>
                  <a:schemeClr val="tx1"/>
                </a:solidFill>
                <a:latin typeface="Calibri"/>
                <a:ea typeface="Calibri"/>
                <a:cs typeface="Calibri"/>
                <a:sym typeface="Calibri"/>
              </a:rPr>
              <a:t>I have so much confidence in you!</a:t>
            </a:r>
            <a:r>
              <a:rPr lang="en-US" sz="2400" dirty="0">
                <a:solidFill>
                  <a:schemeClr val="tx1"/>
                </a:solidFill>
                <a:latin typeface="Calibri"/>
                <a:ea typeface="Calibri"/>
                <a:cs typeface="Calibri"/>
                <a:sym typeface="Calibri"/>
              </a:rPr>
              <a:t>”</a:t>
            </a:r>
          </a:p>
          <a:p>
            <a:pPr marL="0" indent="0">
              <a:spcBef>
                <a:spcPts val="0"/>
              </a:spcBef>
              <a:buNone/>
            </a:pPr>
            <a:endParaRPr lang="en-US" sz="2400" dirty="0">
              <a:solidFill>
                <a:schemeClr val="tx1"/>
              </a:solidFill>
              <a:latin typeface="Calibri"/>
              <a:ea typeface="Calibri"/>
              <a:cs typeface="Calibri"/>
              <a:sym typeface="Calibri"/>
            </a:endParaRPr>
          </a:p>
          <a:p>
            <a:pPr marL="0" indent="0">
              <a:spcBef>
                <a:spcPts val="0"/>
              </a:spcBef>
              <a:buNone/>
            </a:pPr>
            <a:r>
              <a:rPr lang="en-US" sz="2400" dirty="0">
                <a:solidFill>
                  <a:schemeClr val="tx1"/>
                </a:solidFill>
                <a:latin typeface="Calibri"/>
                <a:ea typeface="Calibri"/>
                <a:cs typeface="Calibri"/>
                <a:sym typeface="Calibri"/>
              </a:rPr>
              <a:t>Stefano</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Italy</a:t>
            </a:r>
          </a:p>
          <a:p>
            <a:pPr marL="0" indent="0">
              <a:spcBef>
                <a:spcPts val="0"/>
              </a:spcBef>
              <a:buNone/>
            </a:pPr>
            <a:endParaRPr sz="1100" dirty="0">
              <a:solidFill>
                <a:schemeClr val="dk1"/>
              </a:solidFill>
            </a:endParaRPr>
          </a:p>
          <a:p>
            <a:pPr marL="0" indent="0">
              <a:spcBef>
                <a:spcPts val="0"/>
              </a:spcBef>
              <a:buNone/>
            </a:pPr>
            <a:endParaRPr dirty="0"/>
          </a:p>
          <a:p>
            <a:pPr marL="0" indent="0">
              <a:spcBef>
                <a:spcPts val="0"/>
              </a:spcBef>
              <a:buNone/>
            </a:pPr>
            <a:endParaRPr dirty="0"/>
          </a:p>
          <a:p>
            <a:pPr marL="0" indent="0">
              <a:spcBef>
                <a:spcPts val="0"/>
              </a:spcBef>
              <a:buNone/>
            </a:pPr>
            <a:endParaRPr dirty="0"/>
          </a:p>
          <a:p>
            <a:pPr marL="0" indent="0">
              <a:spcBef>
                <a:spcPts val="0"/>
              </a:spcBef>
              <a:buNone/>
            </a:pPr>
            <a:endParaRPr dirty="0"/>
          </a:p>
          <a:p>
            <a:pPr marL="0" indent="0">
              <a:spcBef>
                <a:spcPts val="0"/>
              </a:spcBef>
              <a:buNone/>
            </a:pPr>
            <a:endParaRPr dirty="0"/>
          </a:p>
          <a:p>
            <a:pPr marL="0" indent="0">
              <a:spcBef>
                <a:spcPts val="0"/>
              </a:spcBef>
              <a:buNone/>
            </a:pPr>
            <a:endParaRPr dirty="0"/>
          </a:p>
        </p:txBody>
      </p:sp>
      <p:pic>
        <p:nvPicPr>
          <p:cNvPr id="4" name="Picture 3" descr="DSCN011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29401" y="2920954"/>
            <a:ext cx="4343399" cy="3620978"/>
          </a:xfrm>
          <a:prstGeom prst="rect">
            <a:avLst/>
          </a:prstGeom>
        </p:spPr>
      </p:pic>
      <p:sp>
        <p:nvSpPr>
          <p:cNvPr id="8" name="Rectangle 7">
            <a:extLst>
              <a:ext uri="{FF2B5EF4-FFF2-40B4-BE49-F238E27FC236}">
                <a16:creationId xmlns:a16="http://schemas.microsoft.com/office/drawing/2014/main" id="{3468B6E2-B5DA-EB4F-840D-117D3FE0ED12}"/>
              </a:ext>
            </a:extLst>
          </p:cNvPr>
          <p:cNvSpPr/>
          <p:nvPr/>
        </p:nvSpPr>
        <p:spPr>
          <a:xfrm>
            <a:off x="4021724" y="5743184"/>
            <a:ext cx="184730" cy="584775"/>
          </a:xfrm>
          <a:prstGeom prst="rect">
            <a:avLst/>
          </a:prstGeom>
        </p:spPr>
        <p:txBody>
          <a:bodyPr wrap="none">
            <a:spAutoFit/>
          </a:bodyPr>
          <a:lstStyle/>
          <a:p>
            <a:pPr algn="ctr"/>
            <a:br>
              <a:rPr lang="en-US" sz="2400" b="1" dirty="0">
                <a:solidFill>
                  <a:srgbClr val="0000FF"/>
                </a:solidFill>
                <a:latin typeface="Calibri"/>
                <a:ea typeface="Calibri"/>
                <a:cs typeface="Calibri"/>
                <a:sym typeface="Calibri"/>
              </a:rPr>
            </a:br>
            <a:endParaRPr lang="en-US" sz="800" dirty="0">
              <a:solidFill>
                <a:schemeClr val="tx1"/>
              </a:solidFill>
            </a:endParaRPr>
          </a:p>
        </p:txBody>
      </p:sp>
    </p:spTree>
    <p:extLst>
      <p:ext uri="{BB962C8B-B14F-4D97-AF65-F5344CB8AC3E}">
        <p14:creationId xmlns:p14="http://schemas.microsoft.com/office/powerpoint/2010/main" val="825532695"/>
      </p:ext>
    </p:extLst>
  </p:cSld>
  <p:clrMapOvr>
    <a:masterClrMapping/>
  </p:clrMapOvr>
  <p:transition spd="slow">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DD92-6942-FE46-8376-7634E3E47C25}"/>
              </a:ext>
            </a:extLst>
          </p:cNvPr>
          <p:cNvSpPr>
            <a:spLocks noGrp="1"/>
          </p:cNvSpPr>
          <p:nvPr>
            <p:ph type="title"/>
          </p:nvPr>
        </p:nvSpPr>
        <p:spPr/>
        <p:txBody>
          <a:bodyPr/>
          <a:lstStyle/>
          <a:p>
            <a:r>
              <a:rPr lang="en-US" sz="2800" b="1" dirty="0"/>
              <a:t>Testimonial</a:t>
            </a:r>
          </a:p>
        </p:txBody>
      </p:sp>
      <p:sp>
        <p:nvSpPr>
          <p:cNvPr id="3" name="Rectangle 2">
            <a:extLst>
              <a:ext uri="{FF2B5EF4-FFF2-40B4-BE49-F238E27FC236}">
                <a16:creationId xmlns:a16="http://schemas.microsoft.com/office/drawing/2014/main" id="{F106772E-06B7-2A4C-ACBD-AFCEE9F13F8A}"/>
              </a:ext>
            </a:extLst>
          </p:cNvPr>
          <p:cNvSpPr/>
          <p:nvPr/>
        </p:nvSpPr>
        <p:spPr>
          <a:xfrm>
            <a:off x="762000" y="1417637"/>
            <a:ext cx="6934200" cy="2554545"/>
          </a:xfrm>
          <a:prstGeom prst="rect">
            <a:avLst/>
          </a:prstGeom>
        </p:spPr>
        <p:txBody>
          <a:bodyPr wrap="square">
            <a:spAutoFit/>
          </a:bodyPr>
          <a:lstStyle/>
          <a:p>
            <a:r>
              <a:rPr lang="en-US" sz="2000" b="1" dirty="0">
                <a:solidFill>
                  <a:srgbClr val="222222"/>
                </a:solidFill>
                <a:latin typeface="Roboto"/>
              </a:rPr>
              <a:t>“I can’t quite comprehend how he knows so many well-placed people, but he’s incredibly adept at grabbing insights from them, turning these into an investment thesis, and making it incredibly clear and actionable to his reader base.”</a:t>
            </a:r>
            <a:br>
              <a:rPr lang="en-US" sz="2000" b="1" dirty="0">
                <a:solidFill>
                  <a:srgbClr val="222222"/>
                </a:solidFill>
                <a:latin typeface="Roboto"/>
              </a:rPr>
            </a:br>
            <a:br>
              <a:rPr lang="en-US" sz="2000" b="1" dirty="0">
                <a:solidFill>
                  <a:srgbClr val="222222"/>
                </a:solidFill>
                <a:latin typeface="Roboto"/>
              </a:rPr>
            </a:br>
            <a:r>
              <a:rPr lang="en-US" sz="2000" b="1" dirty="0">
                <a:solidFill>
                  <a:srgbClr val="222222"/>
                </a:solidFill>
                <a:latin typeface="Roboto"/>
              </a:rPr>
              <a:t>Neil</a:t>
            </a:r>
            <a:br>
              <a:rPr lang="en-US" sz="2000" b="1" dirty="0">
                <a:solidFill>
                  <a:srgbClr val="222222"/>
                </a:solidFill>
                <a:latin typeface="Roboto"/>
              </a:rPr>
            </a:br>
            <a:r>
              <a:rPr lang="en-US" sz="2000" b="1" dirty="0">
                <a:solidFill>
                  <a:srgbClr val="222222"/>
                </a:solidFill>
                <a:latin typeface="Roboto"/>
              </a:rPr>
              <a:t>Dublin, Ohio</a:t>
            </a:r>
            <a:endParaRPr lang="en-US" sz="2000" b="1" dirty="0"/>
          </a:p>
        </p:txBody>
      </p:sp>
      <p:pic>
        <p:nvPicPr>
          <p:cNvPr id="5" name="Picture 4" descr="A person standing next to a cow&#10;&#10;Description automatically generated">
            <a:extLst>
              <a:ext uri="{FF2B5EF4-FFF2-40B4-BE49-F238E27FC236}">
                <a16:creationId xmlns:a16="http://schemas.microsoft.com/office/drawing/2014/main" id="{AB3D6AAC-5A2A-CE4D-815A-DDF6388CD00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24800" y="1908556"/>
            <a:ext cx="3733800" cy="4242451"/>
          </a:xfrm>
          <a:prstGeom prst="rect">
            <a:avLst/>
          </a:prstGeom>
        </p:spPr>
      </p:pic>
    </p:spTree>
    <p:extLst>
      <p:ext uri="{BB962C8B-B14F-4D97-AF65-F5344CB8AC3E}">
        <p14:creationId xmlns:p14="http://schemas.microsoft.com/office/powerpoint/2010/main" val="39181269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AC79-A186-3341-B0E9-B8F475A37E0B}"/>
              </a:ext>
            </a:extLst>
          </p:cNvPr>
          <p:cNvSpPr>
            <a:spLocks noGrp="1"/>
          </p:cNvSpPr>
          <p:nvPr>
            <p:ph type="title"/>
          </p:nvPr>
        </p:nvSpPr>
        <p:spPr/>
        <p:txBody>
          <a:bodyPr/>
          <a:lstStyle/>
          <a:p>
            <a:r>
              <a:rPr lang="en-US" sz="2800" b="1" dirty="0"/>
              <a:t>Testimonial</a:t>
            </a:r>
            <a:endParaRPr lang="en-US" sz="2800" dirty="0"/>
          </a:p>
        </p:txBody>
      </p:sp>
      <p:sp>
        <p:nvSpPr>
          <p:cNvPr id="3" name="Text Placeholder 2">
            <a:extLst>
              <a:ext uri="{FF2B5EF4-FFF2-40B4-BE49-F238E27FC236}">
                <a16:creationId xmlns:a16="http://schemas.microsoft.com/office/drawing/2014/main" id="{2564E864-E60B-9D4D-B7E9-A7167633B13A}"/>
              </a:ext>
            </a:extLst>
          </p:cNvPr>
          <p:cNvSpPr>
            <a:spLocks noGrp="1"/>
          </p:cNvSpPr>
          <p:nvPr>
            <p:ph type="body" idx="1"/>
          </p:nvPr>
        </p:nvSpPr>
        <p:spPr/>
        <p:txBody>
          <a:bodyPr/>
          <a:lstStyle/>
          <a:p>
            <a:pPr marL="203200" indent="0" fontAlgn="base">
              <a:buNone/>
            </a:pPr>
            <a:r>
              <a:rPr lang="en-US" sz="2000" dirty="0"/>
              <a:t>I can't tell you how much I enjoy your blog. It is the first place I go every morning, and I miss you on the weekends.</a:t>
            </a:r>
            <a:br>
              <a:rPr lang="en-US" sz="2000" dirty="0"/>
            </a:br>
            <a:endParaRPr lang="en-US" sz="2000" dirty="0"/>
          </a:p>
          <a:p>
            <a:pPr marL="203200" indent="0" fontAlgn="base">
              <a:buNone/>
            </a:pPr>
            <a:r>
              <a:rPr lang="en-US" sz="2000" dirty="0"/>
              <a:t>I stumbled upon your site about four months ago and have been addicted to it since day one. I really appreciate not only your insight into the markets, but also your global and historical perspectives.</a:t>
            </a:r>
            <a:br>
              <a:rPr lang="en-US" sz="2000" dirty="0"/>
            </a:br>
            <a:endParaRPr lang="en-US" sz="2000" dirty="0"/>
          </a:p>
          <a:p>
            <a:pPr marL="203200" indent="0" fontAlgn="base">
              <a:buNone/>
            </a:pPr>
            <a:r>
              <a:rPr lang="en-US" sz="2000" dirty="0"/>
              <a:t>All of this served up with your great sense</a:t>
            </a:r>
            <a:br>
              <a:rPr lang="en-US" sz="2000" dirty="0"/>
            </a:br>
            <a:r>
              <a:rPr lang="en-US" sz="2000" dirty="0"/>
              <a:t> of humor makes it a must read! </a:t>
            </a:r>
            <a:br>
              <a:rPr lang="en-US" sz="2000" dirty="0"/>
            </a:br>
            <a:br>
              <a:rPr lang="en-US" sz="2000" dirty="0"/>
            </a:br>
            <a:r>
              <a:rPr lang="en-US" sz="2000" dirty="0"/>
              <a:t>Thanks for all your hard work.</a:t>
            </a:r>
          </a:p>
          <a:p>
            <a:pPr marL="203200" indent="0" fontAlgn="base">
              <a:buNone/>
            </a:pPr>
            <a:r>
              <a:rPr lang="en-US" sz="2000" dirty="0"/>
              <a:t>Chip</a:t>
            </a:r>
            <a:br>
              <a:rPr lang="en-US" sz="2000" dirty="0"/>
            </a:br>
            <a:r>
              <a:rPr lang="en-US" sz="2000" dirty="0"/>
              <a:t>Bangor, Main</a:t>
            </a:r>
          </a:p>
          <a:p>
            <a:endParaRPr lang="en-US" dirty="0"/>
          </a:p>
        </p:txBody>
      </p:sp>
      <p:pic>
        <p:nvPicPr>
          <p:cNvPr id="5" name="Picture 4">
            <a:extLst>
              <a:ext uri="{FF2B5EF4-FFF2-40B4-BE49-F238E27FC236}">
                <a16:creationId xmlns:a16="http://schemas.microsoft.com/office/drawing/2014/main" id="{2017FB68-4AE2-E042-A477-665926E5AF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86601" y="3656740"/>
            <a:ext cx="3159370" cy="2820260"/>
          </a:xfrm>
          <a:prstGeom prst="rect">
            <a:avLst/>
          </a:prstGeom>
        </p:spPr>
      </p:pic>
    </p:spTree>
    <p:extLst>
      <p:ext uri="{BB962C8B-B14F-4D97-AF65-F5344CB8AC3E}">
        <p14:creationId xmlns:p14="http://schemas.microsoft.com/office/powerpoint/2010/main" val="12183350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F25F-578D-BB4C-BDA3-41B1AE7A00E7}"/>
              </a:ext>
            </a:extLst>
          </p:cNvPr>
          <p:cNvSpPr>
            <a:spLocks noGrp="1"/>
          </p:cNvSpPr>
          <p:nvPr>
            <p:ph type="title"/>
          </p:nvPr>
        </p:nvSpPr>
        <p:spPr/>
        <p:txBody>
          <a:bodyPr/>
          <a:lstStyle/>
          <a:p>
            <a:r>
              <a:rPr lang="en-US" sz="2800" b="1" dirty="0"/>
              <a:t>Testimonial</a:t>
            </a:r>
            <a:endParaRPr lang="en-US" sz="2800" dirty="0"/>
          </a:p>
        </p:txBody>
      </p:sp>
      <p:sp>
        <p:nvSpPr>
          <p:cNvPr id="3" name="Text Placeholder 2">
            <a:extLst>
              <a:ext uri="{FF2B5EF4-FFF2-40B4-BE49-F238E27FC236}">
                <a16:creationId xmlns:a16="http://schemas.microsoft.com/office/drawing/2014/main" id="{8625538B-BEEF-D240-8D4D-39BE6C67B011}"/>
              </a:ext>
            </a:extLst>
          </p:cNvPr>
          <p:cNvSpPr>
            <a:spLocks noGrp="1"/>
          </p:cNvSpPr>
          <p:nvPr>
            <p:ph type="body" idx="1"/>
          </p:nvPr>
        </p:nvSpPr>
        <p:spPr/>
        <p:txBody>
          <a:bodyPr/>
          <a:lstStyle/>
          <a:p>
            <a:pPr marL="203200" indent="0" fontAlgn="base">
              <a:buNone/>
            </a:pPr>
            <a:r>
              <a:rPr lang="en-US" sz="2000" dirty="0"/>
              <a:t>Going to renew my membership today because you provide great ideas. I think you have a lot of integrity in your messages.</a:t>
            </a:r>
          </a:p>
          <a:p>
            <a:pPr marL="203200" indent="0" fontAlgn="base">
              <a:buNone/>
            </a:pPr>
            <a:br>
              <a:rPr lang="en-US" sz="2000" dirty="0"/>
            </a:br>
            <a:r>
              <a:rPr lang="en-US" sz="2000" dirty="0"/>
              <a:t>You have nailed many of the concepts you shepherd.</a:t>
            </a:r>
          </a:p>
          <a:p>
            <a:pPr marL="203200" indent="0" fontAlgn="base">
              <a:buNone/>
            </a:pPr>
            <a:br>
              <a:rPr lang="en-US" sz="2000" dirty="0"/>
            </a:br>
            <a:r>
              <a:rPr lang="en-US" sz="2000" dirty="0"/>
              <a:t>I have become a fan and look</a:t>
            </a:r>
            <a:br>
              <a:rPr lang="en-US" sz="2000" dirty="0"/>
            </a:br>
            <a:r>
              <a:rPr lang="en-US" sz="2000" dirty="0"/>
              <a:t> forward to your writing every day</a:t>
            </a:r>
          </a:p>
          <a:p>
            <a:pPr marL="203200" indent="0" fontAlgn="base">
              <a:buNone/>
            </a:pPr>
            <a:br>
              <a:rPr lang="en-US" sz="2000" dirty="0"/>
            </a:br>
            <a:r>
              <a:rPr lang="en-US" sz="2000" dirty="0"/>
              <a:t>Don,</a:t>
            </a:r>
            <a:br>
              <a:rPr lang="en-US" sz="2000" dirty="0"/>
            </a:br>
            <a:r>
              <a:rPr lang="en-US" sz="2000" dirty="0"/>
              <a:t>Cleveland, Ohio</a:t>
            </a:r>
          </a:p>
          <a:p>
            <a:endParaRPr lang="en-US" dirty="0"/>
          </a:p>
        </p:txBody>
      </p:sp>
      <p:pic>
        <p:nvPicPr>
          <p:cNvPr id="5" name="Picture 4">
            <a:extLst>
              <a:ext uri="{FF2B5EF4-FFF2-40B4-BE49-F238E27FC236}">
                <a16:creationId xmlns:a16="http://schemas.microsoft.com/office/drawing/2014/main" id="{8220CA34-14FE-244D-8147-9E04BBE537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91400" y="2590800"/>
            <a:ext cx="3886199" cy="3910162"/>
          </a:xfrm>
          <a:prstGeom prst="rect">
            <a:avLst/>
          </a:prstGeom>
        </p:spPr>
      </p:pic>
    </p:spTree>
    <p:extLst>
      <p:ext uri="{BB962C8B-B14F-4D97-AF65-F5344CB8AC3E}">
        <p14:creationId xmlns:p14="http://schemas.microsoft.com/office/powerpoint/2010/main" val="35834028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F25F-578D-BB4C-BDA3-41B1AE7A00E7}"/>
              </a:ext>
            </a:extLst>
          </p:cNvPr>
          <p:cNvSpPr>
            <a:spLocks noGrp="1"/>
          </p:cNvSpPr>
          <p:nvPr>
            <p:ph type="title"/>
          </p:nvPr>
        </p:nvSpPr>
        <p:spPr/>
        <p:txBody>
          <a:bodyPr/>
          <a:lstStyle/>
          <a:p>
            <a:r>
              <a:rPr lang="en-US" sz="2800" b="1" dirty="0"/>
              <a:t>Testimonial</a:t>
            </a:r>
            <a:endParaRPr lang="en-US" sz="2800" dirty="0"/>
          </a:p>
        </p:txBody>
      </p:sp>
      <p:sp>
        <p:nvSpPr>
          <p:cNvPr id="3" name="Text Placeholder 2">
            <a:extLst>
              <a:ext uri="{FF2B5EF4-FFF2-40B4-BE49-F238E27FC236}">
                <a16:creationId xmlns:a16="http://schemas.microsoft.com/office/drawing/2014/main" id="{8625538B-BEEF-D240-8D4D-39BE6C67B011}"/>
              </a:ext>
            </a:extLst>
          </p:cNvPr>
          <p:cNvSpPr>
            <a:spLocks noGrp="1"/>
          </p:cNvSpPr>
          <p:nvPr>
            <p:ph type="body" idx="1"/>
          </p:nvPr>
        </p:nvSpPr>
        <p:spPr/>
        <p:txBody>
          <a:bodyPr/>
          <a:lstStyle/>
          <a:p>
            <a:pPr marL="203200" indent="0" fontAlgn="base">
              <a:buNone/>
            </a:pPr>
            <a:r>
              <a:rPr lang="en-US" sz="2000" dirty="0"/>
              <a:t>John's newsletter is, in my view, the Secretariat of the investment newsletter derby. No one else is even a close second.</a:t>
            </a:r>
            <a:br>
              <a:rPr lang="en-US" sz="2000" dirty="0"/>
            </a:br>
            <a:endParaRPr lang="en-US" sz="2000" dirty="0"/>
          </a:p>
          <a:p>
            <a:pPr marL="203200" indent="0" fontAlgn="base">
              <a:buNone/>
            </a:pPr>
            <a:r>
              <a:rPr lang="en-US" sz="2000" dirty="0"/>
              <a:t>Gary,</a:t>
            </a:r>
            <a:br>
              <a:rPr lang="en-US" sz="2000" dirty="0"/>
            </a:br>
            <a:r>
              <a:rPr lang="en-US" sz="2000" dirty="0"/>
              <a:t>New Jersey</a:t>
            </a:r>
          </a:p>
          <a:p>
            <a:endParaRPr lang="en-US" dirty="0"/>
          </a:p>
        </p:txBody>
      </p:sp>
      <p:pic>
        <p:nvPicPr>
          <p:cNvPr id="6" name="Picture 5">
            <a:extLst>
              <a:ext uri="{FF2B5EF4-FFF2-40B4-BE49-F238E27FC236}">
                <a16:creationId xmlns:a16="http://schemas.microsoft.com/office/drawing/2014/main" id="{F6AF91E7-BD2E-BF43-9DBC-2F7FCD96DA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66081" y="2590801"/>
            <a:ext cx="5055552" cy="3791664"/>
          </a:xfrm>
          <a:prstGeom prst="rect">
            <a:avLst/>
          </a:prstGeom>
        </p:spPr>
      </p:pic>
    </p:spTree>
    <p:extLst>
      <p:ext uri="{BB962C8B-B14F-4D97-AF65-F5344CB8AC3E}">
        <p14:creationId xmlns:p14="http://schemas.microsoft.com/office/powerpoint/2010/main" val="15791012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DD92-6942-FE46-8376-7634E3E47C25}"/>
              </a:ext>
            </a:extLst>
          </p:cNvPr>
          <p:cNvSpPr>
            <a:spLocks noGrp="1"/>
          </p:cNvSpPr>
          <p:nvPr>
            <p:ph type="title"/>
          </p:nvPr>
        </p:nvSpPr>
        <p:spPr/>
        <p:txBody>
          <a:bodyPr/>
          <a:lstStyle/>
          <a:p>
            <a:r>
              <a:rPr lang="en-US" sz="2800" b="1" dirty="0"/>
              <a:t>Testimonial</a:t>
            </a:r>
          </a:p>
        </p:txBody>
      </p:sp>
      <p:sp>
        <p:nvSpPr>
          <p:cNvPr id="3" name="Rectangle 2">
            <a:extLst>
              <a:ext uri="{FF2B5EF4-FFF2-40B4-BE49-F238E27FC236}">
                <a16:creationId xmlns:a16="http://schemas.microsoft.com/office/drawing/2014/main" id="{358C456A-C774-C749-B05C-6F24FF62EA78}"/>
              </a:ext>
            </a:extLst>
          </p:cNvPr>
          <p:cNvSpPr/>
          <p:nvPr/>
        </p:nvSpPr>
        <p:spPr>
          <a:xfrm>
            <a:off x="694481" y="1417637"/>
            <a:ext cx="8001000" cy="4093428"/>
          </a:xfrm>
          <a:prstGeom prst="rect">
            <a:avLst/>
          </a:prstGeom>
        </p:spPr>
        <p:txBody>
          <a:bodyPr wrap="square">
            <a:spAutoFit/>
          </a:bodyPr>
          <a:lstStyle/>
          <a:p>
            <a:r>
              <a:rPr lang="en-US" sz="2000" b="1" dirty="0">
                <a:latin typeface="arial" panose="020B0604020202020204" pitchFamily="34" charset="0"/>
              </a:rPr>
              <a:t>Thank you for the suggestion you made during your last webinar. </a:t>
            </a:r>
            <a:br>
              <a:rPr lang="en-US" sz="2000" b="1" dirty="0">
                <a:latin typeface="arial" panose="020B0604020202020204" pitchFamily="34" charset="0"/>
              </a:rPr>
            </a:br>
            <a:br>
              <a:rPr lang="en-US" sz="2000" b="1" dirty="0">
                <a:latin typeface="arial" panose="020B0604020202020204" pitchFamily="34" charset="0"/>
              </a:rPr>
            </a:br>
            <a:r>
              <a:rPr lang="en-US" sz="2000" b="1" dirty="0">
                <a:solidFill>
                  <a:srgbClr val="222222"/>
                </a:solidFill>
                <a:latin typeface="Roboto"/>
              </a:rPr>
              <a:t>I bought two Micron Technology (MU) July</a:t>
            </a:r>
            <a:br>
              <a:rPr lang="en-US" sz="2000" b="1" dirty="0">
                <a:solidFill>
                  <a:srgbClr val="222222"/>
                </a:solidFill>
                <a:latin typeface="Roboto"/>
              </a:rPr>
            </a:br>
            <a:r>
              <a:rPr lang="en-US" sz="2000" b="1" dirty="0">
                <a:solidFill>
                  <a:srgbClr val="222222"/>
                </a:solidFill>
                <a:latin typeface="Roboto"/>
              </a:rPr>
              <a:t> $39 Calls for $7.80 and two January 2019</a:t>
            </a:r>
            <a:br>
              <a:rPr lang="en-US" sz="2000" b="1" dirty="0">
                <a:solidFill>
                  <a:srgbClr val="222222"/>
                </a:solidFill>
                <a:latin typeface="Roboto"/>
              </a:rPr>
            </a:br>
            <a:r>
              <a:rPr lang="en-US" sz="2000" b="1" dirty="0">
                <a:solidFill>
                  <a:srgbClr val="222222"/>
                </a:solidFill>
                <a:latin typeface="Roboto"/>
              </a:rPr>
              <a:t> $37 Calls for $11.40.</a:t>
            </a:r>
            <a:br>
              <a:rPr lang="en-US" sz="2000" b="1" dirty="0">
                <a:solidFill>
                  <a:srgbClr val="222222"/>
                </a:solidFill>
                <a:latin typeface="Roboto"/>
              </a:rPr>
            </a:br>
            <a:br>
              <a:rPr lang="en-US" sz="2000" b="1" dirty="0">
                <a:solidFill>
                  <a:srgbClr val="222222"/>
                </a:solidFill>
                <a:latin typeface="Roboto"/>
              </a:rPr>
            </a:br>
            <a:r>
              <a:rPr lang="en-US" sz="2000" b="1" dirty="0">
                <a:solidFill>
                  <a:srgbClr val="222222"/>
                </a:solidFill>
                <a:latin typeface="Roboto"/>
              </a:rPr>
              <a:t>If I sell those now I will have earned $2,000</a:t>
            </a:r>
            <a:br>
              <a:rPr lang="en-US" sz="2000" b="1" dirty="0">
                <a:solidFill>
                  <a:srgbClr val="222222"/>
                </a:solidFill>
                <a:latin typeface="Roboto"/>
              </a:rPr>
            </a:br>
            <a:r>
              <a:rPr lang="en-US" sz="2000" b="1" dirty="0">
                <a:solidFill>
                  <a:srgbClr val="222222"/>
                </a:solidFill>
                <a:latin typeface="Roboto"/>
              </a:rPr>
              <a:t> with this trade in one week!</a:t>
            </a:r>
          </a:p>
          <a:p>
            <a:br>
              <a:rPr lang="en-US" sz="2000" b="1" dirty="0">
                <a:latin typeface="arial" panose="020B0604020202020204" pitchFamily="34" charset="0"/>
              </a:rPr>
            </a:br>
            <a:r>
              <a:rPr lang="en-US" sz="2000" b="1" dirty="0">
                <a:latin typeface="arial" panose="020B0604020202020204" pitchFamily="34" charset="0"/>
              </a:rPr>
              <a:t>Thanks a million,</a:t>
            </a:r>
            <a:endParaRPr lang="en-US" sz="2000" b="1" dirty="0">
              <a:solidFill>
                <a:srgbClr val="222222"/>
              </a:solidFill>
              <a:latin typeface="Roboto"/>
            </a:endParaRPr>
          </a:p>
          <a:p>
            <a:r>
              <a:rPr lang="en-US" sz="2000" b="1" dirty="0">
                <a:latin typeface="arial" panose="020B0604020202020204" pitchFamily="34" charset="0"/>
              </a:rPr>
              <a:t>Dirk</a:t>
            </a:r>
            <a:br>
              <a:rPr lang="en-US" sz="2000" b="1" dirty="0">
                <a:solidFill>
                  <a:srgbClr val="222222"/>
                </a:solidFill>
                <a:latin typeface="Roboto"/>
              </a:rPr>
            </a:br>
            <a:r>
              <a:rPr lang="en-US" sz="2000" b="1" dirty="0">
                <a:latin typeface="arial" panose="020B0604020202020204" pitchFamily="34" charset="0"/>
              </a:rPr>
              <a:t>Belgium</a:t>
            </a:r>
            <a:endParaRPr lang="en-US" sz="2000" b="1" dirty="0">
              <a:solidFill>
                <a:srgbClr val="222222"/>
              </a:solidFill>
              <a:latin typeface="Roboto"/>
            </a:endParaRPr>
          </a:p>
        </p:txBody>
      </p:sp>
      <p:pic>
        <p:nvPicPr>
          <p:cNvPr id="6" name="Picture 5">
            <a:extLst>
              <a:ext uri="{FF2B5EF4-FFF2-40B4-BE49-F238E27FC236}">
                <a16:creationId xmlns:a16="http://schemas.microsoft.com/office/drawing/2014/main" id="{E1F7E306-7365-3544-A659-DE06CB0B3B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66602" y="2321170"/>
            <a:ext cx="3963398" cy="4093428"/>
          </a:xfrm>
          <a:prstGeom prst="rect">
            <a:avLst/>
          </a:prstGeom>
        </p:spPr>
      </p:pic>
    </p:spTree>
    <p:extLst>
      <p:ext uri="{BB962C8B-B14F-4D97-AF65-F5344CB8AC3E}">
        <p14:creationId xmlns:p14="http://schemas.microsoft.com/office/powerpoint/2010/main" val="16439918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50476" y="2774922"/>
            <a:ext cx="3078087" cy="1077218"/>
          </a:xfrm>
          <a:prstGeom prst="rect">
            <a:avLst/>
          </a:prstGeom>
          <a:noFill/>
        </p:spPr>
        <p:txBody>
          <a:bodyPr wrap="none" rtlCol="0">
            <a:spAutoFit/>
          </a:bodyPr>
          <a:lstStyle/>
          <a:p>
            <a:r>
              <a:rPr lang="en-US" sz="3200" b="1" dirty="0"/>
              <a:t>In the Store </a:t>
            </a:r>
            <a:br>
              <a:rPr lang="en-US" sz="3200" b="1" dirty="0"/>
            </a:br>
            <a:r>
              <a:rPr lang="en-US" sz="3200" b="1" dirty="0"/>
              <a:t>Now for US$49</a:t>
            </a:r>
          </a:p>
        </p:txBody>
      </p:sp>
      <p:sp>
        <p:nvSpPr>
          <p:cNvPr id="7" name="TextBox 6"/>
          <p:cNvSpPr txBox="1"/>
          <p:nvPr/>
        </p:nvSpPr>
        <p:spPr>
          <a:xfrm>
            <a:off x="6890688" y="4004152"/>
            <a:ext cx="3163246" cy="1015663"/>
          </a:xfrm>
          <a:prstGeom prst="rect">
            <a:avLst/>
          </a:prstGeom>
          <a:noFill/>
        </p:spPr>
        <p:txBody>
          <a:bodyPr wrap="none" rtlCol="0">
            <a:spAutoFit/>
          </a:bodyPr>
          <a:lstStyle/>
          <a:p>
            <a:pPr algn="ctr"/>
            <a:r>
              <a:rPr lang="en-US" sz="2000" b="1" dirty="0"/>
              <a:t>Sectors and Stocks that</a:t>
            </a:r>
            <a:br>
              <a:rPr lang="en-US" sz="2000" b="1" dirty="0"/>
            </a:br>
            <a:r>
              <a:rPr lang="en-US" sz="2000" b="1" dirty="0"/>
              <a:t> Will Lead the Market for</a:t>
            </a:r>
            <a:br>
              <a:rPr lang="en-US" sz="2000" b="1" dirty="0"/>
            </a:br>
            <a:r>
              <a:rPr lang="en-US" sz="2000" b="1" dirty="0"/>
              <a:t> the Next 20 Years</a:t>
            </a:r>
          </a:p>
        </p:txBody>
      </p:sp>
      <p:sp>
        <p:nvSpPr>
          <p:cNvPr id="4" name="TextBox 3"/>
          <p:cNvSpPr txBox="1"/>
          <p:nvPr/>
        </p:nvSpPr>
        <p:spPr>
          <a:xfrm>
            <a:off x="7283524" y="1668805"/>
            <a:ext cx="2377574" cy="954107"/>
          </a:xfrm>
          <a:prstGeom prst="rect">
            <a:avLst/>
          </a:prstGeom>
          <a:noFill/>
        </p:spPr>
        <p:txBody>
          <a:bodyPr wrap="none" rtlCol="0">
            <a:spAutoFit/>
          </a:bodyPr>
          <a:lstStyle/>
          <a:p>
            <a:pPr algn="ctr"/>
            <a:r>
              <a:rPr lang="en-US" sz="2800" b="1" dirty="0"/>
              <a:t>Free for New</a:t>
            </a:r>
            <a:br>
              <a:rPr lang="en-US" sz="2800" b="1" dirty="0"/>
            </a:br>
            <a:r>
              <a:rPr lang="en-US" sz="2800" b="1" dirty="0"/>
              <a:t>Subscribers!</a:t>
            </a:r>
          </a:p>
        </p:txBody>
      </p:sp>
      <p:pic>
        <p:nvPicPr>
          <p:cNvPr id="9" name="Picture 8" descr="roaring-second-edition-cover-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1950" y="546100"/>
            <a:ext cx="4464050" cy="5765800"/>
          </a:xfrm>
          <a:prstGeom prst="rect">
            <a:avLst/>
          </a:prstGeom>
        </p:spPr>
      </p:pic>
    </p:spTree>
    <p:extLst>
      <p:ext uri="{BB962C8B-B14F-4D97-AF65-F5344CB8AC3E}">
        <p14:creationId xmlns:p14="http://schemas.microsoft.com/office/powerpoint/2010/main" val="64728902"/>
      </p:ext>
    </p:extLst>
  </p:cSld>
  <p:clrMapOvr>
    <a:masterClrMapping/>
  </p:clrMapOvr>
  <p:transition spd="slow">
    <p:wip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F954-5A7B-3142-BFF3-9DDBDFD08BFD}"/>
              </a:ext>
            </a:extLst>
          </p:cNvPr>
          <p:cNvSpPr>
            <a:spLocks noGrp="1"/>
          </p:cNvSpPr>
          <p:nvPr>
            <p:ph type="title"/>
          </p:nvPr>
        </p:nvSpPr>
        <p:spPr/>
        <p:txBody>
          <a:bodyPr/>
          <a:lstStyle/>
          <a:p>
            <a:r>
              <a:rPr lang="en-US" sz="3200" dirty="0"/>
              <a:t>Benefits for Australians</a:t>
            </a:r>
          </a:p>
        </p:txBody>
      </p:sp>
      <p:sp>
        <p:nvSpPr>
          <p:cNvPr id="3" name="Text Placeholder 2">
            <a:extLst>
              <a:ext uri="{FF2B5EF4-FFF2-40B4-BE49-F238E27FC236}">
                <a16:creationId xmlns:a16="http://schemas.microsoft.com/office/drawing/2014/main" id="{36842CB8-4280-DE4D-A1C4-708CE0E13403}"/>
              </a:ext>
            </a:extLst>
          </p:cNvPr>
          <p:cNvSpPr>
            <a:spLocks noGrp="1"/>
          </p:cNvSpPr>
          <p:nvPr>
            <p:ph type="body" idx="1"/>
          </p:nvPr>
        </p:nvSpPr>
        <p:spPr/>
        <p:txBody>
          <a:bodyPr/>
          <a:lstStyle/>
          <a:p>
            <a:pPr marL="203200" indent="0">
              <a:buNone/>
            </a:pPr>
            <a:r>
              <a:rPr lang="en-US" sz="2000" dirty="0"/>
              <a:t>*Is a one stop global view on all asset classes</a:t>
            </a:r>
            <a:br>
              <a:rPr lang="en-US" sz="2000" dirty="0"/>
            </a:br>
            <a:br>
              <a:rPr lang="en-US" sz="2000" dirty="0"/>
            </a:br>
            <a:r>
              <a:rPr lang="en-US" sz="2000" dirty="0"/>
              <a:t>*Australian assets are driven more by what’s happening outside the country than inside</a:t>
            </a:r>
            <a:br>
              <a:rPr lang="en-US" sz="2000" dirty="0"/>
            </a:br>
            <a:br>
              <a:rPr lang="en-US" sz="2000" dirty="0"/>
            </a:br>
            <a:r>
              <a:rPr lang="en-US" sz="2000" dirty="0"/>
              <a:t>*Get local time customer support and advice on trade execution</a:t>
            </a:r>
            <a:br>
              <a:rPr lang="en-US" sz="2000" dirty="0"/>
            </a:br>
            <a:br>
              <a:rPr lang="en-US" sz="2000" dirty="0"/>
            </a:br>
            <a:r>
              <a:rPr lang="en-US" sz="2000" dirty="0"/>
              <a:t>*Take advantage </a:t>
            </a:r>
            <a:r>
              <a:rPr lang="en-US" sz="2000"/>
              <a:t>of localcurrency </a:t>
            </a:r>
            <a:r>
              <a:rPr lang="en-US" sz="2000" dirty="0"/>
              <a:t>pricing of</a:t>
            </a:r>
            <a:br>
              <a:rPr lang="en-US" sz="2000" dirty="0"/>
            </a:br>
            <a:r>
              <a:rPr lang="en-US" sz="2000" dirty="0"/>
              <a:t>Mad Hedge Fund Trader Services</a:t>
            </a:r>
            <a:br>
              <a:rPr lang="en-US" sz="2000" dirty="0"/>
            </a:br>
            <a:br>
              <a:rPr lang="en-US" sz="2000" dirty="0"/>
            </a:br>
            <a:endParaRPr lang="en-US" sz="2000" dirty="0"/>
          </a:p>
        </p:txBody>
      </p:sp>
      <p:pic>
        <p:nvPicPr>
          <p:cNvPr id="4" name="Picture 3">
            <a:extLst>
              <a:ext uri="{FF2B5EF4-FFF2-40B4-BE49-F238E27FC236}">
                <a16:creationId xmlns:a16="http://schemas.microsoft.com/office/drawing/2014/main" id="{F5281433-3472-A546-BED9-CDB9AE9A9F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05800" y="3622993"/>
            <a:ext cx="3289300" cy="2960370"/>
          </a:xfrm>
          <a:prstGeom prst="rect">
            <a:avLst/>
          </a:prstGeom>
        </p:spPr>
      </p:pic>
    </p:spTree>
    <p:extLst>
      <p:ext uri="{BB962C8B-B14F-4D97-AF65-F5344CB8AC3E}">
        <p14:creationId xmlns:p14="http://schemas.microsoft.com/office/powerpoint/2010/main" val="14817866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5F78-198E-F74A-BF4C-14A2A744D551}"/>
              </a:ext>
            </a:extLst>
          </p:cNvPr>
          <p:cNvSpPr>
            <a:spLocks noGrp="1"/>
          </p:cNvSpPr>
          <p:nvPr>
            <p:ph type="title"/>
          </p:nvPr>
        </p:nvSpPr>
        <p:spPr/>
        <p:txBody>
          <a:bodyPr/>
          <a:lstStyle/>
          <a:p>
            <a:r>
              <a:rPr lang="en-US" sz="3200" b="1" dirty="0"/>
              <a:t>Trade Alert!</a:t>
            </a:r>
          </a:p>
        </p:txBody>
      </p:sp>
      <p:sp>
        <p:nvSpPr>
          <p:cNvPr id="3" name="Text Placeholder 2">
            <a:extLst>
              <a:ext uri="{FF2B5EF4-FFF2-40B4-BE49-F238E27FC236}">
                <a16:creationId xmlns:a16="http://schemas.microsoft.com/office/drawing/2014/main" id="{DC75C083-2806-F247-B313-183F3DEBA582}"/>
              </a:ext>
            </a:extLst>
          </p:cNvPr>
          <p:cNvSpPr>
            <a:spLocks noGrp="1"/>
          </p:cNvSpPr>
          <p:nvPr>
            <p:ph type="body" idx="1"/>
          </p:nvPr>
        </p:nvSpPr>
        <p:spPr>
          <a:xfrm>
            <a:off x="1981200" y="1295401"/>
            <a:ext cx="8229600" cy="4867700"/>
          </a:xfrm>
        </p:spPr>
        <p:txBody>
          <a:bodyPr/>
          <a:lstStyle/>
          <a:p>
            <a:pPr marL="203200" indent="0">
              <a:buNone/>
            </a:pPr>
            <a:r>
              <a:rPr lang="en-US" sz="2400" b="1" dirty="0"/>
              <a:t>*Buy now, and you will </a:t>
            </a:r>
            <a:r>
              <a:rPr lang="en-US" sz="2400" b="1" dirty="0">
                <a:solidFill>
                  <a:srgbClr val="FF0000"/>
                </a:solidFill>
              </a:rPr>
              <a:t>INSTANTLY</a:t>
            </a:r>
            <a:r>
              <a:rPr lang="en-US" sz="2400" b="1" dirty="0"/>
              <a:t> receive a  trade alert with an extremely high probability of success that you can execute immediately and make some of the most serious money in your life. </a:t>
            </a:r>
            <a:r>
              <a:rPr lang="en-US" sz="2400" b="1" i="1" dirty="0">
                <a:solidFill>
                  <a:srgbClr val="00A64B"/>
                </a:solidFill>
              </a:rPr>
              <a:t>Don’t leave good  money on the table</a:t>
            </a:r>
            <a:br>
              <a:rPr lang="en-US" sz="2400" b="1" dirty="0"/>
            </a:br>
            <a:br>
              <a:rPr lang="en-US" sz="2400" b="1" dirty="0"/>
            </a:br>
            <a:r>
              <a:rPr lang="en-US" sz="2400" b="1" dirty="0"/>
              <a:t>*90% of these trade alerts make money</a:t>
            </a:r>
          </a:p>
        </p:txBody>
      </p:sp>
      <p:pic>
        <p:nvPicPr>
          <p:cNvPr id="5" name="Picture 4">
            <a:extLst>
              <a:ext uri="{FF2B5EF4-FFF2-40B4-BE49-F238E27FC236}">
                <a16:creationId xmlns:a16="http://schemas.microsoft.com/office/drawing/2014/main" id="{723D2F9C-9F9A-164C-9EB9-C150430C91B4}"/>
              </a:ext>
            </a:extLst>
          </p:cNvPr>
          <p:cNvPicPr>
            <a:picLocks noChangeAspect="1"/>
          </p:cNvPicPr>
          <p:nvPr/>
        </p:nvPicPr>
        <p:blipFill>
          <a:blip r:embed="rId2"/>
          <a:stretch>
            <a:fillRect/>
          </a:stretch>
        </p:blipFill>
        <p:spPr>
          <a:xfrm>
            <a:off x="4343401" y="4191001"/>
            <a:ext cx="3850669" cy="2266183"/>
          </a:xfrm>
          <a:prstGeom prst="rect">
            <a:avLst/>
          </a:prstGeom>
        </p:spPr>
      </p:pic>
    </p:spTree>
    <p:extLst>
      <p:ext uri="{BB962C8B-B14F-4D97-AF65-F5344CB8AC3E}">
        <p14:creationId xmlns:p14="http://schemas.microsoft.com/office/powerpoint/2010/main" val="15367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878D-69C8-6A4A-9470-AB16D897B5A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3FB1AC3-B8B6-6D47-A73E-30386A270334}"/>
              </a:ext>
            </a:extLst>
          </p:cNvPr>
          <p:cNvSpPr>
            <a:spLocks noGrp="1"/>
          </p:cNvSpPr>
          <p:nvPr>
            <p:ph type="body" idx="1"/>
          </p:nvPr>
        </p:nvSpPr>
        <p:spPr/>
        <p:txBody>
          <a:bodyPr/>
          <a:lstStyle/>
          <a:p>
            <a:endParaRPr lang="en-US"/>
          </a:p>
        </p:txBody>
      </p:sp>
      <p:pic>
        <p:nvPicPr>
          <p:cNvPr id="5" name="Picture 4" descr="A person standing in front of a plane&#10;&#10;Description automatically generated">
            <a:extLst>
              <a:ext uri="{FF2B5EF4-FFF2-40B4-BE49-F238E27FC236}">
                <a16:creationId xmlns:a16="http://schemas.microsoft.com/office/drawing/2014/main" id="{4C832A3D-D014-1C44-89FC-962B914661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48492" y="112498"/>
            <a:ext cx="3837908" cy="3049005"/>
          </a:xfrm>
          <a:prstGeom prst="rect">
            <a:avLst/>
          </a:prstGeom>
        </p:spPr>
      </p:pic>
      <p:pic>
        <p:nvPicPr>
          <p:cNvPr id="7" name="Picture 6" descr="A picture containing outdoor, person, standing, ground&#10;&#10;Description automatically generated">
            <a:extLst>
              <a:ext uri="{FF2B5EF4-FFF2-40B4-BE49-F238E27FC236}">
                <a16:creationId xmlns:a16="http://schemas.microsoft.com/office/drawing/2014/main" id="{34D3020F-7B73-A247-BDEF-C9BC8475081C}"/>
              </a:ext>
            </a:extLst>
          </p:cNvPr>
          <p:cNvPicPr>
            <a:picLocks noChangeAspect="1"/>
          </p:cNvPicPr>
          <p:nvPr/>
        </p:nvPicPr>
        <p:blipFill>
          <a:blip r:embed="rId3"/>
          <a:stretch>
            <a:fillRect/>
          </a:stretch>
        </p:blipFill>
        <p:spPr>
          <a:xfrm>
            <a:off x="6576510" y="295298"/>
            <a:ext cx="1957889" cy="4946245"/>
          </a:xfrm>
          <a:prstGeom prst="rect">
            <a:avLst/>
          </a:prstGeom>
        </p:spPr>
      </p:pic>
      <p:pic>
        <p:nvPicPr>
          <p:cNvPr id="9" name="Picture 8" descr="A person in a red car&#10;&#10;Description automatically generated">
            <a:extLst>
              <a:ext uri="{FF2B5EF4-FFF2-40B4-BE49-F238E27FC236}">
                <a16:creationId xmlns:a16="http://schemas.microsoft.com/office/drawing/2014/main" id="{348596F2-9054-4D4C-AE33-5676E4E1EF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48492" y="3303589"/>
            <a:ext cx="3733800" cy="2629196"/>
          </a:xfrm>
          <a:prstGeom prst="rect">
            <a:avLst/>
          </a:prstGeom>
        </p:spPr>
      </p:pic>
      <p:pic>
        <p:nvPicPr>
          <p:cNvPr id="11" name="Picture 10" descr="A picture containing sky, outdoor, person, tree&#10;&#10;Description automatically generated">
            <a:extLst>
              <a:ext uri="{FF2B5EF4-FFF2-40B4-BE49-F238E27FC236}">
                <a16:creationId xmlns:a16="http://schemas.microsoft.com/office/drawing/2014/main" id="{8B7E10AF-F8A1-9B4A-85C6-CFC9525617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72214" y="3308021"/>
            <a:ext cx="2401971" cy="2620332"/>
          </a:xfrm>
          <a:prstGeom prst="rect">
            <a:avLst/>
          </a:prstGeom>
        </p:spPr>
      </p:pic>
      <p:sp>
        <p:nvSpPr>
          <p:cNvPr id="4" name="TextBox 3">
            <a:extLst>
              <a:ext uri="{FF2B5EF4-FFF2-40B4-BE49-F238E27FC236}">
                <a16:creationId xmlns:a16="http://schemas.microsoft.com/office/drawing/2014/main" id="{CDDE45C7-4B60-644A-A229-E2D465DB1F16}"/>
              </a:ext>
            </a:extLst>
          </p:cNvPr>
          <p:cNvSpPr txBox="1"/>
          <p:nvPr/>
        </p:nvSpPr>
        <p:spPr>
          <a:xfrm>
            <a:off x="1981200" y="6142593"/>
            <a:ext cx="7772400" cy="523220"/>
          </a:xfrm>
          <a:prstGeom prst="rect">
            <a:avLst/>
          </a:prstGeom>
          <a:noFill/>
        </p:spPr>
        <p:txBody>
          <a:bodyPr wrap="square" rtlCol="0">
            <a:spAutoFit/>
          </a:bodyPr>
          <a:lstStyle/>
          <a:p>
            <a:r>
              <a:rPr lang="en-US" dirty="0"/>
              <a:t>Then the money really started to pour in. It’s an understatement to say that when your income goes from the thousands to the tens of millions it has a really big impact on your lifestyle</a:t>
            </a:r>
          </a:p>
        </p:txBody>
      </p:sp>
    </p:spTree>
    <p:extLst>
      <p:ext uri="{BB962C8B-B14F-4D97-AF65-F5344CB8AC3E}">
        <p14:creationId xmlns:p14="http://schemas.microsoft.com/office/powerpoint/2010/main" val="16548893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761DD-ED78-D443-B6FA-ED3FAFE6F58A}"/>
              </a:ext>
            </a:extLst>
          </p:cNvPr>
          <p:cNvSpPr>
            <a:spLocks noGrp="1"/>
          </p:cNvSpPr>
          <p:nvPr>
            <p:ph type="title"/>
          </p:nvPr>
        </p:nvSpPr>
        <p:spPr/>
        <p:txBody>
          <a:bodyPr/>
          <a:lstStyle/>
          <a:p>
            <a:r>
              <a:rPr lang="en-US" sz="2800" b="1" dirty="0"/>
              <a:t>Can You Guess This Trade Alert?</a:t>
            </a:r>
            <a:br>
              <a:rPr lang="en-US" sz="2800" b="1" dirty="0"/>
            </a:br>
            <a:r>
              <a:rPr lang="en-US" sz="2000" dirty="0"/>
              <a:t>Subscribe Now to Find Out! You have to go through 1,000 Charts to Find One this Good, Let </a:t>
            </a:r>
            <a:r>
              <a:rPr lang="en-US" sz="2000" b="1" dirty="0"/>
              <a:t>Me</a:t>
            </a:r>
            <a:r>
              <a:rPr lang="en-US" sz="2000" dirty="0"/>
              <a:t> do the Heavy Lifting for You</a:t>
            </a:r>
            <a:br>
              <a:rPr lang="en-US" sz="2000" dirty="0"/>
            </a:br>
            <a:r>
              <a:rPr lang="en-US" sz="2000" dirty="0"/>
              <a:t>Is this a </a:t>
            </a:r>
            <a:r>
              <a:rPr lang="en-US" sz="2000" dirty="0">
                <a:solidFill>
                  <a:srgbClr val="00A64B"/>
                </a:solidFill>
              </a:rPr>
              <a:t>“BUY” </a:t>
            </a:r>
            <a:r>
              <a:rPr lang="en-US" sz="2000" dirty="0"/>
              <a:t>or a “</a:t>
            </a:r>
            <a:r>
              <a:rPr lang="en-US" sz="2000" dirty="0">
                <a:solidFill>
                  <a:srgbClr val="FF0000"/>
                </a:solidFill>
              </a:rPr>
              <a:t>SELL”</a:t>
            </a:r>
          </a:p>
        </p:txBody>
      </p:sp>
      <p:sp>
        <p:nvSpPr>
          <p:cNvPr id="3" name="Text Placeholder 2">
            <a:extLst>
              <a:ext uri="{FF2B5EF4-FFF2-40B4-BE49-F238E27FC236}">
                <a16:creationId xmlns:a16="http://schemas.microsoft.com/office/drawing/2014/main" id="{5D1F1A1A-CD8D-5040-9DFF-828F7B2A7E43}"/>
              </a:ext>
            </a:extLst>
          </p:cNvPr>
          <p:cNvSpPr>
            <a:spLocks noGrp="1"/>
          </p:cNvSpPr>
          <p:nvPr>
            <p:ph type="body" idx="1"/>
          </p:nvPr>
        </p:nvSpPr>
        <p:spPr/>
        <p:txBody>
          <a:bodyPr/>
          <a:lstStyle/>
          <a:p>
            <a:endParaRPr lang="en-US"/>
          </a:p>
        </p:txBody>
      </p:sp>
      <p:pic>
        <p:nvPicPr>
          <p:cNvPr id="5" name="Picture 4" descr="A close up of a map&#10;&#10;Description automatically generated">
            <a:extLst>
              <a:ext uri="{FF2B5EF4-FFF2-40B4-BE49-F238E27FC236}">
                <a16:creationId xmlns:a16="http://schemas.microsoft.com/office/drawing/2014/main" id="{ECDBA780-343F-C142-AA60-0C997AB814E0}"/>
              </a:ext>
            </a:extLst>
          </p:cNvPr>
          <p:cNvPicPr>
            <a:picLocks noChangeAspect="1"/>
          </p:cNvPicPr>
          <p:nvPr/>
        </p:nvPicPr>
        <p:blipFill>
          <a:blip r:embed="rId2"/>
          <a:stretch>
            <a:fillRect/>
          </a:stretch>
        </p:blipFill>
        <p:spPr>
          <a:xfrm>
            <a:off x="1676400" y="1752600"/>
            <a:ext cx="8686800" cy="4510433"/>
          </a:xfrm>
          <a:prstGeom prst="rect">
            <a:avLst/>
          </a:prstGeom>
        </p:spPr>
      </p:pic>
    </p:spTree>
    <p:extLst>
      <p:ext uri="{BB962C8B-B14F-4D97-AF65-F5344CB8AC3E}">
        <p14:creationId xmlns:p14="http://schemas.microsoft.com/office/powerpoint/2010/main" val="21436129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1981200" y="228600"/>
            <a:ext cx="8229600" cy="1143000"/>
          </a:xfrm>
          <a:prstGeom prst="rect">
            <a:avLst/>
          </a:prstGeom>
        </p:spPr>
        <p:txBody>
          <a:bodyPr lIns="91425" tIns="91425" rIns="91425" bIns="91425" anchor="ctr" anchorCtr="0">
            <a:noAutofit/>
          </a:bodyPr>
          <a:lstStyle/>
          <a:p>
            <a:r>
              <a:rPr lang="en-US" sz="3000" b="1" dirty="0">
                <a:latin typeface="Calibri"/>
                <a:ea typeface="Calibri"/>
                <a:cs typeface="Calibri"/>
                <a:sym typeface="Calibri"/>
              </a:rPr>
              <a:t>Here’s The Offer You Can’t Refuse… </a:t>
            </a:r>
          </a:p>
        </p:txBody>
      </p:sp>
      <p:sp>
        <p:nvSpPr>
          <p:cNvPr id="304" name="Shape 304"/>
          <p:cNvSpPr txBox="1">
            <a:spLocks noGrp="1"/>
          </p:cNvSpPr>
          <p:nvPr>
            <p:ph type="body" idx="1"/>
          </p:nvPr>
        </p:nvSpPr>
        <p:spPr>
          <a:xfrm>
            <a:off x="1981200" y="1371600"/>
            <a:ext cx="8229600" cy="5168863"/>
          </a:xfrm>
          <a:prstGeom prst="rect">
            <a:avLst/>
          </a:prstGeom>
        </p:spPr>
        <p:txBody>
          <a:bodyPr lIns="91425" tIns="91425" rIns="91425" bIns="91425" anchor="t" anchorCtr="0">
            <a:noAutofit/>
          </a:bodyPr>
          <a:lstStyle/>
          <a:p>
            <a:pPr marL="0" indent="0">
              <a:spcBef>
                <a:spcPts val="0"/>
              </a:spcBef>
              <a:buNone/>
            </a:pPr>
            <a:r>
              <a:rPr lang="en-US" sz="1800" b="1" u="sng" dirty="0">
                <a:latin typeface="Calibri"/>
                <a:ea typeface="Calibri"/>
                <a:cs typeface="Calibri"/>
                <a:sym typeface="Calibri"/>
              </a:rPr>
              <a:t>Today and ONLY through this Webinar</a:t>
            </a:r>
          </a:p>
          <a:p>
            <a:pPr marL="0" indent="0">
              <a:spcBef>
                <a:spcPts val="0"/>
              </a:spcBef>
              <a:buNone/>
            </a:pPr>
            <a:endParaRPr lang="en-US" b="1" u="sng" dirty="0">
              <a:latin typeface="Calibri"/>
              <a:ea typeface="Calibri"/>
              <a:cs typeface="Calibri"/>
              <a:sym typeface="Calibri"/>
            </a:endParaRPr>
          </a:p>
          <a:p>
            <a:pPr marL="0" indent="0">
              <a:spcBef>
                <a:spcPts val="0"/>
              </a:spcBef>
              <a:buNone/>
            </a:pPr>
            <a:br>
              <a:rPr lang="en-US" sz="2400" b="1" dirty="0">
                <a:solidFill>
                  <a:schemeClr val="tx1"/>
                </a:solidFill>
                <a:latin typeface="Calibri"/>
                <a:ea typeface="Calibri"/>
                <a:cs typeface="Calibri"/>
                <a:sym typeface="Calibri"/>
              </a:rPr>
            </a:br>
            <a:r>
              <a:rPr lang="en-US" sz="4000" b="1" dirty="0">
                <a:solidFill>
                  <a:schemeClr val="tx1"/>
                </a:solidFill>
                <a:latin typeface="Calibri"/>
                <a:ea typeface="Calibri"/>
                <a:cs typeface="Calibri"/>
                <a:sym typeface="Calibri"/>
              </a:rPr>
              <a:t>1 Year for Just AUS$3,999</a:t>
            </a:r>
            <a:br>
              <a:rPr lang="en-US" sz="4000" b="1" dirty="0">
                <a:solidFill>
                  <a:schemeClr val="tx1"/>
                </a:solidFill>
                <a:latin typeface="Calibri"/>
                <a:ea typeface="Calibri"/>
                <a:cs typeface="Calibri"/>
                <a:sym typeface="Calibri"/>
              </a:rPr>
            </a:br>
            <a:br>
              <a:rPr lang="en-US" sz="2400" b="1"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Let me show you how to make the money to</a:t>
            </a:r>
            <a:br>
              <a:rPr lang="en-US" sz="2000" b="1"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 pay for your own subscription</a:t>
            </a:r>
            <a:br>
              <a:rPr lang="en-US" sz="2000" b="1"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endParaRPr lang="en-US" sz="2000" b="1" dirty="0">
              <a:solidFill>
                <a:schemeClr val="tx1"/>
              </a:solidFill>
              <a:latin typeface="Calibri"/>
              <a:ea typeface="Calibri"/>
              <a:cs typeface="Calibri"/>
              <a:sym typeface="Calibri"/>
            </a:endParaRPr>
          </a:p>
          <a:p>
            <a:pPr marL="0" indent="0" algn="ctr">
              <a:spcBef>
                <a:spcPts val="0"/>
              </a:spcBef>
              <a:buNone/>
            </a:pPr>
            <a:br>
              <a:rPr lang="en-US" sz="2400" b="1" dirty="0">
                <a:latin typeface="Calibri"/>
                <a:ea typeface="Calibri"/>
                <a:cs typeface="Calibri"/>
                <a:sym typeface="Calibri"/>
              </a:rPr>
            </a:br>
            <a:br>
              <a:rPr lang="en-US" sz="2200" b="1" dirty="0">
                <a:solidFill>
                  <a:schemeClr val="accent6"/>
                </a:solidFill>
                <a:latin typeface="Calibri"/>
                <a:ea typeface="Calibri"/>
                <a:cs typeface="Calibri"/>
                <a:sym typeface="Calibri"/>
              </a:rPr>
            </a:br>
            <a:br>
              <a:rPr lang="en-US" sz="2200" b="1" dirty="0">
                <a:solidFill>
                  <a:schemeClr val="accent6"/>
                </a:solidFill>
                <a:latin typeface="Calibri"/>
                <a:ea typeface="Calibri"/>
                <a:cs typeface="Calibri"/>
                <a:sym typeface="Calibri"/>
              </a:rPr>
            </a:br>
            <a:br>
              <a:rPr lang="en-US" sz="2200" b="1" dirty="0">
                <a:solidFill>
                  <a:schemeClr val="accent6"/>
                </a:solidFill>
                <a:latin typeface="Calibri"/>
                <a:ea typeface="Calibri"/>
                <a:cs typeface="Calibri"/>
                <a:sym typeface="Calibri"/>
              </a:rPr>
            </a:br>
            <a:br>
              <a:rPr lang="en-US" sz="2200" b="1" dirty="0">
                <a:solidFill>
                  <a:schemeClr val="accent6"/>
                </a:solidFill>
                <a:latin typeface="Calibri"/>
                <a:ea typeface="Calibri"/>
                <a:cs typeface="Calibri"/>
                <a:sym typeface="Calibri"/>
              </a:rPr>
            </a:br>
            <a:endParaRPr lang="en-US" sz="2200" dirty="0">
              <a:solidFill>
                <a:schemeClr val="accent6"/>
              </a:solidFill>
            </a:endParaRPr>
          </a:p>
          <a:p>
            <a:pPr marL="0" indent="0" algn="ctr">
              <a:spcBef>
                <a:spcPts val="0"/>
              </a:spcBef>
              <a:buNone/>
            </a:pPr>
            <a:br>
              <a:rPr lang="en-US" dirty="0">
                <a:solidFill>
                  <a:srgbClr val="FF0000"/>
                </a:solidFill>
              </a:rPr>
            </a:br>
            <a:br>
              <a:rPr lang="en-US" sz="1800" dirty="0"/>
            </a:br>
            <a:endParaRPr dirty="0">
              <a:solidFill>
                <a:srgbClr val="FF0000"/>
              </a:solidFill>
            </a:endParaRPr>
          </a:p>
          <a:p>
            <a:pPr marL="0" indent="0">
              <a:spcBef>
                <a:spcPts val="0"/>
              </a:spcBef>
              <a:buNone/>
            </a:pPr>
            <a:endParaRPr dirty="0">
              <a:solidFill>
                <a:srgbClr val="FF0000"/>
              </a:solidFill>
            </a:endParaRPr>
          </a:p>
        </p:txBody>
      </p:sp>
      <p:pic>
        <p:nvPicPr>
          <p:cNvPr id="2" name="Picture 1" descr="John Thomas head sho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9425" y="2514600"/>
            <a:ext cx="2085241" cy="2307076"/>
          </a:xfrm>
          <a:prstGeom prst="rect">
            <a:avLst/>
          </a:prstGeom>
        </p:spPr>
      </p:pic>
      <p:sp>
        <p:nvSpPr>
          <p:cNvPr id="6" name="Rectangle 5">
            <a:extLst>
              <a:ext uri="{FF2B5EF4-FFF2-40B4-BE49-F238E27FC236}">
                <a16:creationId xmlns:a16="http://schemas.microsoft.com/office/drawing/2014/main" id="{6EEF5120-A005-EB45-82D2-75377EEDEAB2}"/>
              </a:ext>
            </a:extLst>
          </p:cNvPr>
          <p:cNvSpPr/>
          <p:nvPr/>
        </p:nvSpPr>
        <p:spPr>
          <a:xfrm>
            <a:off x="4945292" y="5340135"/>
            <a:ext cx="184730" cy="1200329"/>
          </a:xfrm>
          <a:prstGeom prst="rect">
            <a:avLst/>
          </a:prstGeom>
        </p:spPr>
        <p:txBody>
          <a:bodyPr wrap="none">
            <a:spAutoFit/>
          </a:bodyPr>
          <a:lstStyle/>
          <a:p>
            <a:pPr algn="ctr"/>
            <a:br>
              <a:rPr lang="en-US" sz="2400" b="1" dirty="0">
                <a:solidFill>
                  <a:srgbClr val="0000FF"/>
                </a:solidFill>
                <a:latin typeface="Calibri"/>
                <a:ea typeface="Calibri"/>
                <a:cs typeface="Calibri"/>
                <a:sym typeface="Calibri"/>
              </a:rPr>
            </a:br>
            <a:br>
              <a:rPr lang="en-US" sz="2000" b="1" dirty="0">
                <a:solidFill>
                  <a:srgbClr val="0070C0"/>
                </a:solidFill>
                <a:latin typeface="Calibri"/>
                <a:ea typeface="Calibri"/>
                <a:cs typeface="Calibri"/>
                <a:sym typeface="Calibri"/>
              </a:rPr>
            </a:br>
            <a:br>
              <a:rPr lang="en-US" sz="2000" b="1" dirty="0">
                <a:solidFill>
                  <a:srgbClr val="0070C0"/>
                </a:solidFill>
                <a:latin typeface="Calibri"/>
                <a:ea typeface="Calibri"/>
                <a:cs typeface="Calibri"/>
                <a:sym typeface="Calibri"/>
              </a:rPr>
            </a:br>
            <a:endParaRPr lang="en-US" sz="800" dirty="0">
              <a:solidFill>
                <a:schemeClr val="tx1"/>
              </a:solidFill>
            </a:endParaRPr>
          </a:p>
        </p:txBody>
      </p:sp>
      <p:sp>
        <p:nvSpPr>
          <p:cNvPr id="3" name="TextBox 2">
            <a:extLst>
              <a:ext uri="{FF2B5EF4-FFF2-40B4-BE49-F238E27FC236}">
                <a16:creationId xmlns:a16="http://schemas.microsoft.com/office/drawing/2014/main" id="{C5E1CC70-29C8-4D46-9117-199265C80294}"/>
              </a:ext>
            </a:extLst>
          </p:cNvPr>
          <p:cNvSpPr txBox="1"/>
          <p:nvPr/>
        </p:nvSpPr>
        <p:spPr>
          <a:xfrm>
            <a:off x="2362200" y="6017105"/>
            <a:ext cx="685800" cy="215444"/>
          </a:xfrm>
          <a:prstGeom prst="rect">
            <a:avLst/>
          </a:prstGeom>
          <a:noFill/>
        </p:spPr>
        <p:txBody>
          <a:bodyPr wrap="square" rtlCol="0">
            <a:spAutoFit/>
          </a:bodyPr>
          <a:lstStyle/>
          <a:p>
            <a:r>
              <a:rPr lang="en-US" sz="800" dirty="0"/>
              <a:t>end</a:t>
            </a:r>
          </a:p>
        </p:txBody>
      </p:sp>
    </p:spTree>
    <p:extLst>
      <p:ext uri="{BB962C8B-B14F-4D97-AF65-F5344CB8AC3E}">
        <p14:creationId xmlns:p14="http://schemas.microsoft.com/office/powerpoint/2010/main" val="3501608016"/>
      </p:ext>
    </p:extLst>
  </p:cSld>
  <p:clrMapOvr>
    <a:masterClrMapping/>
  </p:clrMapOvr>
  <p:transition spd="slow">
    <p:wip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74BA1-585F-3144-A3B9-B169A512049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692AA97-2DCC-B04F-95EC-208EA9BE3232}"/>
              </a:ext>
            </a:extLst>
          </p:cNvPr>
          <p:cNvSpPr>
            <a:spLocks noGrp="1"/>
          </p:cNvSpPr>
          <p:nvPr>
            <p:ph type="body" idx="1"/>
          </p:nvPr>
        </p:nvSpPr>
        <p:spPr/>
        <p:txBody>
          <a:bodyPr/>
          <a:lstStyle/>
          <a:p>
            <a:endParaRPr lang="en-US"/>
          </a:p>
        </p:txBody>
      </p:sp>
      <p:pic>
        <p:nvPicPr>
          <p:cNvPr id="5" name="Picture 4" descr="A person holding an animal&#10;&#10;Description automatically generated">
            <a:extLst>
              <a:ext uri="{FF2B5EF4-FFF2-40B4-BE49-F238E27FC236}">
                <a16:creationId xmlns:a16="http://schemas.microsoft.com/office/drawing/2014/main" id="{96D3CB9D-B762-AC44-A9F7-8AF63368FA50}"/>
              </a:ext>
            </a:extLst>
          </p:cNvPr>
          <p:cNvPicPr>
            <a:picLocks noChangeAspect="1"/>
          </p:cNvPicPr>
          <p:nvPr/>
        </p:nvPicPr>
        <p:blipFill>
          <a:blip r:embed="rId2"/>
          <a:stretch>
            <a:fillRect/>
          </a:stretch>
        </p:blipFill>
        <p:spPr>
          <a:xfrm>
            <a:off x="2719957" y="0"/>
            <a:ext cx="6752085" cy="6858000"/>
          </a:xfrm>
          <a:prstGeom prst="rect">
            <a:avLst/>
          </a:prstGeom>
        </p:spPr>
      </p:pic>
    </p:spTree>
    <p:extLst>
      <p:ext uri="{BB962C8B-B14F-4D97-AF65-F5344CB8AC3E}">
        <p14:creationId xmlns:p14="http://schemas.microsoft.com/office/powerpoint/2010/main" val="3972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4A07-5E8A-774C-A3D6-3CBE1B192B54}"/>
              </a:ext>
            </a:extLst>
          </p:cNvPr>
          <p:cNvSpPr>
            <a:spLocks noGrp="1"/>
          </p:cNvSpPr>
          <p:nvPr>
            <p:ph type="title"/>
          </p:nvPr>
        </p:nvSpPr>
        <p:spPr/>
        <p:txBody>
          <a:bodyPr/>
          <a:lstStyle/>
          <a:p>
            <a:r>
              <a:rPr lang="en-US" dirty="0"/>
              <a:t>Started diary</a:t>
            </a:r>
          </a:p>
        </p:txBody>
      </p:sp>
      <p:sp>
        <p:nvSpPr>
          <p:cNvPr id="3" name="Text Placeholder 2">
            <a:extLst>
              <a:ext uri="{FF2B5EF4-FFF2-40B4-BE49-F238E27FC236}">
                <a16:creationId xmlns:a16="http://schemas.microsoft.com/office/drawing/2014/main" id="{B31DDEA4-6405-8443-82DA-EED2BCD3E63F}"/>
              </a:ext>
            </a:extLst>
          </p:cNvPr>
          <p:cNvSpPr>
            <a:spLocks noGrp="1"/>
          </p:cNvSpPr>
          <p:nvPr>
            <p:ph type="body" idx="1"/>
          </p:nvPr>
        </p:nvSpPr>
        <p:spPr>
          <a:xfrm>
            <a:off x="2438400" y="5562600"/>
            <a:ext cx="7772400" cy="600500"/>
          </a:xfrm>
        </p:spPr>
        <p:txBody>
          <a:bodyPr/>
          <a:lstStyle/>
          <a:p>
            <a:pPr marL="203200" indent="0">
              <a:buNone/>
            </a:pPr>
            <a:r>
              <a:rPr lang="en-US" dirty="0"/>
              <a:t>I Sold my hedge fund in 2000 and retired to go into the oil and gas industry. After making a killing there, I missed the stock market and started the Diary in 2008</a:t>
            </a:r>
          </a:p>
        </p:txBody>
      </p:sp>
      <p:pic>
        <p:nvPicPr>
          <p:cNvPr id="7" name="Picture 6" descr="A screenshot of a cell phone&#10;&#10;Description automatically generated">
            <a:extLst>
              <a:ext uri="{FF2B5EF4-FFF2-40B4-BE49-F238E27FC236}">
                <a16:creationId xmlns:a16="http://schemas.microsoft.com/office/drawing/2014/main" id="{D6134E7D-2350-2A4E-87DB-737CA98A2D02}"/>
              </a:ext>
            </a:extLst>
          </p:cNvPr>
          <p:cNvPicPr>
            <a:picLocks noChangeAspect="1"/>
          </p:cNvPicPr>
          <p:nvPr/>
        </p:nvPicPr>
        <p:blipFill>
          <a:blip r:embed="rId2"/>
          <a:stretch>
            <a:fillRect/>
          </a:stretch>
        </p:blipFill>
        <p:spPr>
          <a:xfrm>
            <a:off x="1676401" y="685800"/>
            <a:ext cx="4223073" cy="487680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EBC0C7AD-9478-4A4C-BCD5-9E69B5DEAD3F}"/>
              </a:ext>
            </a:extLst>
          </p:cNvPr>
          <p:cNvPicPr>
            <a:picLocks noChangeAspect="1"/>
          </p:cNvPicPr>
          <p:nvPr/>
        </p:nvPicPr>
        <p:blipFill>
          <a:blip r:embed="rId3"/>
          <a:stretch>
            <a:fillRect/>
          </a:stretch>
        </p:blipFill>
        <p:spPr>
          <a:xfrm>
            <a:off x="6188230" y="1381542"/>
            <a:ext cx="5914349" cy="3647658"/>
          </a:xfrm>
          <a:prstGeom prst="rect">
            <a:avLst/>
          </a:prstGeom>
        </p:spPr>
      </p:pic>
    </p:spTree>
    <p:extLst>
      <p:ext uri="{BB962C8B-B14F-4D97-AF65-F5344CB8AC3E}">
        <p14:creationId xmlns:p14="http://schemas.microsoft.com/office/powerpoint/2010/main" val="3704334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8DA3-FB5D-294C-8277-83F6280F830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E8285D0-6CC0-1644-9583-B7BFD1C03CA3}"/>
              </a:ext>
            </a:extLst>
          </p:cNvPr>
          <p:cNvSpPr>
            <a:spLocks noGrp="1"/>
          </p:cNvSpPr>
          <p:nvPr>
            <p:ph type="body" idx="1"/>
          </p:nvPr>
        </p:nvSpPr>
        <p:spPr/>
        <p:txBody>
          <a:bodyPr/>
          <a:lstStyle/>
          <a:p>
            <a:endParaRPr lang="en-US" dirty="0"/>
          </a:p>
        </p:txBody>
      </p:sp>
      <p:pic>
        <p:nvPicPr>
          <p:cNvPr id="5" name="Picture 4" descr="A person riding a snowboard down a snow covered mountain&#10;&#10;Description automatically generated">
            <a:extLst>
              <a:ext uri="{FF2B5EF4-FFF2-40B4-BE49-F238E27FC236}">
                <a16:creationId xmlns:a16="http://schemas.microsoft.com/office/drawing/2014/main" id="{30E8EBB6-CF14-A244-A504-9F47EF0580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3838" y="2714760"/>
            <a:ext cx="3172327" cy="2379245"/>
          </a:xfrm>
          <a:prstGeom prst="rect">
            <a:avLst/>
          </a:prstGeom>
        </p:spPr>
      </p:pic>
      <p:pic>
        <p:nvPicPr>
          <p:cNvPr id="7" name="Picture 6" descr="A person sitting on a bench with a mountain in the background&#10;&#10;Description automatically generated">
            <a:extLst>
              <a:ext uri="{FF2B5EF4-FFF2-40B4-BE49-F238E27FC236}">
                <a16:creationId xmlns:a16="http://schemas.microsoft.com/office/drawing/2014/main" id="{ED016AAD-BC8F-DD49-8067-D182CE39CB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9201" y="2588796"/>
            <a:ext cx="3248526" cy="2671340"/>
          </a:xfrm>
          <a:prstGeom prst="rect">
            <a:avLst/>
          </a:prstGeom>
        </p:spPr>
      </p:pic>
      <p:pic>
        <p:nvPicPr>
          <p:cNvPr id="9" name="Picture 8" descr="A picture containing train, mountain, outdoor, tree&#10;&#10;Description automatically generated">
            <a:extLst>
              <a:ext uri="{FF2B5EF4-FFF2-40B4-BE49-F238E27FC236}">
                <a16:creationId xmlns:a16="http://schemas.microsoft.com/office/drawing/2014/main" id="{BDC5E09D-9BB8-D044-B275-00072961C6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8216" y="293235"/>
            <a:ext cx="3691244" cy="2911526"/>
          </a:xfrm>
          <a:prstGeom prst="rect">
            <a:avLst/>
          </a:prstGeom>
        </p:spPr>
      </p:pic>
      <p:pic>
        <p:nvPicPr>
          <p:cNvPr id="11" name="Picture 10" descr="A view of a living room with a large window&#10;&#10;Description automatically generated">
            <a:extLst>
              <a:ext uri="{FF2B5EF4-FFF2-40B4-BE49-F238E27FC236}">
                <a16:creationId xmlns:a16="http://schemas.microsoft.com/office/drawing/2014/main" id="{581DCD55-FBBB-BB4E-9FEB-FBE2503C2C5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05800" y="119458"/>
            <a:ext cx="2757165" cy="3474717"/>
          </a:xfrm>
          <a:prstGeom prst="rect">
            <a:avLst/>
          </a:prstGeom>
        </p:spPr>
      </p:pic>
      <p:sp>
        <p:nvSpPr>
          <p:cNvPr id="4" name="TextBox 3">
            <a:extLst>
              <a:ext uri="{FF2B5EF4-FFF2-40B4-BE49-F238E27FC236}">
                <a16:creationId xmlns:a16="http://schemas.microsoft.com/office/drawing/2014/main" id="{F58DD05E-5D6A-974E-B633-C639951CCCB1}"/>
              </a:ext>
            </a:extLst>
          </p:cNvPr>
          <p:cNvSpPr txBox="1"/>
          <p:nvPr/>
        </p:nvSpPr>
        <p:spPr>
          <a:xfrm>
            <a:off x="1947193" y="5402930"/>
            <a:ext cx="8534400" cy="1169551"/>
          </a:xfrm>
          <a:prstGeom prst="rect">
            <a:avLst/>
          </a:prstGeom>
          <a:noFill/>
        </p:spPr>
        <p:txBody>
          <a:bodyPr wrap="square" rtlCol="0">
            <a:spAutoFit/>
          </a:bodyPr>
          <a:lstStyle/>
          <a:p>
            <a:r>
              <a:rPr lang="en-US" dirty="0"/>
              <a:t>I now spend my days pursuing my first love, finding winning trade alerts, but now I do it from my three mansions in San Francisco, Lake Tahoe, and Zermatt Switzerland. And I’ve quit turning millionaires into billionaires. There is far more satisfaction leveling the playing field for the average guy and teaching them how to trade, and that includes you! If I can take a $50k account and turn it into $500k that is more job satisfaction than I could ever get anywhere</a:t>
            </a:r>
          </a:p>
        </p:txBody>
      </p:sp>
    </p:spTree>
    <p:extLst>
      <p:ext uri="{BB962C8B-B14F-4D97-AF65-F5344CB8AC3E}">
        <p14:creationId xmlns:p14="http://schemas.microsoft.com/office/powerpoint/2010/main" val="3385625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9AA2-5934-8144-8B9B-D5CB63362386}"/>
              </a:ext>
            </a:extLst>
          </p:cNvPr>
          <p:cNvSpPr>
            <a:spLocks noGrp="1"/>
          </p:cNvSpPr>
          <p:nvPr>
            <p:ph type="title"/>
          </p:nvPr>
        </p:nvSpPr>
        <p:spPr/>
        <p:txBody>
          <a:bodyPr/>
          <a:lstStyle/>
          <a:p>
            <a:r>
              <a:rPr lang="en-US" sz="2800" dirty="0"/>
              <a:t>However, Every Silver Lining Has a Cloud</a:t>
            </a:r>
            <a:br>
              <a:rPr lang="en-US" sz="2800" dirty="0"/>
            </a:br>
            <a:r>
              <a:rPr lang="en-US" sz="2000" dirty="0"/>
              <a:t>$3,872,017 in taxes due on my 2018 $10,583,221 in trading income</a:t>
            </a:r>
          </a:p>
        </p:txBody>
      </p:sp>
      <p:sp>
        <p:nvSpPr>
          <p:cNvPr id="3" name="Text Placeholder 2">
            <a:extLst>
              <a:ext uri="{FF2B5EF4-FFF2-40B4-BE49-F238E27FC236}">
                <a16:creationId xmlns:a16="http://schemas.microsoft.com/office/drawing/2014/main" id="{D4A1852C-957C-C34F-96D6-89EF95CDA836}"/>
              </a:ext>
            </a:extLst>
          </p:cNvPr>
          <p:cNvSpPr>
            <a:spLocks noGrp="1"/>
          </p:cNvSpPr>
          <p:nvPr>
            <p:ph type="body" idx="1"/>
          </p:nvPr>
        </p:nvSpPr>
        <p:spPr/>
        <p:txBody>
          <a:bodyPr/>
          <a:lstStyle/>
          <a:p>
            <a:endParaRPr lang="en-US" dirty="0"/>
          </a:p>
        </p:txBody>
      </p:sp>
      <p:pic>
        <p:nvPicPr>
          <p:cNvPr id="5" name="Picture 4" descr="A screenshot of a computer&#10;&#10;Description automatically generated">
            <a:extLst>
              <a:ext uri="{FF2B5EF4-FFF2-40B4-BE49-F238E27FC236}">
                <a16:creationId xmlns:a16="http://schemas.microsoft.com/office/drawing/2014/main" id="{4147BD13-1A8B-9B49-9850-F6B2C5634D0E}"/>
              </a:ext>
            </a:extLst>
          </p:cNvPr>
          <p:cNvPicPr>
            <a:picLocks noChangeAspect="1"/>
          </p:cNvPicPr>
          <p:nvPr/>
        </p:nvPicPr>
        <p:blipFill>
          <a:blip r:embed="rId2"/>
          <a:stretch>
            <a:fillRect/>
          </a:stretch>
        </p:blipFill>
        <p:spPr>
          <a:xfrm>
            <a:off x="1970690" y="1637000"/>
            <a:ext cx="6792310" cy="4459000"/>
          </a:xfrm>
          <a:prstGeom prst="rect">
            <a:avLst/>
          </a:prstGeom>
        </p:spPr>
      </p:pic>
      <p:sp>
        <p:nvSpPr>
          <p:cNvPr id="6" name="Left Arrow Callout 5">
            <a:extLst>
              <a:ext uri="{FF2B5EF4-FFF2-40B4-BE49-F238E27FC236}">
                <a16:creationId xmlns:a16="http://schemas.microsoft.com/office/drawing/2014/main" id="{94218BDD-6FC8-6D4C-9765-EF98EBF56ABA}"/>
              </a:ext>
            </a:extLst>
          </p:cNvPr>
          <p:cNvSpPr/>
          <p:nvPr/>
        </p:nvSpPr>
        <p:spPr>
          <a:xfrm>
            <a:off x="8596148" y="5053652"/>
            <a:ext cx="1828800" cy="1142999"/>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YIKES!</a:t>
            </a:r>
          </a:p>
        </p:txBody>
      </p:sp>
      <p:sp>
        <p:nvSpPr>
          <p:cNvPr id="7" name="TextBox 6">
            <a:extLst>
              <a:ext uri="{FF2B5EF4-FFF2-40B4-BE49-F238E27FC236}">
                <a16:creationId xmlns:a16="http://schemas.microsoft.com/office/drawing/2014/main" id="{EA23ACD3-3D67-6A47-8104-16BD24C15C17}"/>
              </a:ext>
            </a:extLst>
          </p:cNvPr>
          <p:cNvSpPr txBox="1"/>
          <p:nvPr/>
        </p:nvSpPr>
        <p:spPr>
          <a:xfrm>
            <a:off x="5029201" y="6400801"/>
            <a:ext cx="2691763" cy="307777"/>
          </a:xfrm>
          <a:prstGeom prst="rect">
            <a:avLst/>
          </a:prstGeom>
          <a:noFill/>
        </p:spPr>
        <p:txBody>
          <a:bodyPr wrap="none" rtlCol="0">
            <a:spAutoFit/>
          </a:bodyPr>
          <a:lstStyle/>
          <a:p>
            <a:r>
              <a:rPr lang="en-US" dirty="0"/>
              <a:t>It’s a problem you wish you had</a:t>
            </a:r>
          </a:p>
        </p:txBody>
      </p:sp>
    </p:spTree>
    <p:extLst>
      <p:ext uri="{BB962C8B-B14F-4D97-AF65-F5344CB8AC3E}">
        <p14:creationId xmlns:p14="http://schemas.microsoft.com/office/powerpoint/2010/main" val="3816271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85F81-B972-3946-BE2E-180E695F4DA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0992B9B-E23B-8446-9299-96F4C533567B}"/>
              </a:ext>
            </a:extLst>
          </p:cNvPr>
          <p:cNvSpPr>
            <a:spLocks noGrp="1"/>
          </p:cNvSpPr>
          <p:nvPr>
            <p:ph type="body" idx="1"/>
          </p:nvPr>
        </p:nvSpPr>
        <p:spPr/>
        <p:txBody>
          <a:bodyPr/>
          <a:lstStyle/>
          <a:p>
            <a:endParaRPr lang="en-US"/>
          </a:p>
        </p:txBody>
      </p:sp>
      <p:pic>
        <p:nvPicPr>
          <p:cNvPr id="5" name="Picture 4" descr="A person in a yellow airplane on display in a field&#10;&#10;Description automatically generated">
            <a:extLst>
              <a:ext uri="{FF2B5EF4-FFF2-40B4-BE49-F238E27FC236}">
                <a16:creationId xmlns:a16="http://schemas.microsoft.com/office/drawing/2014/main" id="{304E020A-9CB7-FF48-9072-C8CA1B0F4B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6400" y="441528"/>
            <a:ext cx="2999320" cy="2975440"/>
          </a:xfrm>
          <a:prstGeom prst="rect">
            <a:avLst/>
          </a:prstGeom>
        </p:spPr>
      </p:pic>
      <p:pic>
        <p:nvPicPr>
          <p:cNvPr id="7" name="Picture 6" descr="A picture containing sky, transport&#10;&#10;Description automatically generated">
            <a:extLst>
              <a:ext uri="{FF2B5EF4-FFF2-40B4-BE49-F238E27FC236}">
                <a16:creationId xmlns:a16="http://schemas.microsoft.com/office/drawing/2014/main" id="{6A2610CC-443F-B548-9F25-DFDBBCFC7DCC}"/>
              </a:ext>
            </a:extLst>
          </p:cNvPr>
          <p:cNvPicPr>
            <a:picLocks noChangeAspect="1"/>
          </p:cNvPicPr>
          <p:nvPr/>
        </p:nvPicPr>
        <p:blipFill>
          <a:blip r:embed="rId3"/>
          <a:stretch>
            <a:fillRect/>
          </a:stretch>
        </p:blipFill>
        <p:spPr>
          <a:xfrm>
            <a:off x="6696871" y="309998"/>
            <a:ext cx="3348829" cy="2975440"/>
          </a:xfrm>
          <a:prstGeom prst="rect">
            <a:avLst/>
          </a:prstGeom>
        </p:spPr>
      </p:pic>
      <p:pic>
        <p:nvPicPr>
          <p:cNvPr id="9" name="Picture 8" descr="A group of people standing around a plane&#10;&#10;Description automatically generated">
            <a:extLst>
              <a:ext uri="{FF2B5EF4-FFF2-40B4-BE49-F238E27FC236}">
                <a16:creationId xmlns:a16="http://schemas.microsoft.com/office/drawing/2014/main" id="{22F945D4-7F79-684F-ACD3-41FA1797B53E}"/>
              </a:ext>
            </a:extLst>
          </p:cNvPr>
          <p:cNvPicPr>
            <a:picLocks noChangeAspect="1"/>
          </p:cNvPicPr>
          <p:nvPr/>
        </p:nvPicPr>
        <p:blipFill>
          <a:blip r:embed="rId4"/>
          <a:stretch>
            <a:fillRect/>
          </a:stretch>
        </p:blipFill>
        <p:spPr>
          <a:xfrm>
            <a:off x="1619584" y="3603754"/>
            <a:ext cx="3781326" cy="2444750"/>
          </a:xfrm>
          <a:prstGeom prst="rect">
            <a:avLst/>
          </a:prstGeom>
        </p:spPr>
      </p:pic>
      <p:pic>
        <p:nvPicPr>
          <p:cNvPr id="11" name="Picture 10" descr="A picture containing sky, ground, outdoor, aircraft&#10;&#10;Description automatically generated">
            <a:extLst>
              <a:ext uri="{FF2B5EF4-FFF2-40B4-BE49-F238E27FC236}">
                <a16:creationId xmlns:a16="http://schemas.microsoft.com/office/drawing/2014/main" id="{F4E43332-FC63-6541-957D-0D0FE460DEAA}"/>
              </a:ext>
            </a:extLst>
          </p:cNvPr>
          <p:cNvPicPr>
            <a:picLocks noChangeAspect="1"/>
          </p:cNvPicPr>
          <p:nvPr/>
        </p:nvPicPr>
        <p:blipFill>
          <a:blip r:embed="rId5"/>
          <a:stretch>
            <a:fillRect/>
          </a:stretch>
        </p:blipFill>
        <p:spPr>
          <a:xfrm>
            <a:off x="5600700" y="3416968"/>
            <a:ext cx="5067300" cy="2692400"/>
          </a:xfrm>
          <a:prstGeom prst="rect">
            <a:avLst/>
          </a:prstGeom>
        </p:spPr>
      </p:pic>
      <p:sp>
        <p:nvSpPr>
          <p:cNvPr id="4" name="TextBox 3">
            <a:extLst>
              <a:ext uri="{FF2B5EF4-FFF2-40B4-BE49-F238E27FC236}">
                <a16:creationId xmlns:a16="http://schemas.microsoft.com/office/drawing/2014/main" id="{5293CE0F-17C6-1943-8C2E-FA07D2BD79B3}"/>
              </a:ext>
            </a:extLst>
          </p:cNvPr>
          <p:cNvSpPr txBox="1"/>
          <p:nvPr/>
        </p:nvSpPr>
        <p:spPr>
          <a:xfrm>
            <a:off x="2133600" y="6294630"/>
            <a:ext cx="7543800" cy="523220"/>
          </a:xfrm>
          <a:prstGeom prst="rect">
            <a:avLst/>
          </a:prstGeom>
          <a:noFill/>
        </p:spPr>
        <p:txBody>
          <a:bodyPr wrap="square" rtlCol="0">
            <a:spAutoFit/>
          </a:bodyPr>
          <a:lstStyle/>
          <a:p>
            <a:r>
              <a:rPr lang="en-US" dirty="0"/>
              <a:t>In the little free time I have left I pursue my other love, flying vintage aircraft on weekends. If you see an old plane flying loops over San Francisco or London these days its probably me.</a:t>
            </a:r>
          </a:p>
        </p:txBody>
      </p:sp>
    </p:spTree>
    <p:extLst>
      <p:ext uri="{BB962C8B-B14F-4D97-AF65-F5344CB8AC3E}">
        <p14:creationId xmlns:p14="http://schemas.microsoft.com/office/powerpoint/2010/main" val="996762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92AA-0B6F-9342-AA8C-1DF0C00D6322}"/>
              </a:ext>
            </a:extLst>
          </p:cNvPr>
          <p:cNvSpPr>
            <a:spLocks noGrp="1"/>
          </p:cNvSpPr>
          <p:nvPr>
            <p:ph type="title"/>
          </p:nvPr>
        </p:nvSpPr>
        <p:spPr/>
        <p:txBody>
          <a:bodyPr/>
          <a:lstStyle/>
          <a:p>
            <a:r>
              <a:rPr lang="en-US" sz="2200" dirty="0"/>
              <a:t>The Ultimate Luxury is to Give to Those who Need It</a:t>
            </a:r>
          </a:p>
        </p:txBody>
      </p:sp>
      <p:sp>
        <p:nvSpPr>
          <p:cNvPr id="3" name="Text Placeholder 2">
            <a:extLst>
              <a:ext uri="{FF2B5EF4-FFF2-40B4-BE49-F238E27FC236}">
                <a16:creationId xmlns:a16="http://schemas.microsoft.com/office/drawing/2014/main" id="{53988BBA-3EF7-AC4A-B943-D2D1EC47765B}"/>
              </a:ext>
            </a:extLst>
          </p:cNvPr>
          <p:cNvSpPr>
            <a:spLocks noGrp="1"/>
          </p:cNvSpPr>
          <p:nvPr>
            <p:ph type="body" idx="1"/>
          </p:nvPr>
        </p:nvSpPr>
        <p:spPr>
          <a:xfrm>
            <a:off x="2024318" y="5947673"/>
            <a:ext cx="8229600" cy="619261"/>
          </a:xfrm>
        </p:spPr>
        <p:txBody>
          <a:bodyPr/>
          <a:lstStyle/>
          <a:p>
            <a:pPr marL="203200" indent="0">
              <a:buNone/>
            </a:pPr>
            <a:r>
              <a:rPr lang="en-US" dirty="0"/>
              <a:t>As a Marine Corps veteran I volunteer for grief counselling for widows and orphans and am a major donor to Wounded Warriors. </a:t>
            </a:r>
          </a:p>
        </p:txBody>
      </p:sp>
      <p:pic>
        <p:nvPicPr>
          <p:cNvPr id="5" name="Picture 4" descr="A group of people riding on the back of a bicycle&#10;&#10;Description automatically generated">
            <a:extLst>
              <a:ext uri="{FF2B5EF4-FFF2-40B4-BE49-F238E27FC236}">
                <a16:creationId xmlns:a16="http://schemas.microsoft.com/office/drawing/2014/main" id="{A391CD9D-587D-B14B-A86D-8573D38B8F3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62600" y="2800490"/>
            <a:ext cx="4504228" cy="2840577"/>
          </a:xfrm>
          <a:prstGeom prst="rect">
            <a:avLst/>
          </a:prstGeom>
        </p:spPr>
      </p:pic>
      <p:pic>
        <p:nvPicPr>
          <p:cNvPr id="7" name="Picture 6" descr="A close up of a flag&#10;&#10;Description automatically generated">
            <a:extLst>
              <a:ext uri="{FF2B5EF4-FFF2-40B4-BE49-F238E27FC236}">
                <a16:creationId xmlns:a16="http://schemas.microsoft.com/office/drawing/2014/main" id="{8B72B4D5-9A04-6848-9F52-AB003D431B82}"/>
              </a:ext>
            </a:extLst>
          </p:cNvPr>
          <p:cNvPicPr>
            <a:picLocks noChangeAspect="1"/>
          </p:cNvPicPr>
          <p:nvPr/>
        </p:nvPicPr>
        <p:blipFill>
          <a:blip r:embed="rId3"/>
          <a:stretch>
            <a:fillRect/>
          </a:stretch>
        </p:blipFill>
        <p:spPr>
          <a:xfrm>
            <a:off x="281708" y="1981200"/>
            <a:ext cx="4722308" cy="2958755"/>
          </a:xfrm>
          <a:prstGeom prst="rect">
            <a:avLst/>
          </a:prstGeom>
        </p:spPr>
      </p:pic>
      <p:pic>
        <p:nvPicPr>
          <p:cNvPr id="11" name="Picture 10">
            <a:extLst>
              <a:ext uri="{FF2B5EF4-FFF2-40B4-BE49-F238E27FC236}">
                <a16:creationId xmlns:a16="http://schemas.microsoft.com/office/drawing/2014/main" id="{A54A3CFD-A5A5-F447-92D7-D3F68B7A655F}"/>
              </a:ext>
            </a:extLst>
          </p:cNvPr>
          <p:cNvPicPr>
            <a:picLocks noChangeAspect="1"/>
          </p:cNvPicPr>
          <p:nvPr/>
        </p:nvPicPr>
        <p:blipFill>
          <a:blip r:embed="rId4"/>
          <a:stretch>
            <a:fillRect/>
          </a:stretch>
        </p:blipFill>
        <p:spPr>
          <a:xfrm>
            <a:off x="8879223" y="1216933"/>
            <a:ext cx="3043817" cy="1858194"/>
          </a:xfrm>
          <a:prstGeom prst="rect">
            <a:avLst/>
          </a:prstGeom>
        </p:spPr>
      </p:pic>
    </p:spTree>
    <p:extLst>
      <p:ext uri="{BB962C8B-B14F-4D97-AF65-F5344CB8AC3E}">
        <p14:creationId xmlns:p14="http://schemas.microsoft.com/office/powerpoint/2010/main" val="2450056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92AA-0B6F-9342-AA8C-1DF0C00D6322}"/>
              </a:ext>
            </a:extLst>
          </p:cNvPr>
          <p:cNvSpPr>
            <a:spLocks noGrp="1"/>
          </p:cNvSpPr>
          <p:nvPr>
            <p:ph type="title"/>
          </p:nvPr>
        </p:nvSpPr>
        <p:spPr/>
        <p:txBody>
          <a:bodyPr/>
          <a:lstStyle/>
          <a:p>
            <a:endParaRPr lang="en-US" sz="2200" dirty="0"/>
          </a:p>
        </p:txBody>
      </p:sp>
      <p:sp>
        <p:nvSpPr>
          <p:cNvPr id="3" name="Text Placeholder 2">
            <a:extLst>
              <a:ext uri="{FF2B5EF4-FFF2-40B4-BE49-F238E27FC236}">
                <a16:creationId xmlns:a16="http://schemas.microsoft.com/office/drawing/2014/main" id="{53988BBA-3EF7-AC4A-B943-D2D1EC47765B}"/>
              </a:ext>
            </a:extLst>
          </p:cNvPr>
          <p:cNvSpPr>
            <a:spLocks noGrp="1"/>
          </p:cNvSpPr>
          <p:nvPr>
            <p:ph type="body" idx="1"/>
          </p:nvPr>
        </p:nvSpPr>
        <p:spPr>
          <a:xfrm>
            <a:off x="2024318" y="5947673"/>
            <a:ext cx="8229600" cy="619261"/>
          </a:xfrm>
        </p:spPr>
        <p:txBody>
          <a:bodyPr/>
          <a:lstStyle/>
          <a:p>
            <a:pPr marL="203200" indent="0">
              <a:buNone/>
            </a:pPr>
            <a:r>
              <a:rPr lang="en-US" dirty="0"/>
              <a:t>When wildfires hit California I visited the main evacuation centers and handed out $10,000 worth of Target gift cards. In one fire 11,000 homes burned</a:t>
            </a:r>
          </a:p>
        </p:txBody>
      </p:sp>
      <p:pic>
        <p:nvPicPr>
          <p:cNvPr id="8" name="Picture 7">
            <a:extLst>
              <a:ext uri="{FF2B5EF4-FFF2-40B4-BE49-F238E27FC236}">
                <a16:creationId xmlns:a16="http://schemas.microsoft.com/office/drawing/2014/main" id="{BCB69809-51C4-0F4D-8CA0-2A8C7E0442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044" y="4041953"/>
            <a:ext cx="2722756" cy="1714225"/>
          </a:xfrm>
          <a:prstGeom prst="rect">
            <a:avLst/>
          </a:prstGeom>
        </p:spPr>
      </p:pic>
      <p:pic>
        <p:nvPicPr>
          <p:cNvPr id="10" name="Picture 9" descr="A person that is standing in the dirt&#10;&#10;Description automatically generated">
            <a:extLst>
              <a:ext uri="{FF2B5EF4-FFF2-40B4-BE49-F238E27FC236}">
                <a16:creationId xmlns:a16="http://schemas.microsoft.com/office/drawing/2014/main" id="{A0F7210F-CD19-5A4F-BE99-0B4F4D8A5B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4707" y="361453"/>
            <a:ext cx="3598216" cy="3359818"/>
          </a:xfrm>
          <a:prstGeom prst="rect">
            <a:avLst/>
          </a:prstGeom>
        </p:spPr>
      </p:pic>
      <p:pic>
        <p:nvPicPr>
          <p:cNvPr id="12" name="Picture 11" descr="A cup of coffee&#10;&#10;Description automatically generated">
            <a:extLst>
              <a:ext uri="{FF2B5EF4-FFF2-40B4-BE49-F238E27FC236}">
                <a16:creationId xmlns:a16="http://schemas.microsoft.com/office/drawing/2014/main" id="{86D40F75-300F-0C43-9578-F2B496F4E2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09443" y="3585473"/>
            <a:ext cx="2279750" cy="2362200"/>
          </a:xfrm>
          <a:prstGeom prst="rect">
            <a:avLst/>
          </a:prstGeom>
        </p:spPr>
      </p:pic>
      <p:pic>
        <p:nvPicPr>
          <p:cNvPr id="6" name="Picture 5" descr="A truck is parked on the side of a road&#10;&#10;Description automatically generated">
            <a:extLst>
              <a:ext uri="{FF2B5EF4-FFF2-40B4-BE49-F238E27FC236}">
                <a16:creationId xmlns:a16="http://schemas.microsoft.com/office/drawing/2014/main" id="{98762F90-A750-FE46-967F-94E4DF5340B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43800" y="406571"/>
            <a:ext cx="4419600" cy="3314700"/>
          </a:xfrm>
          <a:prstGeom prst="rect">
            <a:avLst/>
          </a:prstGeom>
        </p:spPr>
      </p:pic>
      <p:pic>
        <p:nvPicPr>
          <p:cNvPr id="13" name="Picture 12" descr="A person standing in front of a truck&#10;&#10;Description automatically generated">
            <a:extLst>
              <a:ext uri="{FF2B5EF4-FFF2-40B4-BE49-F238E27FC236}">
                <a16:creationId xmlns:a16="http://schemas.microsoft.com/office/drawing/2014/main" id="{D6956837-02EB-AB49-A6D7-C098D6F807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5763" y="1143000"/>
            <a:ext cx="3075966" cy="4101288"/>
          </a:xfrm>
          <a:prstGeom prst="rect">
            <a:avLst/>
          </a:prstGeom>
        </p:spPr>
      </p:pic>
    </p:spTree>
    <p:extLst>
      <p:ext uri="{BB962C8B-B14F-4D97-AF65-F5344CB8AC3E}">
        <p14:creationId xmlns:p14="http://schemas.microsoft.com/office/powerpoint/2010/main" val="1632814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2AEE-5742-E944-A938-BEF73021969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42B3D28-5051-B042-9E50-6D47C1AF5DEE}"/>
              </a:ext>
            </a:extLst>
          </p:cNvPr>
          <p:cNvSpPr>
            <a:spLocks noGrp="1"/>
          </p:cNvSpPr>
          <p:nvPr>
            <p:ph type="body" idx="1"/>
          </p:nvPr>
        </p:nvSpPr>
        <p:spPr>
          <a:xfrm>
            <a:off x="6286500" y="5509579"/>
            <a:ext cx="5257800" cy="891221"/>
          </a:xfrm>
        </p:spPr>
        <p:txBody>
          <a:bodyPr/>
          <a:lstStyle/>
          <a:p>
            <a:pPr marL="203200" indent="0">
              <a:buNone/>
            </a:pPr>
            <a:r>
              <a:rPr lang="en-US" dirty="0"/>
              <a:t>Dad lived in the Melbourne Cricket Ground for 6 Months,</a:t>
            </a:r>
            <a:br>
              <a:rPr lang="en-US" dirty="0"/>
            </a:br>
            <a:r>
              <a:rPr lang="en-US" dirty="0"/>
              <a:t>arriving barefoot and in rags, was given a WWI wool Australian Army uniform</a:t>
            </a:r>
          </a:p>
        </p:txBody>
      </p:sp>
      <p:pic>
        <p:nvPicPr>
          <p:cNvPr id="5" name="Picture 4" descr="A large tractor parked in the dirt&#10;&#10;Description automatically generated">
            <a:extLst>
              <a:ext uri="{FF2B5EF4-FFF2-40B4-BE49-F238E27FC236}">
                <a16:creationId xmlns:a16="http://schemas.microsoft.com/office/drawing/2014/main" id="{45F1962C-6067-AF43-B913-68C536DCD0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2491" y="3228766"/>
            <a:ext cx="4800600" cy="3600450"/>
          </a:xfrm>
          <a:prstGeom prst="rect">
            <a:avLst/>
          </a:prstGeom>
        </p:spPr>
      </p:pic>
      <p:pic>
        <p:nvPicPr>
          <p:cNvPr id="7" name="Picture 6" descr="A vintage photo of a group of people posing for the camera&#10;&#10;Description automatically generated">
            <a:extLst>
              <a:ext uri="{FF2B5EF4-FFF2-40B4-BE49-F238E27FC236}">
                <a16:creationId xmlns:a16="http://schemas.microsoft.com/office/drawing/2014/main" id="{1A296447-BA7A-6942-935E-2DBE141AF4FB}"/>
              </a:ext>
            </a:extLst>
          </p:cNvPr>
          <p:cNvPicPr>
            <a:picLocks noChangeAspect="1"/>
          </p:cNvPicPr>
          <p:nvPr/>
        </p:nvPicPr>
        <p:blipFill>
          <a:blip r:embed="rId3"/>
          <a:stretch>
            <a:fillRect/>
          </a:stretch>
        </p:blipFill>
        <p:spPr>
          <a:xfrm>
            <a:off x="5853990" y="846137"/>
            <a:ext cx="6199020" cy="4412862"/>
          </a:xfrm>
          <a:prstGeom prst="rect">
            <a:avLst/>
          </a:prstGeom>
        </p:spPr>
      </p:pic>
      <p:pic>
        <p:nvPicPr>
          <p:cNvPr id="11" name="Picture 10" descr="A picture containing outdoor, person, man, sky&#10;&#10;Description automatically generated">
            <a:extLst>
              <a:ext uri="{FF2B5EF4-FFF2-40B4-BE49-F238E27FC236}">
                <a16:creationId xmlns:a16="http://schemas.microsoft.com/office/drawing/2014/main" id="{FD1B1C83-74DB-3440-81AF-EBB580C68191}"/>
              </a:ext>
            </a:extLst>
          </p:cNvPr>
          <p:cNvPicPr>
            <a:picLocks noChangeAspect="1"/>
          </p:cNvPicPr>
          <p:nvPr/>
        </p:nvPicPr>
        <p:blipFill>
          <a:blip r:embed="rId4"/>
          <a:stretch>
            <a:fillRect/>
          </a:stretch>
        </p:blipFill>
        <p:spPr>
          <a:xfrm>
            <a:off x="228600" y="86360"/>
            <a:ext cx="5347781" cy="3723640"/>
          </a:xfrm>
          <a:prstGeom prst="rect">
            <a:avLst/>
          </a:prstGeom>
        </p:spPr>
      </p:pic>
    </p:spTree>
    <p:extLst>
      <p:ext uri="{BB962C8B-B14F-4D97-AF65-F5344CB8AC3E}">
        <p14:creationId xmlns:p14="http://schemas.microsoft.com/office/powerpoint/2010/main" val="527614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1536"/>
            <a:ext cx="8915400" cy="841248"/>
          </a:xfrm>
          <a:solidFill>
            <a:schemeClr val="tx2"/>
          </a:solidFill>
        </p:spPr>
        <p:txBody>
          <a:bodyPr/>
          <a:lstStyle/>
          <a:p>
            <a:pPr algn="ctr"/>
            <a:r>
              <a:rPr lang="en-US" sz="2800" dirty="0"/>
              <a:t>Why Listen to Me?</a:t>
            </a:r>
          </a:p>
        </p:txBody>
      </p:sp>
      <p:sp>
        <p:nvSpPr>
          <p:cNvPr id="5" name="TextBox 4"/>
          <p:cNvSpPr txBox="1"/>
          <p:nvPr/>
        </p:nvSpPr>
        <p:spPr>
          <a:xfrm>
            <a:off x="838200" y="1066801"/>
            <a:ext cx="7315200" cy="5062924"/>
          </a:xfrm>
          <a:prstGeom prst="rect">
            <a:avLst/>
          </a:prstGeom>
          <a:noFill/>
        </p:spPr>
        <p:txBody>
          <a:bodyPr wrap="square" rtlCol="0">
            <a:spAutoFit/>
          </a:bodyPr>
          <a:lstStyle/>
          <a:p>
            <a:r>
              <a:rPr lang="en-US" sz="1700" b="1" dirty="0"/>
              <a:t>*50 years of experience in the global </a:t>
            </a:r>
            <a:br>
              <a:rPr lang="en-US" sz="1700" b="1" dirty="0"/>
            </a:br>
            <a:r>
              <a:rPr lang="en-US" sz="1700" b="1" dirty="0"/>
              <a:t>financial markets</a:t>
            </a:r>
            <a:br>
              <a:rPr lang="en-US" sz="1700" b="1" dirty="0"/>
            </a:br>
            <a:br>
              <a:rPr lang="en-US" sz="1700" b="1" dirty="0"/>
            </a:br>
            <a:r>
              <a:rPr lang="en-US" sz="1700" b="1" dirty="0"/>
              <a:t>*10 years as </a:t>
            </a:r>
            <a:r>
              <a:rPr lang="en-US" sz="1700" b="1" i="1" dirty="0">
                <a:solidFill>
                  <a:srgbClr val="FF0000"/>
                </a:solidFill>
              </a:rPr>
              <a:t>The Economist </a:t>
            </a:r>
            <a:r>
              <a:rPr lang="en-US" sz="1700" b="1" dirty="0"/>
              <a:t>correspondent</a:t>
            </a:r>
            <a:br>
              <a:rPr lang="en-US" sz="1700" b="1" dirty="0"/>
            </a:br>
            <a:r>
              <a:rPr lang="en-US" sz="1700" b="1" dirty="0"/>
              <a:t>in Tokyo and later the White House</a:t>
            </a:r>
            <a:br>
              <a:rPr lang="en-US" sz="1700" b="1" dirty="0"/>
            </a:br>
            <a:br>
              <a:rPr lang="en-US" sz="1700" b="1" dirty="0"/>
            </a:br>
            <a:r>
              <a:rPr lang="en-US" sz="1700" b="1" dirty="0"/>
              <a:t>*10 years running the International Equity</a:t>
            </a:r>
            <a:br>
              <a:rPr lang="en-US" sz="1700" b="1" dirty="0"/>
            </a:br>
            <a:r>
              <a:rPr lang="en-US" sz="1700" b="1" dirty="0"/>
              <a:t> Division at </a:t>
            </a:r>
            <a:r>
              <a:rPr lang="en-US" sz="1700" b="1" dirty="0">
                <a:solidFill>
                  <a:srgbClr val="FF0000"/>
                </a:solidFill>
              </a:rPr>
              <a:t>Morgan Stanley</a:t>
            </a:r>
            <a:br>
              <a:rPr lang="en-US" sz="1700" b="1" dirty="0"/>
            </a:br>
            <a:br>
              <a:rPr lang="en-US" sz="1700" b="1" dirty="0"/>
            </a:br>
            <a:r>
              <a:rPr lang="en-US" sz="1700" b="1" dirty="0"/>
              <a:t>*</a:t>
            </a:r>
            <a:r>
              <a:rPr lang="en-US" sz="1700" b="1" dirty="0">
                <a:solidFill>
                  <a:srgbClr val="FF0000"/>
                </a:solidFill>
              </a:rPr>
              <a:t>Marine Corps </a:t>
            </a:r>
            <a:r>
              <a:rPr lang="en-US" sz="1700" b="1" dirty="0"/>
              <a:t>combat pilot in Desert Storm</a:t>
            </a:r>
            <a:br>
              <a:rPr lang="en-US" sz="1700" b="1" dirty="0"/>
            </a:br>
            <a:br>
              <a:rPr lang="en-US" sz="1700" b="1" dirty="0"/>
            </a:br>
            <a:r>
              <a:rPr lang="en-US" sz="1700" b="1" dirty="0"/>
              <a:t>*10 years running the first international</a:t>
            </a:r>
            <a:br>
              <a:rPr lang="en-US" sz="1700" b="1" dirty="0"/>
            </a:br>
            <a:r>
              <a:rPr lang="en-US" sz="1700" b="1" dirty="0"/>
              <a:t> dedicated </a:t>
            </a:r>
            <a:r>
              <a:rPr lang="en-US" sz="1700" b="1" dirty="0">
                <a:solidFill>
                  <a:srgbClr val="FF0000"/>
                </a:solidFill>
              </a:rPr>
              <a:t>hedge fund</a:t>
            </a:r>
            <a:br>
              <a:rPr lang="en-US" sz="1700" b="1" dirty="0"/>
            </a:br>
            <a:br>
              <a:rPr lang="en-US" sz="1700" b="1" dirty="0"/>
            </a:br>
            <a:r>
              <a:rPr lang="en-US" sz="1700" b="1" dirty="0"/>
              <a:t>*5 years </a:t>
            </a:r>
            <a:r>
              <a:rPr lang="en-US" sz="1700" b="1" dirty="0">
                <a:solidFill>
                  <a:srgbClr val="FF0000"/>
                </a:solidFill>
              </a:rPr>
              <a:t>fracking</a:t>
            </a:r>
            <a:r>
              <a:rPr lang="en-US" sz="1700" b="1" dirty="0"/>
              <a:t> for natural gas in Texas</a:t>
            </a:r>
            <a:br>
              <a:rPr lang="en-US" sz="1700" b="1" dirty="0"/>
            </a:br>
            <a:br>
              <a:rPr lang="en-US" sz="1700" b="1" dirty="0"/>
            </a:br>
            <a:r>
              <a:rPr lang="en-US" sz="1700" b="1" dirty="0"/>
              <a:t>*12 Years Publishing the </a:t>
            </a:r>
            <a:r>
              <a:rPr lang="en-US" sz="1700" b="1" i="1" dirty="0">
                <a:solidFill>
                  <a:srgbClr val="FF0000"/>
                </a:solidFill>
              </a:rPr>
              <a:t>Diary of a Mad Hedge Fund Trader</a:t>
            </a:r>
            <a:br>
              <a:rPr lang="en-US" sz="1700" b="1" dirty="0"/>
            </a:br>
            <a:br>
              <a:rPr lang="en-US" sz="1700" b="1" dirty="0"/>
            </a:br>
            <a:r>
              <a:rPr lang="en-US" sz="1700" b="1" dirty="0"/>
              <a:t>*One of the founders of the modern hedge fund industry </a:t>
            </a:r>
            <a:r>
              <a:rPr lang="en-US" sz="800" b="1" dirty="0"/>
              <a:t>(2)</a:t>
            </a:r>
          </a:p>
        </p:txBody>
      </p:sp>
      <p:pic>
        <p:nvPicPr>
          <p:cNvPr id="6" name="Picture 5" descr="John Thomas 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34400" y="1219199"/>
            <a:ext cx="3261468" cy="4910525"/>
          </a:xfrm>
          <a:prstGeom prst="rect">
            <a:avLst/>
          </a:prstGeom>
        </p:spPr>
      </p:pic>
    </p:spTree>
    <p:extLst>
      <p:ext uri="{BB962C8B-B14F-4D97-AF65-F5344CB8AC3E}">
        <p14:creationId xmlns:p14="http://schemas.microsoft.com/office/powerpoint/2010/main" val="93986734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9D32A-B602-E44D-A599-0AB915E7C8F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3FB4906-8006-D04E-AB38-9E0E7D88CC03}"/>
              </a:ext>
            </a:extLst>
          </p:cNvPr>
          <p:cNvSpPr>
            <a:spLocks noGrp="1"/>
          </p:cNvSpPr>
          <p:nvPr>
            <p:ph type="body" idx="1"/>
          </p:nvPr>
        </p:nvSpPr>
        <p:spPr/>
        <p:txBody>
          <a:bodyPr/>
          <a:lstStyle/>
          <a:p>
            <a:endParaRPr lang="en-US" dirty="0"/>
          </a:p>
        </p:txBody>
      </p:sp>
      <p:pic>
        <p:nvPicPr>
          <p:cNvPr id="6" name="Picture 5" descr="A group of people standing in front of a body of water&#10;&#10;Description automatically generated">
            <a:extLst>
              <a:ext uri="{FF2B5EF4-FFF2-40B4-BE49-F238E27FC236}">
                <a16:creationId xmlns:a16="http://schemas.microsoft.com/office/drawing/2014/main" id="{BE822EB5-8DEB-E04D-B3B5-03BA517D1851}"/>
              </a:ext>
            </a:extLst>
          </p:cNvPr>
          <p:cNvPicPr>
            <a:picLocks noChangeAspect="1"/>
          </p:cNvPicPr>
          <p:nvPr/>
        </p:nvPicPr>
        <p:blipFill>
          <a:blip r:embed="rId2"/>
          <a:stretch>
            <a:fillRect/>
          </a:stretch>
        </p:blipFill>
        <p:spPr>
          <a:xfrm>
            <a:off x="76200" y="0"/>
            <a:ext cx="4724400" cy="3556981"/>
          </a:xfrm>
          <a:prstGeom prst="rect">
            <a:avLst/>
          </a:prstGeom>
        </p:spPr>
      </p:pic>
      <p:pic>
        <p:nvPicPr>
          <p:cNvPr id="8" name="Picture 7" descr="A close up of a newspaper&#10;&#10;Description automatically generated">
            <a:extLst>
              <a:ext uri="{FF2B5EF4-FFF2-40B4-BE49-F238E27FC236}">
                <a16:creationId xmlns:a16="http://schemas.microsoft.com/office/drawing/2014/main" id="{B5976ED6-132A-5940-831F-ABAB1EC1BBD6}"/>
              </a:ext>
            </a:extLst>
          </p:cNvPr>
          <p:cNvPicPr>
            <a:picLocks noChangeAspect="1"/>
          </p:cNvPicPr>
          <p:nvPr/>
        </p:nvPicPr>
        <p:blipFill>
          <a:blip r:embed="rId3"/>
          <a:stretch>
            <a:fillRect/>
          </a:stretch>
        </p:blipFill>
        <p:spPr>
          <a:xfrm>
            <a:off x="609599" y="3671599"/>
            <a:ext cx="4907385" cy="3039091"/>
          </a:xfrm>
          <a:prstGeom prst="rect">
            <a:avLst/>
          </a:prstGeom>
        </p:spPr>
      </p:pic>
      <p:pic>
        <p:nvPicPr>
          <p:cNvPr id="10" name="Picture 9" descr="A close up of a newspaper&#10;&#10;Description automatically generated">
            <a:extLst>
              <a:ext uri="{FF2B5EF4-FFF2-40B4-BE49-F238E27FC236}">
                <a16:creationId xmlns:a16="http://schemas.microsoft.com/office/drawing/2014/main" id="{A4A6F0A1-5AC2-044C-B41D-2048296DE5D1}"/>
              </a:ext>
            </a:extLst>
          </p:cNvPr>
          <p:cNvPicPr>
            <a:picLocks noChangeAspect="1"/>
          </p:cNvPicPr>
          <p:nvPr/>
        </p:nvPicPr>
        <p:blipFill>
          <a:blip r:embed="rId4"/>
          <a:stretch>
            <a:fillRect/>
          </a:stretch>
        </p:blipFill>
        <p:spPr>
          <a:xfrm>
            <a:off x="5791200" y="32892"/>
            <a:ext cx="3873500" cy="5664200"/>
          </a:xfrm>
          <a:prstGeom prst="rect">
            <a:avLst/>
          </a:prstGeom>
        </p:spPr>
      </p:pic>
      <p:pic>
        <p:nvPicPr>
          <p:cNvPr id="5" name="Picture 4" descr="A person and a dog on a dirt road&#10;&#10;Description automatically generated">
            <a:extLst>
              <a:ext uri="{FF2B5EF4-FFF2-40B4-BE49-F238E27FC236}">
                <a16:creationId xmlns:a16="http://schemas.microsoft.com/office/drawing/2014/main" id="{D6BC2404-E852-474A-B127-DFD3AAA5A7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4800" y="2864992"/>
            <a:ext cx="4165600" cy="3896500"/>
          </a:xfrm>
          <a:prstGeom prst="rect">
            <a:avLst/>
          </a:prstGeom>
        </p:spPr>
      </p:pic>
    </p:spTree>
    <p:extLst>
      <p:ext uri="{BB962C8B-B14F-4D97-AF65-F5344CB8AC3E}">
        <p14:creationId xmlns:p14="http://schemas.microsoft.com/office/powerpoint/2010/main" val="2144714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81A2-7FF4-5F43-B876-1F86BCC2D605}"/>
              </a:ext>
            </a:extLst>
          </p:cNvPr>
          <p:cNvSpPr>
            <a:spLocks noGrp="1"/>
          </p:cNvSpPr>
          <p:nvPr>
            <p:ph type="title"/>
          </p:nvPr>
        </p:nvSpPr>
        <p:spPr/>
        <p:txBody>
          <a:bodyPr/>
          <a:lstStyle/>
          <a:p>
            <a:r>
              <a:rPr lang="en-US" sz="2800" dirty="0"/>
              <a:t>What the Smart Money is Doing Now</a:t>
            </a:r>
          </a:p>
        </p:txBody>
      </p:sp>
      <p:sp>
        <p:nvSpPr>
          <p:cNvPr id="9" name="TextBox 8">
            <a:extLst>
              <a:ext uri="{FF2B5EF4-FFF2-40B4-BE49-F238E27FC236}">
                <a16:creationId xmlns:a16="http://schemas.microsoft.com/office/drawing/2014/main" id="{AFF5D077-EABB-E542-BCE1-3811B091CE82}"/>
              </a:ext>
            </a:extLst>
          </p:cNvPr>
          <p:cNvSpPr txBox="1"/>
          <p:nvPr/>
        </p:nvSpPr>
        <p:spPr>
          <a:xfrm>
            <a:off x="914400" y="1441084"/>
            <a:ext cx="8077200" cy="6555641"/>
          </a:xfrm>
          <a:prstGeom prst="rect">
            <a:avLst/>
          </a:prstGeom>
          <a:noFill/>
        </p:spPr>
        <p:txBody>
          <a:bodyPr wrap="square" rtlCol="0">
            <a:spAutoFit/>
          </a:bodyPr>
          <a:lstStyle/>
          <a:p>
            <a:r>
              <a:rPr lang="en-US" sz="2400" dirty="0"/>
              <a:t>*Keeping positions small</a:t>
            </a:r>
            <a:br>
              <a:rPr lang="en-US" sz="2400" dirty="0"/>
            </a:br>
            <a:br>
              <a:rPr lang="en-US" sz="2400" dirty="0"/>
            </a:br>
            <a:r>
              <a:rPr lang="en-US" sz="2400" dirty="0"/>
              <a:t>*Focusing on the highest quality </a:t>
            </a:r>
            <a:r>
              <a:rPr lang="en-US" sz="2400" b="1" dirty="0"/>
              <a:t>growth stocks </a:t>
            </a:r>
            <a:r>
              <a:rPr lang="en-US" sz="2400" dirty="0"/>
              <a:t>with the best long term earnings outlook</a:t>
            </a:r>
            <a:br>
              <a:rPr lang="en-US" sz="2400" dirty="0"/>
            </a:br>
            <a:br>
              <a:rPr lang="en-US" sz="2400" dirty="0"/>
            </a:br>
            <a:r>
              <a:rPr lang="en-US" sz="2400" dirty="0"/>
              <a:t>*</a:t>
            </a:r>
            <a:r>
              <a:rPr lang="en-US" sz="2400" b="1" dirty="0"/>
              <a:t>Hedging out downside risks </a:t>
            </a:r>
            <a:r>
              <a:rPr lang="en-US" sz="2400" dirty="0"/>
              <a:t>with options and bear ETF’s</a:t>
            </a:r>
            <a:br>
              <a:rPr lang="en-US" sz="2400" dirty="0"/>
            </a:br>
            <a:br>
              <a:rPr lang="en-US" sz="2400" dirty="0"/>
            </a:br>
            <a:r>
              <a:rPr lang="en-US" sz="2400" dirty="0"/>
              <a:t>*Buying </a:t>
            </a:r>
            <a:r>
              <a:rPr lang="en-US" sz="2400" b="1" dirty="0"/>
              <a:t>gold</a:t>
            </a:r>
            <a:r>
              <a:rPr lang="en-US" sz="2400" dirty="0"/>
              <a:t> and </a:t>
            </a:r>
            <a:r>
              <a:rPr lang="en-US" sz="2400" b="1" dirty="0"/>
              <a:t>silver</a:t>
            </a:r>
            <a:r>
              <a:rPr lang="en-US" sz="2400" dirty="0"/>
              <a:t> on dips for a return</a:t>
            </a:r>
            <a:br>
              <a:rPr lang="en-US" sz="2400" dirty="0"/>
            </a:br>
            <a:r>
              <a:rPr lang="en-US" sz="2400" dirty="0"/>
              <a:t> of a weak US dollar</a:t>
            </a:r>
            <a:br>
              <a:rPr lang="en-US" sz="2400" dirty="0"/>
            </a:br>
            <a:br>
              <a:rPr lang="en-US" sz="2400" dirty="0"/>
            </a:br>
            <a:r>
              <a:rPr lang="en-US" sz="2400" dirty="0"/>
              <a:t>*Pouring into the major QE beneficiaries on dips,</a:t>
            </a:r>
            <a:br>
              <a:rPr lang="en-US" sz="2400" dirty="0"/>
            </a:br>
            <a:r>
              <a:rPr lang="en-US" sz="2400" b="1" dirty="0"/>
              <a:t>the big technology stock</a:t>
            </a:r>
            <a:r>
              <a:rPr lang="en-US" sz="800" b="1" dirty="0"/>
              <a:t>s</a:t>
            </a:r>
            <a:br>
              <a:rPr lang="en-US" sz="800" b="1" dirty="0"/>
            </a:br>
            <a:br>
              <a:rPr lang="en-US" sz="800" b="1" dirty="0"/>
            </a:br>
            <a:r>
              <a:rPr lang="en-US" sz="800" b="1" dirty="0"/>
              <a:t>why am I so happy?</a:t>
            </a:r>
            <a:br>
              <a:rPr lang="en-US" sz="2400" dirty="0"/>
            </a:br>
            <a:br>
              <a:rPr lang="en-US" sz="2000" dirty="0"/>
            </a:br>
            <a:br>
              <a:rPr lang="en-US" sz="2000" dirty="0"/>
            </a:br>
            <a:br>
              <a:rPr lang="en-US" sz="2000" dirty="0"/>
            </a:br>
            <a:br>
              <a:rPr lang="en-US" sz="800" dirty="0"/>
            </a:br>
            <a:br>
              <a:rPr lang="en-US" sz="800" dirty="0"/>
            </a:br>
            <a:r>
              <a:rPr lang="en-US" sz="800" dirty="0"/>
              <a:t>why am I so happy?</a:t>
            </a:r>
          </a:p>
        </p:txBody>
      </p:sp>
      <p:pic>
        <p:nvPicPr>
          <p:cNvPr id="15" name="Picture 14">
            <a:extLst>
              <a:ext uri="{FF2B5EF4-FFF2-40B4-BE49-F238E27FC236}">
                <a16:creationId xmlns:a16="http://schemas.microsoft.com/office/drawing/2014/main" id="{2269BD13-D969-E54E-B56E-0A3D8B44C1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05800" y="4134174"/>
            <a:ext cx="3727455" cy="2481984"/>
          </a:xfrm>
          <a:prstGeom prst="rect">
            <a:avLst/>
          </a:prstGeom>
        </p:spPr>
      </p:pic>
    </p:spTree>
    <p:extLst>
      <p:ext uri="{BB962C8B-B14F-4D97-AF65-F5344CB8AC3E}">
        <p14:creationId xmlns:p14="http://schemas.microsoft.com/office/powerpoint/2010/main" val="626950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th_American_P-51_Mustang_Aircraft_762d2f02-b5ad-48d1-9191-295c5cabc7e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80323"/>
            <a:ext cx="9144000" cy="5143500"/>
          </a:xfrm>
          <a:prstGeom prst="rect">
            <a:avLst/>
          </a:prstGeom>
        </p:spPr>
      </p:pic>
    </p:spTree>
    <p:extLst>
      <p:ext uri="{BB962C8B-B14F-4D97-AF65-F5344CB8AC3E}">
        <p14:creationId xmlns:p14="http://schemas.microsoft.com/office/powerpoint/2010/main" val="223669898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The Global Economy – Global Tailspin</a:t>
            </a:r>
            <a:endParaRPr lang="en-US" sz="2400" dirty="0">
              <a:solidFill>
                <a:srgbClr val="FF0000"/>
              </a:solidFill>
              <a:latin typeface="Calibri"/>
              <a:ea typeface="Calibri"/>
              <a:cs typeface="Calibri"/>
              <a:sym typeface="Calibri"/>
            </a:endParaRPr>
          </a:p>
        </p:txBody>
      </p:sp>
      <p:sp>
        <p:nvSpPr>
          <p:cNvPr id="122" name="Shape 122"/>
          <p:cNvSpPr txBox="1">
            <a:spLocks noGrp="1"/>
          </p:cNvSpPr>
          <p:nvPr>
            <p:ph type="body" idx="1"/>
          </p:nvPr>
        </p:nvSpPr>
        <p:spPr>
          <a:xfrm>
            <a:off x="609600" y="970126"/>
            <a:ext cx="9601200" cy="5430674"/>
          </a:xfrm>
          <a:prstGeom prst="rect">
            <a:avLst/>
          </a:prstGeom>
          <a:noFill/>
          <a:ln>
            <a:noFill/>
          </a:ln>
        </p:spPr>
        <p:txBody>
          <a:bodyPr lIns="91425" tIns="45700" rIns="91425" bIns="45700" anchor="t" anchorCtr="0">
            <a:noAutofit/>
          </a:bodyPr>
          <a:lstStyle/>
          <a:p>
            <a:pPr marL="0" indent="0">
              <a:spcBef>
                <a:spcPts val="0"/>
              </a:spcBef>
              <a:buSzPct val="25000"/>
              <a:buNone/>
            </a:pP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*If the Chinese trade war continues to the max, a global recession will ensue</a:t>
            </a:r>
            <a:br>
              <a:rPr lang="en-US" sz="2200" dirty="0">
                <a:solidFill>
                  <a:srgbClr val="FF0000"/>
                </a:solidFill>
                <a:latin typeface="Calibri" panose="020F0502020204030204" pitchFamily="34" charset="0"/>
                <a:ea typeface="Calibri"/>
                <a:cs typeface="Calibri" panose="020F0502020204030204" pitchFamily="34" charset="0"/>
                <a:sym typeface="Calibri"/>
              </a:rPr>
            </a:br>
            <a:br>
              <a:rPr lang="en-US" sz="2200" dirty="0">
                <a:solidFill>
                  <a:srgbClr val="FF0000"/>
                </a:solidFill>
                <a:latin typeface="Calibri" panose="020F0502020204030204" pitchFamily="34" charset="0"/>
                <a:ea typeface="Calibri"/>
                <a:cs typeface="Calibri" panose="020F0502020204030204" pitchFamily="34" charset="0"/>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*Big chunks of small US retailing and manufacturing will go under</a:t>
            </a:r>
            <a:br>
              <a:rPr lang="en-US" sz="2200" dirty="0">
                <a:solidFill>
                  <a:schemeClr val="tx1"/>
                </a:solidFill>
                <a:latin typeface="Calibri" panose="020F0502020204030204" pitchFamily="34" charset="0"/>
                <a:ea typeface="Calibri"/>
                <a:cs typeface="Calibri" panose="020F0502020204030204" pitchFamily="34" charset="0"/>
                <a:sym typeface="Calibri"/>
              </a:rPr>
            </a:br>
            <a:br>
              <a:rPr lang="en-US" sz="2200" dirty="0">
                <a:solidFill>
                  <a:schemeClr val="tx1"/>
                </a:solidFill>
                <a:latin typeface="Calibri" panose="020F0502020204030204" pitchFamily="34" charset="0"/>
                <a:ea typeface="Calibri"/>
                <a:cs typeface="Calibri" panose="020F0502020204030204" pitchFamily="34" charset="0"/>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*The trade war is spilling into Europe, slowing </a:t>
            </a:r>
            <a:r>
              <a:rPr lang="en-US" sz="2200">
                <a:solidFill>
                  <a:schemeClr val="tx1"/>
                </a:solidFill>
                <a:latin typeface="Calibri" panose="020F0502020204030204" pitchFamily="34" charset="0"/>
                <a:ea typeface="Calibri"/>
                <a:cs typeface="Calibri" panose="020F0502020204030204" pitchFamily="34" charset="0"/>
                <a:sym typeface="Calibri"/>
              </a:rPr>
              <a:t>economies there further</a:t>
            </a:r>
            <a:br>
              <a:rPr lang="en-US" sz="2200" dirty="0">
                <a:solidFill>
                  <a:schemeClr val="tx1"/>
                </a:solidFill>
                <a:latin typeface="Calibri" panose="020F0502020204030204" pitchFamily="34" charset="0"/>
                <a:ea typeface="Calibri"/>
                <a:cs typeface="Calibri" panose="020F0502020204030204" pitchFamily="34" charset="0"/>
                <a:sym typeface="Calibri"/>
              </a:rPr>
            </a:br>
            <a:br>
              <a:rPr lang="en-US" sz="2200" dirty="0">
                <a:solidFill>
                  <a:schemeClr val="tx1"/>
                </a:solidFill>
                <a:latin typeface="Calibri" panose="020F0502020204030204" pitchFamily="34" charset="0"/>
                <a:ea typeface="Calibri"/>
                <a:cs typeface="Calibri" panose="020F0502020204030204" pitchFamily="34" charset="0"/>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*Big Chinese yuan devaluation is offsetting  cost of tariffs, will continue,</a:t>
            </a:r>
            <a:br>
              <a:rPr lang="en-US" sz="2200" dirty="0">
                <a:solidFill>
                  <a:schemeClr val="tx1"/>
                </a:solidFill>
                <a:latin typeface="Calibri" panose="020F0502020204030204" pitchFamily="34" charset="0"/>
                <a:ea typeface="Calibri"/>
                <a:cs typeface="Calibri" panose="020F0502020204030204" pitchFamily="34" charset="0"/>
                <a:sym typeface="Calibri"/>
              </a:rPr>
            </a:br>
            <a:br>
              <a:rPr lang="en-US" sz="2200" dirty="0">
                <a:solidFill>
                  <a:schemeClr val="tx1"/>
                </a:solidFill>
                <a:latin typeface="Calibri" panose="020F0502020204030204" pitchFamily="34" charset="0"/>
                <a:ea typeface="Calibri"/>
                <a:cs typeface="Calibri" panose="020F0502020204030204" pitchFamily="34" charset="0"/>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*The world turning to negative interest rates tells us that worst to come</a:t>
            </a:r>
            <a:br>
              <a:rPr lang="en-US" sz="2200" dirty="0">
                <a:solidFill>
                  <a:schemeClr val="tx1"/>
                </a:solidFill>
                <a:latin typeface="Calibri" panose="020F0502020204030204" pitchFamily="34" charset="0"/>
                <a:ea typeface="Calibri"/>
                <a:cs typeface="Calibri" panose="020F0502020204030204" pitchFamily="34" charset="0"/>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US at 2.0%, Australia </a:t>
            </a:r>
            <a:r>
              <a:rPr lang="en-US" sz="2200">
                <a:solidFill>
                  <a:schemeClr val="tx1"/>
                </a:solidFill>
                <a:latin typeface="Calibri" panose="020F0502020204030204" pitchFamily="34" charset="0"/>
                <a:ea typeface="Calibri"/>
                <a:cs typeface="Calibri" panose="020F0502020204030204" pitchFamily="34" charset="0"/>
                <a:sym typeface="Calibri"/>
              </a:rPr>
              <a:t>at 1.30</a:t>
            </a:r>
            <a:r>
              <a:rPr lang="en-US" sz="2200" dirty="0">
                <a:solidFill>
                  <a:schemeClr val="tx1"/>
                </a:solidFill>
                <a:latin typeface="Calibri" panose="020F0502020204030204" pitchFamily="34" charset="0"/>
                <a:ea typeface="Calibri"/>
                <a:cs typeface="Calibri" panose="020F0502020204030204" pitchFamily="34" charset="0"/>
                <a:sym typeface="Calibri"/>
              </a:rPr>
              <a:t>%, Japan at -0.11%, and Germany at -0.21%</a:t>
            </a:r>
            <a:br>
              <a:rPr lang="en-US" sz="2200" dirty="0">
                <a:solidFill>
                  <a:schemeClr val="tx1"/>
                </a:solidFill>
                <a:latin typeface="Calibri" panose="020F0502020204030204" pitchFamily="34" charset="0"/>
                <a:ea typeface="Calibri"/>
                <a:cs typeface="Calibri" panose="020F0502020204030204" pitchFamily="34" charset="0"/>
                <a:sym typeface="Calibri"/>
              </a:rPr>
            </a:br>
            <a:br>
              <a:rPr lang="en-US" sz="2200" dirty="0">
                <a:solidFill>
                  <a:schemeClr val="tx1"/>
                </a:solidFill>
                <a:latin typeface="Calibri" panose="020F0502020204030204" pitchFamily="34" charset="0"/>
                <a:ea typeface="Calibri"/>
                <a:cs typeface="Calibri" panose="020F0502020204030204" pitchFamily="34" charset="0"/>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*”No Deal” Brexit acceleration throws the fat on the fire</a:t>
            </a:r>
            <a:br>
              <a:rPr lang="en-US" sz="2200" dirty="0">
                <a:solidFill>
                  <a:schemeClr val="tx1"/>
                </a:solidFill>
                <a:latin typeface="Calibri" panose="020F0502020204030204" pitchFamily="34" charset="0"/>
                <a:ea typeface="Calibri"/>
                <a:cs typeface="Calibri" panose="020F0502020204030204" pitchFamily="34" charset="0"/>
                <a:sym typeface="Calibri"/>
              </a:rPr>
            </a:br>
            <a:br>
              <a:rPr lang="en-US" sz="2200" dirty="0">
                <a:solidFill>
                  <a:schemeClr val="tx1"/>
                </a:solidFill>
                <a:latin typeface="Calibri" panose="020F0502020204030204" pitchFamily="34" charset="0"/>
                <a:ea typeface="Calibri"/>
                <a:cs typeface="Calibri" panose="020F0502020204030204" pitchFamily="34" charset="0"/>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*All of the above has triggered a collapse in global interest rates</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800" dirty="0">
                <a:solidFill>
                  <a:srgbClr val="FF0000"/>
                </a:solidFill>
              </a:rPr>
            </a:br>
            <a:br>
              <a:rPr lang="en-US" sz="1800" dirty="0">
                <a:solidFill>
                  <a:srgbClr val="FF0000"/>
                </a:solidFill>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b="1" i="1"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8797F76-41B6-334C-A3D5-D5D5BCE76059}"/>
              </a:ext>
            </a:extLst>
          </p:cNvPr>
          <p:cNvPicPr>
            <a:picLocks noChangeAspect="1"/>
          </p:cNvPicPr>
          <p:nvPr/>
        </p:nvPicPr>
        <p:blipFill>
          <a:blip r:embed="rId3"/>
          <a:stretch>
            <a:fillRect/>
          </a:stretch>
        </p:blipFill>
        <p:spPr>
          <a:xfrm>
            <a:off x="9220200" y="1905000"/>
            <a:ext cx="2690812" cy="4783665"/>
          </a:xfrm>
          <a:prstGeom prst="rect">
            <a:avLst/>
          </a:prstGeom>
        </p:spPr>
      </p:pic>
    </p:spTree>
    <p:extLst>
      <p:ext uri="{BB962C8B-B14F-4D97-AF65-F5344CB8AC3E}">
        <p14:creationId xmlns:p14="http://schemas.microsoft.com/office/powerpoint/2010/main" val="3548153694"/>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152400"/>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Stocks – The Coming Turbocharger for the Markets</a:t>
            </a:r>
          </a:p>
        </p:txBody>
      </p:sp>
      <p:sp>
        <p:nvSpPr>
          <p:cNvPr id="212" name="Shape 212"/>
          <p:cNvSpPr txBox="1">
            <a:spLocks noGrp="1"/>
          </p:cNvSpPr>
          <p:nvPr>
            <p:ph type="body" idx="1"/>
          </p:nvPr>
        </p:nvSpPr>
        <p:spPr>
          <a:xfrm>
            <a:off x="609600" y="762000"/>
            <a:ext cx="10744200" cy="5486400"/>
          </a:xfrm>
          <a:prstGeom prst="rect">
            <a:avLst/>
          </a:prstGeom>
          <a:noFill/>
          <a:ln>
            <a:noFill/>
          </a:ln>
        </p:spPr>
        <p:txBody>
          <a:bodyPr lIns="91425" tIns="45700" rIns="91425" bIns="45700" anchor="t" anchorCtr="0">
            <a:noAutofit/>
          </a:bodyPr>
          <a:lstStyle/>
          <a:p>
            <a:pPr marL="0" indent="0">
              <a:spcBef>
                <a:spcPts val="0"/>
              </a:spcBef>
              <a:buSzPct val="25000"/>
              <a:buNone/>
            </a:pP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*Trade wars are now weighing heavily on stocks</a:t>
            </a: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*The longer it lasts the more damage it causes, and the Chinese are in no hurry to help Trump get reelected</a:t>
            </a: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*July will bring a round of earnings downgrades and disappointments. No trade deal and no Fed rate cuts  takes markets to new 2019 lows</a:t>
            </a: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*Antitrust threats put a cloud over the FANG’s (FB), (AAPL), (NFLX), (GOOGL)</a:t>
            </a: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*However, the prospect of sharp interest rate cuts is putting a high floor under stock prices</a:t>
            </a: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*With interest rates approaching zero there is</a:t>
            </a: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no place else to go except cash</a:t>
            </a: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*Bottom line: flat to 10% down market for the</a:t>
            </a: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next 3-6 months, then new highs propelled by</a:t>
            </a:r>
            <a:br>
              <a:rPr lang="en-US" sz="1900" dirty="0">
                <a:solidFill>
                  <a:schemeClr val="tx1"/>
                </a:solidFill>
                <a:latin typeface="Calibri"/>
                <a:ea typeface="Calibri"/>
                <a:cs typeface="Calibri"/>
                <a:sym typeface="Calibri"/>
              </a:rPr>
            </a:br>
            <a:r>
              <a:rPr lang="en-US" sz="1900" dirty="0">
                <a:solidFill>
                  <a:srgbClr val="FF0000"/>
                </a:solidFill>
                <a:latin typeface="Calibri"/>
                <a:ea typeface="Calibri"/>
                <a:cs typeface="Calibri"/>
                <a:sym typeface="Calibri"/>
              </a:rPr>
              <a:t>ultra low interest rates and a China trade deal.</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Combined they are a real supercharger for risk assets</a:t>
            </a:r>
            <a:br>
              <a:rPr lang="en-US" sz="1900" dirty="0">
                <a:solidFill>
                  <a:schemeClr val="tx1"/>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*Bottom Line: its bet the ranch time on tech longs,</a:t>
            </a: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but stay away from those with big China exposure,</a:t>
            </a: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 like Apple, and weak dollar plays like energy, and</a:t>
            </a: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emerging markets</a:t>
            </a: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charset="0"/>
                <a:ea typeface="Calibri" charset="0"/>
                <a:cs typeface="Calibri" charset="0"/>
              </a:rPr>
            </a:br>
            <a:r>
              <a:rPr lang="en-US" sz="1800" dirty="0">
                <a:solidFill>
                  <a:srgbClr val="FF0000"/>
                </a:solidFill>
              </a:rPr>
              <a:t> </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40AE0EC-7B2E-8641-BB9F-D7C438EC0822}"/>
              </a:ext>
            </a:extLst>
          </p:cNvPr>
          <p:cNvPicPr>
            <a:picLocks noChangeAspect="1"/>
          </p:cNvPicPr>
          <p:nvPr/>
        </p:nvPicPr>
        <p:blipFill>
          <a:blip r:embed="rId3"/>
          <a:stretch>
            <a:fillRect/>
          </a:stretch>
        </p:blipFill>
        <p:spPr>
          <a:xfrm>
            <a:off x="7315200" y="4201128"/>
            <a:ext cx="4670102" cy="2628900"/>
          </a:xfrm>
          <a:prstGeom prst="rect">
            <a:avLst/>
          </a:prstGeom>
        </p:spPr>
      </p:pic>
    </p:spTree>
    <p:extLst>
      <p:ext uri="{BB962C8B-B14F-4D97-AF65-F5344CB8AC3E}">
        <p14:creationId xmlns:p14="http://schemas.microsoft.com/office/powerpoint/2010/main" val="2213338797"/>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CC1DE-6E96-7741-A33E-33FD49AC40C0}"/>
              </a:ext>
            </a:extLst>
          </p:cNvPr>
          <p:cNvSpPr>
            <a:spLocks noGrp="1"/>
          </p:cNvSpPr>
          <p:nvPr>
            <p:ph type="title"/>
          </p:nvPr>
        </p:nvSpPr>
        <p:spPr/>
        <p:txBody>
          <a:bodyPr/>
          <a:lstStyle/>
          <a:p>
            <a:r>
              <a:rPr lang="en-US" sz="2800" b="1" dirty="0"/>
              <a:t>This Time Its Different!</a:t>
            </a:r>
            <a:br>
              <a:rPr lang="en-US" sz="2800" dirty="0"/>
            </a:br>
            <a:r>
              <a:rPr lang="en-US" sz="2400" dirty="0"/>
              <a:t>The Return of QE is Hugely Positive for Stocks</a:t>
            </a:r>
          </a:p>
        </p:txBody>
      </p:sp>
      <p:sp>
        <p:nvSpPr>
          <p:cNvPr id="3" name="Text Placeholder 2">
            <a:extLst>
              <a:ext uri="{FF2B5EF4-FFF2-40B4-BE49-F238E27FC236}">
                <a16:creationId xmlns:a16="http://schemas.microsoft.com/office/drawing/2014/main" id="{FD016685-7018-674E-A328-C61A209ACD51}"/>
              </a:ext>
            </a:extLst>
          </p:cNvPr>
          <p:cNvSpPr>
            <a:spLocks noGrp="1"/>
          </p:cNvSpPr>
          <p:nvPr>
            <p:ph type="body" idx="1"/>
          </p:nvPr>
        </p:nvSpPr>
        <p:spPr>
          <a:xfrm>
            <a:off x="838200" y="1600200"/>
            <a:ext cx="9372600" cy="4562900"/>
          </a:xfrm>
        </p:spPr>
        <p:txBody>
          <a:bodyPr/>
          <a:lstStyle/>
          <a:p>
            <a:pPr marL="203200" indent="0">
              <a:buNone/>
            </a:pPr>
            <a:r>
              <a:rPr lang="en-US" sz="2000" dirty="0"/>
              <a:t>*The Fed announcement of no more interest rate hikes in 2019 is hugely positive for stocks</a:t>
            </a:r>
            <a:br>
              <a:rPr lang="en-US" sz="2000" dirty="0"/>
            </a:br>
            <a:br>
              <a:rPr lang="en-US" sz="2000" dirty="0"/>
            </a:br>
            <a:r>
              <a:rPr lang="en-US" sz="2000" dirty="0"/>
              <a:t>*So is moving up the balance sheet unwind from September to March, selling of $60 billion a month worth of bond holdings driving rates sharply lower</a:t>
            </a:r>
            <a:br>
              <a:rPr lang="en-US" sz="2000" dirty="0"/>
            </a:br>
            <a:br>
              <a:rPr lang="en-US" sz="2000" dirty="0"/>
            </a:br>
            <a:r>
              <a:rPr lang="en-US" sz="2000" dirty="0"/>
              <a:t>*That will inject $2.7 trillion of cash into he US economy and is equivalent to two interest rate </a:t>
            </a:r>
            <a:r>
              <a:rPr lang="en-US" sz="2000" b="1" i="1" dirty="0"/>
              <a:t>CUTS</a:t>
            </a:r>
            <a:br>
              <a:rPr lang="en-US" sz="2000" dirty="0"/>
            </a:br>
            <a:br>
              <a:rPr lang="en-US" sz="2000" dirty="0"/>
            </a:br>
            <a:r>
              <a:rPr lang="en-US" sz="2000" dirty="0"/>
              <a:t>*When the world goes from QT to</a:t>
            </a:r>
            <a:br>
              <a:rPr lang="en-US" sz="2000" dirty="0"/>
            </a:br>
            <a:r>
              <a:rPr lang="en-US" sz="2000" dirty="0"/>
              <a:t>QE overnight, you go “RISK ON”</a:t>
            </a:r>
            <a:br>
              <a:rPr lang="en-US" sz="2000" dirty="0"/>
            </a:br>
            <a:br>
              <a:rPr lang="en-US" sz="2000" dirty="0"/>
            </a:br>
            <a:r>
              <a:rPr lang="en-US" sz="2000" dirty="0"/>
              <a:t>*China trade war settlement, will</a:t>
            </a:r>
            <a:br>
              <a:rPr lang="en-US" sz="2000" dirty="0"/>
            </a:br>
            <a:r>
              <a:rPr lang="en-US" sz="2000" dirty="0"/>
              <a:t> pour the gasoline on this trade,</a:t>
            </a:r>
            <a:br>
              <a:rPr lang="en-US" sz="2000" dirty="0"/>
            </a:br>
            <a:r>
              <a:rPr lang="en-US" sz="2000" dirty="0"/>
              <a:t>whenever it comes</a:t>
            </a:r>
          </a:p>
        </p:txBody>
      </p:sp>
      <p:pic>
        <p:nvPicPr>
          <p:cNvPr id="5" name="Picture 4" descr="A person sitting on a bench&#10;&#10;Description automatically generated">
            <a:extLst>
              <a:ext uri="{FF2B5EF4-FFF2-40B4-BE49-F238E27FC236}">
                <a16:creationId xmlns:a16="http://schemas.microsoft.com/office/drawing/2014/main" id="{6A321EE0-D9EA-0444-A893-D49A6E7A41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24600" y="3992563"/>
            <a:ext cx="3886200" cy="2590800"/>
          </a:xfrm>
          <a:prstGeom prst="rect">
            <a:avLst/>
          </a:prstGeom>
        </p:spPr>
      </p:pic>
    </p:spTree>
    <p:extLst>
      <p:ext uri="{BB962C8B-B14F-4D97-AF65-F5344CB8AC3E}">
        <p14:creationId xmlns:p14="http://schemas.microsoft.com/office/powerpoint/2010/main" val="4248488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9050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The Final Target for the 10 Year Bull Market is Approaching</a:t>
            </a: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cxnSp>
        <p:nvCxnSpPr>
          <p:cNvPr id="10" name="Straight Arrow Connector 9">
            <a:extLst>
              <a:ext uri="{FF2B5EF4-FFF2-40B4-BE49-F238E27FC236}">
                <a16:creationId xmlns:a16="http://schemas.microsoft.com/office/drawing/2014/main" id="{B4F147D6-FA7F-0046-8C6A-453398BB6736}"/>
              </a:ext>
            </a:extLst>
          </p:cNvPr>
          <p:cNvCxnSpPr>
            <a:cxnSpLocks/>
          </p:cNvCxnSpPr>
          <p:nvPr/>
        </p:nvCxnSpPr>
        <p:spPr>
          <a:xfrm>
            <a:off x="8999304" y="2209800"/>
            <a:ext cx="1363896" cy="12954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F2B036-DA91-404A-BA23-C96A86CFED23}"/>
              </a:ext>
            </a:extLst>
          </p:cNvPr>
          <p:cNvCxnSpPr>
            <a:cxnSpLocks/>
          </p:cNvCxnSpPr>
          <p:nvPr/>
        </p:nvCxnSpPr>
        <p:spPr>
          <a:xfrm flipV="1">
            <a:off x="10515600" y="1257300"/>
            <a:ext cx="1358900" cy="19431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C3EC3B5-7B0B-D84E-94A1-F859F6AACDED}"/>
              </a:ext>
            </a:extLst>
          </p:cNvPr>
          <p:cNvPicPr>
            <a:picLocks noChangeAspect="1"/>
          </p:cNvPicPr>
          <p:nvPr/>
        </p:nvPicPr>
        <p:blipFill>
          <a:blip r:embed="rId3"/>
          <a:stretch>
            <a:fillRect/>
          </a:stretch>
        </p:blipFill>
        <p:spPr>
          <a:xfrm>
            <a:off x="968414" y="974436"/>
            <a:ext cx="7870786" cy="5350164"/>
          </a:xfrm>
          <a:prstGeom prst="rect">
            <a:avLst/>
          </a:prstGeom>
        </p:spPr>
      </p:pic>
      <p:sp>
        <p:nvSpPr>
          <p:cNvPr id="7" name="Left Arrow Callout 6">
            <a:extLst>
              <a:ext uri="{FF2B5EF4-FFF2-40B4-BE49-F238E27FC236}">
                <a16:creationId xmlns:a16="http://schemas.microsoft.com/office/drawing/2014/main" id="{236CE473-08E7-A446-AF5C-9A6C95ED3613}"/>
              </a:ext>
            </a:extLst>
          </p:cNvPr>
          <p:cNvSpPr/>
          <p:nvPr/>
        </p:nvSpPr>
        <p:spPr>
          <a:xfrm>
            <a:off x="2286000" y="44196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12" name="Right Arrow Callout 11">
            <a:extLst>
              <a:ext uri="{FF2B5EF4-FFF2-40B4-BE49-F238E27FC236}">
                <a16:creationId xmlns:a16="http://schemas.microsoft.com/office/drawing/2014/main" id="{10B4C28F-532B-6148-A24E-C48EFE35C674}"/>
              </a:ext>
            </a:extLst>
          </p:cNvPr>
          <p:cNvSpPr/>
          <p:nvPr/>
        </p:nvSpPr>
        <p:spPr>
          <a:xfrm>
            <a:off x="5851487" y="1545021"/>
            <a:ext cx="1295400"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sp>
        <p:nvSpPr>
          <p:cNvPr id="18" name="Right Arrow Callout 17">
            <a:extLst>
              <a:ext uri="{FF2B5EF4-FFF2-40B4-BE49-F238E27FC236}">
                <a16:creationId xmlns:a16="http://schemas.microsoft.com/office/drawing/2014/main" id="{1E3AB194-2FAD-B642-A475-F3DD165CD92F}"/>
              </a:ext>
            </a:extLst>
          </p:cNvPr>
          <p:cNvSpPr/>
          <p:nvPr/>
        </p:nvSpPr>
        <p:spPr>
          <a:xfrm>
            <a:off x="9775786" y="582458"/>
            <a:ext cx="1825741" cy="10668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2020 </a:t>
            </a:r>
            <a:br>
              <a:rPr lang="en-US" sz="2400" dirty="0"/>
            </a:br>
            <a:r>
              <a:rPr lang="en-US" sz="2400" dirty="0"/>
              <a:t>Target</a:t>
            </a:r>
            <a:br>
              <a:rPr lang="en-US" sz="2400" dirty="0"/>
            </a:br>
            <a:r>
              <a:rPr lang="en-US" sz="2400" dirty="0"/>
              <a:t>3,200</a:t>
            </a:r>
          </a:p>
        </p:txBody>
      </p:sp>
      <p:cxnSp>
        <p:nvCxnSpPr>
          <p:cNvPr id="8" name="Straight Arrow Connector 7">
            <a:extLst>
              <a:ext uri="{FF2B5EF4-FFF2-40B4-BE49-F238E27FC236}">
                <a16:creationId xmlns:a16="http://schemas.microsoft.com/office/drawing/2014/main" id="{3660C628-59AF-6943-B2A7-3F32311A45C4}"/>
              </a:ext>
            </a:extLst>
          </p:cNvPr>
          <p:cNvCxnSpPr>
            <a:cxnSpLocks/>
          </p:cNvCxnSpPr>
          <p:nvPr/>
        </p:nvCxnSpPr>
        <p:spPr>
          <a:xfrm flipV="1">
            <a:off x="8543660" y="1981200"/>
            <a:ext cx="295540" cy="22860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093321"/>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p:txBody>
          <a:bodyPr/>
          <a:lstStyle/>
          <a:p>
            <a:r>
              <a:rPr lang="en-US" sz="2800" dirty="0"/>
              <a:t>NASDAQ (QQQ)- 2 ½ Years</a:t>
            </a:r>
          </a:p>
        </p:txBody>
      </p:sp>
      <p:cxnSp>
        <p:nvCxnSpPr>
          <p:cNvPr id="7" name="Straight Arrow Connector 6">
            <a:extLst>
              <a:ext uri="{FF2B5EF4-FFF2-40B4-BE49-F238E27FC236}">
                <a16:creationId xmlns:a16="http://schemas.microsoft.com/office/drawing/2014/main" id="{1B19D27C-98AE-7B46-866E-38BFB3570A0A}"/>
              </a:ext>
            </a:extLst>
          </p:cNvPr>
          <p:cNvCxnSpPr>
            <a:cxnSpLocks/>
          </p:cNvCxnSpPr>
          <p:nvPr/>
        </p:nvCxnSpPr>
        <p:spPr>
          <a:xfrm flipV="1">
            <a:off x="10515600" y="2133600"/>
            <a:ext cx="719959" cy="12954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72DCFE5-BF5D-2B45-AFA2-16B30212CE40}"/>
              </a:ext>
            </a:extLst>
          </p:cNvPr>
          <p:cNvPicPr>
            <a:picLocks noChangeAspect="1"/>
          </p:cNvPicPr>
          <p:nvPr/>
        </p:nvPicPr>
        <p:blipFill>
          <a:blip r:embed="rId3"/>
          <a:stretch>
            <a:fillRect/>
          </a:stretch>
        </p:blipFill>
        <p:spPr>
          <a:xfrm>
            <a:off x="546250" y="1066800"/>
            <a:ext cx="9512150" cy="5662328"/>
          </a:xfrm>
          <a:prstGeom prst="rect">
            <a:avLst/>
          </a:prstGeom>
        </p:spPr>
      </p:pic>
      <p:sp>
        <p:nvSpPr>
          <p:cNvPr id="10" name="Left Arrow Callout 9">
            <a:extLst>
              <a:ext uri="{FF2B5EF4-FFF2-40B4-BE49-F238E27FC236}">
                <a16:creationId xmlns:a16="http://schemas.microsoft.com/office/drawing/2014/main" id="{28E3476A-CFA9-604F-BBF8-E4D4F0D0B5E1}"/>
              </a:ext>
            </a:extLst>
          </p:cNvPr>
          <p:cNvSpPr/>
          <p:nvPr/>
        </p:nvSpPr>
        <p:spPr>
          <a:xfrm>
            <a:off x="1295400" y="4882055"/>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9" name="Right Arrow Callout 8">
            <a:extLst>
              <a:ext uri="{FF2B5EF4-FFF2-40B4-BE49-F238E27FC236}">
                <a16:creationId xmlns:a16="http://schemas.microsoft.com/office/drawing/2014/main" id="{359EF453-BAE3-F842-BED4-327FE17D9BC7}"/>
              </a:ext>
            </a:extLst>
          </p:cNvPr>
          <p:cNvSpPr/>
          <p:nvPr/>
        </p:nvSpPr>
        <p:spPr>
          <a:xfrm>
            <a:off x="5448300" y="1813718"/>
            <a:ext cx="1295400"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sp>
        <p:nvSpPr>
          <p:cNvPr id="5" name="Left Arrow Callout 4">
            <a:extLst>
              <a:ext uri="{FF2B5EF4-FFF2-40B4-BE49-F238E27FC236}">
                <a16:creationId xmlns:a16="http://schemas.microsoft.com/office/drawing/2014/main" id="{755B19C3-039E-AD43-9D3B-67145849D1F0}"/>
              </a:ext>
            </a:extLst>
          </p:cNvPr>
          <p:cNvSpPr/>
          <p:nvPr/>
        </p:nvSpPr>
        <p:spPr>
          <a:xfrm>
            <a:off x="7924802" y="3897964"/>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cxnSp>
        <p:nvCxnSpPr>
          <p:cNvPr id="11" name="Straight Arrow Connector 10">
            <a:extLst>
              <a:ext uri="{FF2B5EF4-FFF2-40B4-BE49-F238E27FC236}">
                <a16:creationId xmlns:a16="http://schemas.microsoft.com/office/drawing/2014/main" id="{45C4A1B2-6158-1D42-82F3-8E47A3A146A0}"/>
              </a:ext>
            </a:extLst>
          </p:cNvPr>
          <p:cNvCxnSpPr>
            <a:cxnSpLocks/>
          </p:cNvCxnSpPr>
          <p:nvPr/>
        </p:nvCxnSpPr>
        <p:spPr>
          <a:xfrm>
            <a:off x="9547188" y="3124200"/>
            <a:ext cx="685799" cy="5411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Down Arrow Callout 15">
            <a:extLst>
              <a:ext uri="{FF2B5EF4-FFF2-40B4-BE49-F238E27FC236}">
                <a16:creationId xmlns:a16="http://schemas.microsoft.com/office/drawing/2014/main" id="{6142B50F-0266-BC40-8D9D-DE6F8592DB4F}"/>
              </a:ext>
            </a:extLst>
          </p:cNvPr>
          <p:cNvSpPr/>
          <p:nvPr/>
        </p:nvSpPr>
        <p:spPr>
          <a:xfrm>
            <a:off x="10549759" y="663493"/>
            <a:ext cx="1371600" cy="13716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2020 </a:t>
            </a:r>
            <a:br>
              <a:rPr lang="en-US" sz="2000" dirty="0"/>
            </a:br>
            <a:r>
              <a:rPr lang="en-US" sz="2000" dirty="0"/>
              <a:t>Target</a:t>
            </a:r>
            <a:br>
              <a:rPr lang="en-US" sz="2000" dirty="0"/>
            </a:br>
            <a:r>
              <a:rPr lang="en-US" sz="2000" dirty="0"/>
              <a:t> 9,000</a:t>
            </a:r>
          </a:p>
        </p:txBody>
      </p:sp>
      <p:sp>
        <p:nvSpPr>
          <p:cNvPr id="19" name="Down Arrow Callout 18">
            <a:extLst>
              <a:ext uri="{FF2B5EF4-FFF2-40B4-BE49-F238E27FC236}">
                <a16:creationId xmlns:a16="http://schemas.microsoft.com/office/drawing/2014/main" id="{7D835472-915F-214B-B25A-04F03BAE55C9}"/>
              </a:ext>
            </a:extLst>
          </p:cNvPr>
          <p:cNvSpPr/>
          <p:nvPr/>
        </p:nvSpPr>
        <p:spPr>
          <a:xfrm>
            <a:off x="8417472" y="1207436"/>
            <a:ext cx="1137745" cy="116858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spTree>
    <p:extLst>
      <p:ext uri="{BB962C8B-B14F-4D97-AF65-F5344CB8AC3E}">
        <p14:creationId xmlns:p14="http://schemas.microsoft.com/office/powerpoint/2010/main" val="22890988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1981200" y="45720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Russell 2000 (IWM)- Small Caps Fall Fastest</a:t>
            </a:r>
            <a:br>
              <a:rPr lang="en-US" sz="2400" dirty="0">
                <a:solidFill>
                  <a:schemeClr val="dk1"/>
                </a:solidFill>
                <a:latin typeface="Calibri"/>
                <a:ea typeface="Calibri"/>
                <a:cs typeface="Calibri"/>
                <a:sym typeface="Calibri"/>
              </a:rPr>
            </a:br>
            <a:endParaRPr lang="en-US" sz="1800" dirty="0">
              <a:solidFill>
                <a:srgbClr val="00B050"/>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2A582CEE-9119-42C0-8EBB-C7B915E0E110}"/>
              </a:ext>
            </a:extLst>
          </p:cNvPr>
          <p:cNvPicPr>
            <a:picLocks noChangeAspect="1"/>
          </p:cNvPicPr>
          <p:nvPr/>
        </p:nvPicPr>
        <p:blipFill>
          <a:blip r:embed="rId3"/>
          <a:stretch>
            <a:fillRect/>
          </a:stretch>
        </p:blipFill>
        <p:spPr>
          <a:xfrm>
            <a:off x="2438400" y="1196135"/>
            <a:ext cx="7391400" cy="5128465"/>
          </a:xfrm>
          <a:prstGeom prst="rect">
            <a:avLst/>
          </a:prstGeom>
        </p:spPr>
      </p:pic>
      <p:sp>
        <p:nvSpPr>
          <p:cNvPr id="4" name="Down Arrow Callout 3">
            <a:extLst>
              <a:ext uri="{FF2B5EF4-FFF2-40B4-BE49-F238E27FC236}">
                <a16:creationId xmlns:a16="http://schemas.microsoft.com/office/drawing/2014/main" id="{5F63A9DB-7023-9545-AF8E-83DD00A8281B}"/>
              </a:ext>
            </a:extLst>
          </p:cNvPr>
          <p:cNvSpPr/>
          <p:nvPr/>
        </p:nvSpPr>
        <p:spPr>
          <a:xfrm>
            <a:off x="4724400" y="1450043"/>
            <a:ext cx="1137745" cy="116858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sp>
        <p:nvSpPr>
          <p:cNvPr id="5" name="Down Arrow Callout 4">
            <a:extLst>
              <a:ext uri="{FF2B5EF4-FFF2-40B4-BE49-F238E27FC236}">
                <a16:creationId xmlns:a16="http://schemas.microsoft.com/office/drawing/2014/main" id="{3996F778-7B4D-904D-A71D-3436FC5C6835}"/>
              </a:ext>
            </a:extLst>
          </p:cNvPr>
          <p:cNvSpPr/>
          <p:nvPr/>
        </p:nvSpPr>
        <p:spPr>
          <a:xfrm>
            <a:off x="7249128" y="1295400"/>
            <a:ext cx="1137745" cy="116858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spTree>
    <p:extLst>
      <p:ext uri="{BB962C8B-B14F-4D97-AF65-F5344CB8AC3E}">
        <p14:creationId xmlns:p14="http://schemas.microsoft.com/office/powerpoint/2010/main" val="884083373"/>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 New High</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96FB4F90-06EC-4FB0-9A32-1481333DF2AE}"/>
              </a:ext>
            </a:extLst>
          </p:cNvPr>
          <p:cNvPicPr>
            <a:picLocks noChangeAspect="1"/>
          </p:cNvPicPr>
          <p:nvPr/>
        </p:nvPicPr>
        <p:blipFill>
          <a:blip r:embed="rId3"/>
          <a:stretch>
            <a:fillRect/>
          </a:stretch>
        </p:blipFill>
        <p:spPr>
          <a:xfrm>
            <a:off x="2514600" y="1295400"/>
            <a:ext cx="6858000" cy="5249531"/>
          </a:xfrm>
          <a:prstGeom prst="rect">
            <a:avLst/>
          </a:prstGeom>
        </p:spPr>
      </p:pic>
      <p:sp>
        <p:nvSpPr>
          <p:cNvPr id="4" name="Left Arrow Callout 3">
            <a:extLst>
              <a:ext uri="{FF2B5EF4-FFF2-40B4-BE49-F238E27FC236}">
                <a16:creationId xmlns:a16="http://schemas.microsoft.com/office/drawing/2014/main" id="{77677155-A828-F846-9A5E-BF1FAEA9D3B1}"/>
              </a:ext>
            </a:extLst>
          </p:cNvPr>
          <p:cNvSpPr/>
          <p:nvPr/>
        </p:nvSpPr>
        <p:spPr>
          <a:xfrm>
            <a:off x="3301678" y="4980973"/>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6" name="Left Arrow Callout 5">
            <a:extLst>
              <a:ext uri="{FF2B5EF4-FFF2-40B4-BE49-F238E27FC236}">
                <a16:creationId xmlns:a16="http://schemas.microsoft.com/office/drawing/2014/main" id="{A944A803-D0F6-C944-855C-C96B01AA36D7}"/>
              </a:ext>
            </a:extLst>
          </p:cNvPr>
          <p:cNvSpPr/>
          <p:nvPr/>
        </p:nvSpPr>
        <p:spPr>
          <a:xfrm>
            <a:off x="5638800" y="3920165"/>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7" name="Left Arrow Callout 6">
            <a:extLst>
              <a:ext uri="{FF2B5EF4-FFF2-40B4-BE49-F238E27FC236}">
                <a16:creationId xmlns:a16="http://schemas.microsoft.com/office/drawing/2014/main" id="{2D88346E-8FE2-E442-AF02-E462DBEC1147}"/>
              </a:ext>
            </a:extLst>
          </p:cNvPr>
          <p:cNvSpPr/>
          <p:nvPr/>
        </p:nvSpPr>
        <p:spPr>
          <a:xfrm>
            <a:off x="8839200" y="29718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Tree>
    <p:extLst>
      <p:ext uri="{BB962C8B-B14F-4D97-AF65-F5344CB8AC3E}">
        <p14:creationId xmlns:p14="http://schemas.microsoft.com/office/powerpoint/2010/main" val="2202950023"/>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C67B-C32C-4C44-9A00-71C048D589C0}"/>
              </a:ext>
            </a:extLst>
          </p:cNvPr>
          <p:cNvSpPr>
            <a:spLocks noGrp="1"/>
          </p:cNvSpPr>
          <p:nvPr>
            <p:ph type="title"/>
          </p:nvPr>
        </p:nvSpPr>
        <p:spPr/>
        <p:txBody>
          <a:bodyPr/>
          <a:lstStyle/>
          <a:p>
            <a:r>
              <a:rPr lang="en-US" sz="3600" b="1" dirty="0"/>
              <a:t>2019 Mad Hedge World Tour</a:t>
            </a:r>
          </a:p>
        </p:txBody>
      </p:sp>
      <p:sp>
        <p:nvSpPr>
          <p:cNvPr id="3" name="Text Placeholder 2">
            <a:extLst>
              <a:ext uri="{FF2B5EF4-FFF2-40B4-BE49-F238E27FC236}">
                <a16:creationId xmlns:a16="http://schemas.microsoft.com/office/drawing/2014/main" id="{CF52261A-084D-A242-BE2D-492CBD8567C0}"/>
              </a:ext>
            </a:extLst>
          </p:cNvPr>
          <p:cNvSpPr>
            <a:spLocks noGrp="1"/>
          </p:cNvSpPr>
          <p:nvPr>
            <p:ph type="body" idx="1"/>
          </p:nvPr>
        </p:nvSpPr>
        <p:spPr/>
        <p:txBody>
          <a:bodyPr/>
          <a:lstStyle/>
          <a:p>
            <a:endParaRPr lang="en-US"/>
          </a:p>
        </p:txBody>
      </p:sp>
      <p:pic>
        <p:nvPicPr>
          <p:cNvPr id="5" name="Picture 4" descr="A close up of a map&#10;&#10;Description automatically generated">
            <a:extLst>
              <a:ext uri="{FF2B5EF4-FFF2-40B4-BE49-F238E27FC236}">
                <a16:creationId xmlns:a16="http://schemas.microsoft.com/office/drawing/2014/main" id="{F1F198A5-4F08-014F-BF7E-B631D39FA792}"/>
              </a:ext>
            </a:extLst>
          </p:cNvPr>
          <p:cNvPicPr>
            <a:picLocks noChangeAspect="1"/>
          </p:cNvPicPr>
          <p:nvPr/>
        </p:nvPicPr>
        <p:blipFill>
          <a:blip r:embed="rId2"/>
          <a:stretch>
            <a:fillRect/>
          </a:stretch>
        </p:blipFill>
        <p:spPr>
          <a:xfrm>
            <a:off x="2400300" y="1314450"/>
            <a:ext cx="7391400" cy="5543550"/>
          </a:xfrm>
          <a:prstGeom prst="rect">
            <a:avLst/>
          </a:prstGeom>
        </p:spPr>
      </p:pic>
      <p:sp>
        <p:nvSpPr>
          <p:cNvPr id="6" name="Left Arrow Callout 5">
            <a:extLst>
              <a:ext uri="{FF2B5EF4-FFF2-40B4-BE49-F238E27FC236}">
                <a16:creationId xmlns:a16="http://schemas.microsoft.com/office/drawing/2014/main" id="{F0630ECE-3118-114E-BF44-E73AE7383093}"/>
              </a:ext>
            </a:extLst>
          </p:cNvPr>
          <p:cNvSpPr/>
          <p:nvPr/>
        </p:nvSpPr>
        <p:spPr>
          <a:xfrm>
            <a:off x="8108868" y="3335475"/>
            <a:ext cx="1568532" cy="112915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START</a:t>
            </a:r>
          </a:p>
        </p:txBody>
      </p:sp>
      <p:sp>
        <p:nvSpPr>
          <p:cNvPr id="4" name="Up Arrow Callout 3">
            <a:extLst>
              <a:ext uri="{FF2B5EF4-FFF2-40B4-BE49-F238E27FC236}">
                <a16:creationId xmlns:a16="http://schemas.microsoft.com/office/drawing/2014/main" id="{82394030-EEFF-DE44-9462-CBDC40D49379}"/>
              </a:ext>
            </a:extLst>
          </p:cNvPr>
          <p:cNvSpPr/>
          <p:nvPr/>
        </p:nvSpPr>
        <p:spPr>
          <a:xfrm>
            <a:off x="5715000" y="5592762"/>
            <a:ext cx="1676400" cy="126523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 Are</a:t>
            </a:r>
            <a:br>
              <a:rPr lang="en-US" sz="2000" dirty="0"/>
            </a:br>
            <a:r>
              <a:rPr lang="en-US" sz="2000" dirty="0"/>
              <a:t> Here Now</a:t>
            </a:r>
          </a:p>
        </p:txBody>
      </p:sp>
    </p:spTree>
    <p:extLst>
      <p:ext uri="{BB962C8B-B14F-4D97-AF65-F5344CB8AC3E}">
        <p14:creationId xmlns:p14="http://schemas.microsoft.com/office/powerpoint/2010/main" val="2755827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Apple (AAPL)- China Target</a:t>
            </a:r>
            <a:br>
              <a:rPr lang="en-US" sz="1800" dirty="0">
                <a:solidFill>
                  <a:srgbClr val="00B050"/>
                </a:solidFill>
                <a:latin typeface="Calibri" panose="020F0502020204030204" pitchFamily="34" charset="0"/>
                <a:ea typeface="Calibri"/>
                <a:cs typeface="Calibri" panose="020F0502020204030204" pitchFamily="34" charset="0"/>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C743B777-46AA-42F0-BB3F-4A01C516F66D}"/>
              </a:ext>
            </a:extLst>
          </p:cNvPr>
          <p:cNvPicPr>
            <a:picLocks noChangeAspect="1"/>
          </p:cNvPicPr>
          <p:nvPr/>
        </p:nvPicPr>
        <p:blipFill>
          <a:blip r:embed="rId3"/>
          <a:stretch>
            <a:fillRect/>
          </a:stretch>
        </p:blipFill>
        <p:spPr>
          <a:xfrm>
            <a:off x="2590800" y="1524000"/>
            <a:ext cx="6781800" cy="4953000"/>
          </a:xfrm>
          <a:prstGeom prst="rect">
            <a:avLst/>
          </a:prstGeom>
        </p:spPr>
      </p:pic>
      <p:sp>
        <p:nvSpPr>
          <p:cNvPr id="4" name="Left Arrow Callout 3">
            <a:extLst>
              <a:ext uri="{FF2B5EF4-FFF2-40B4-BE49-F238E27FC236}">
                <a16:creationId xmlns:a16="http://schemas.microsoft.com/office/drawing/2014/main" id="{6BC22C00-7E0C-2A43-B048-3BFA59B2D0AD}"/>
              </a:ext>
            </a:extLst>
          </p:cNvPr>
          <p:cNvSpPr/>
          <p:nvPr/>
        </p:nvSpPr>
        <p:spPr>
          <a:xfrm>
            <a:off x="5867400" y="3866488"/>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5" name="Left Arrow Callout 4">
            <a:extLst>
              <a:ext uri="{FF2B5EF4-FFF2-40B4-BE49-F238E27FC236}">
                <a16:creationId xmlns:a16="http://schemas.microsoft.com/office/drawing/2014/main" id="{8CCDDC35-3EAF-284B-92AC-94575CDD7F75}"/>
              </a:ext>
            </a:extLst>
          </p:cNvPr>
          <p:cNvSpPr/>
          <p:nvPr/>
        </p:nvSpPr>
        <p:spPr>
          <a:xfrm>
            <a:off x="3701005" y="4994476"/>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6" name="Left Arrow Callout 5">
            <a:extLst>
              <a:ext uri="{FF2B5EF4-FFF2-40B4-BE49-F238E27FC236}">
                <a16:creationId xmlns:a16="http://schemas.microsoft.com/office/drawing/2014/main" id="{F10625DF-7197-B44E-97EB-03973F8BDE5F}"/>
              </a:ext>
            </a:extLst>
          </p:cNvPr>
          <p:cNvSpPr/>
          <p:nvPr/>
        </p:nvSpPr>
        <p:spPr>
          <a:xfrm>
            <a:off x="8685835" y="36195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Tree>
    <p:extLst>
      <p:ext uri="{BB962C8B-B14F-4D97-AF65-F5344CB8AC3E}">
        <p14:creationId xmlns:p14="http://schemas.microsoft.com/office/powerpoint/2010/main" val="2928644680"/>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(AMZN)-New Highs</a:t>
            </a: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CB9DCD85-D6EF-4819-9014-575FF0192C46}"/>
              </a:ext>
            </a:extLst>
          </p:cNvPr>
          <p:cNvPicPr>
            <a:picLocks noChangeAspect="1"/>
          </p:cNvPicPr>
          <p:nvPr/>
        </p:nvPicPr>
        <p:blipFill>
          <a:blip r:embed="rId3"/>
          <a:stretch>
            <a:fillRect/>
          </a:stretch>
        </p:blipFill>
        <p:spPr>
          <a:xfrm>
            <a:off x="2628900" y="1484775"/>
            <a:ext cx="6934200" cy="4992225"/>
          </a:xfrm>
          <a:prstGeom prst="rect">
            <a:avLst/>
          </a:prstGeom>
        </p:spPr>
      </p:pic>
      <p:sp>
        <p:nvSpPr>
          <p:cNvPr id="4" name="Left Arrow Callout 3">
            <a:extLst>
              <a:ext uri="{FF2B5EF4-FFF2-40B4-BE49-F238E27FC236}">
                <a16:creationId xmlns:a16="http://schemas.microsoft.com/office/drawing/2014/main" id="{C88028AD-518C-1D46-BCA8-0ED7E6118676}"/>
              </a:ext>
            </a:extLst>
          </p:cNvPr>
          <p:cNvSpPr/>
          <p:nvPr/>
        </p:nvSpPr>
        <p:spPr>
          <a:xfrm>
            <a:off x="3352800" y="4662668"/>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5" name="Left Arrow Callout 4">
            <a:extLst>
              <a:ext uri="{FF2B5EF4-FFF2-40B4-BE49-F238E27FC236}">
                <a16:creationId xmlns:a16="http://schemas.microsoft.com/office/drawing/2014/main" id="{6F40163D-2565-8345-BC49-8D7B20920169}"/>
              </a:ext>
            </a:extLst>
          </p:cNvPr>
          <p:cNvSpPr/>
          <p:nvPr/>
        </p:nvSpPr>
        <p:spPr>
          <a:xfrm>
            <a:off x="5867400" y="37338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7" name="Left Arrow Callout 6">
            <a:extLst>
              <a:ext uri="{FF2B5EF4-FFF2-40B4-BE49-F238E27FC236}">
                <a16:creationId xmlns:a16="http://schemas.microsoft.com/office/drawing/2014/main" id="{DB6F7F8D-7860-0D44-9373-98C353B000C5}"/>
              </a:ext>
            </a:extLst>
          </p:cNvPr>
          <p:cNvSpPr/>
          <p:nvPr/>
        </p:nvSpPr>
        <p:spPr>
          <a:xfrm>
            <a:off x="9105900" y="32004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Tree>
    <p:extLst>
      <p:ext uri="{BB962C8B-B14F-4D97-AF65-F5344CB8AC3E}">
        <p14:creationId xmlns:p14="http://schemas.microsoft.com/office/powerpoint/2010/main" val="1199311539"/>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PayPal (PYPL)-Fintech Star</a:t>
            </a: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B539E8F3-6395-4FFA-B6BD-3F3EBF02AF43}"/>
              </a:ext>
            </a:extLst>
          </p:cNvPr>
          <p:cNvPicPr>
            <a:picLocks noChangeAspect="1"/>
          </p:cNvPicPr>
          <p:nvPr/>
        </p:nvPicPr>
        <p:blipFill>
          <a:blip r:embed="rId3"/>
          <a:stretch>
            <a:fillRect/>
          </a:stretch>
        </p:blipFill>
        <p:spPr>
          <a:xfrm>
            <a:off x="2286000" y="1144941"/>
            <a:ext cx="7467600" cy="5713060"/>
          </a:xfrm>
          <a:prstGeom prst="rect">
            <a:avLst/>
          </a:prstGeom>
        </p:spPr>
      </p:pic>
      <p:sp>
        <p:nvSpPr>
          <p:cNvPr id="4" name="Left Arrow Callout 3">
            <a:extLst>
              <a:ext uri="{FF2B5EF4-FFF2-40B4-BE49-F238E27FC236}">
                <a16:creationId xmlns:a16="http://schemas.microsoft.com/office/drawing/2014/main" id="{06D026C5-0CFF-1949-A9B6-12DB3EB3D90C}"/>
              </a:ext>
            </a:extLst>
          </p:cNvPr>
          <p:cNvSpPr/>
          <p:nvPr/>
        </p:nvSpPr>
        <p:spPr>
          <a:xfrm>
            <a:off x="3200400" y="49530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5" name="Left Arrow Callout 4">
            <a:extLst>
              <a:ext uri="{FF2B5EF4-FFF2-40B4-BE49-F238E27FC236}">
                <a16:creationId xmlns:a16="http://schemas.microsoft.com/office/drawing/2014/main" id="{723474E7-1863-C240-9EE0-89C24A5C597D}"/>
              </a:ext>
            </a:extLst>
          </p:cNvPr>
          <p:cNvSpPr/>
          <p:nvPr/>
        </p:nvSpPr>
        <p:spPr>
          <a:xfrm>
            <a:off x="5791200" y="38100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7" name="Left Arrow Callout 6">
            <a:extLst>
              <a:ext uri="{FF2B5EF4-FFF2-40B4-BE49-F238E27FC236}">
                <a16:creationId xmlns:a16="http://schemas.microsoft.com/office/drawing/2014/main" id="{4BD9B460-F23F-C948-800F-C0731580949C}"/>
              </a:ext>
            </a:extLst>
          </p:cNvPr>
          <p:cNvSpPr/>
          <p:nvPr/>
        </p:nvSpPr>
        <p:spPr>
          <a:xfrm>
            <a:off x="8991600" y="29718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Tree>
    <p:extLst>
      <p:ext uri="{BB962C8B-B14F-4D97-AF65-F5344CB8AC3E}">
        <p14:creationId xmlns:p14="http://schemas.microsoft.com/office/powerpoint/2010/main" val="3508173575"/>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1371600"/>
            <a:ext cx="8229600" cy="762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NVIDIA (NVDA)- Trade War Victim-Leading graphics card maker</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used in gaming and AI</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852E59E1-1122-4A53-9B06-3060006DBE1A}"/>
              </a:ext>
            </a:extLst>
          </p:cNvPr>
          <p:cNvPicPr>
            <a:picLocks noChangeAspect="1"/>
          </p:cNvPicPr>
          <p:nvPr/>
        </p:nvPicPr>
        <p:blipFill>
          <a:blip r:embed="rId3"/>
          <a:stretch>
            <a:fillRect/>
          </a:stretch>
        </p:blipFill>
        <p:spPr>
          <a:xfrm>
            <a:off x="2667000" y="1447800"/>
            <a:ext cx="7086600" cy="5419647"/>
          </a:xfrm>
          <a:prstGeom prst="rect">
            <a:avLst/>
          </a:prstGeom>
        </p:spPr>
      </p:pic>
      <p:sp>
        <p:nvSpPr>
          <p:cNvPr id="4" name="Left Arrow Callout 3">
            <a:extLst>
              <a:ext uri="{FF2B5EF4-FFF2-40B4-BE49-F238E27FC236}">
                <a16:creationId xmlns:a16="http://schemas.microsoft.com/office/drawing/2014/main" id="{53B8FE9A-5300-6A44-BB82-25C9341E61E2}"/>
              </a:ext>
            </a:extLst>
          </p:cNvPr>
          <p:cNvSpPr/>
          <p:nvPr/>
        </p:nvSpPr>
        <p:spPr>
          <a:xfrm>
            <a:off x="4724400" y="48006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5" name="Left Arrow Callout 4">
            <a:extLst>
              <a:ext uri="{FF2B5EF4-FFF2-40B4-BE49-F238E27FC236}">
                <a16:creationId xmlns:a16="http://schemas.microsoft.com/office/drawing/2014/main" id="{0C0D00F7-F701-1E4C-883F-E4AE80C91BB1}"/>
              </a:ext>
            </a:extLst>
          </p:cNvPr>
          <p:cNvSpPr/>
          <p:nvPr/>
        </p:nvSpPr>
        <p:spPr>
          <a:xfrm>
            <a:off x="9296400" y="45720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6" name="Right Arrow Callout 5">
            <a:extLst>
              <a:ext uri="{FF2B5EF4-FFF2-40B4-BE49-F238E27FC236}">
                <a16:creationId xmlns:a16="http://schemas.microsoft.com/office/drawing/2014/main" id="{D651FBCC-F49F-2F4F-8F8B-BEFB3DEB306D}"/>
              </a:ext>
            </a:extLst>
          </p:cNvPr>
          <p:cNvSpPr/>
          <p:nvPr/>
        </p:nvSpPr>
        <p:spPr>
          <a:xfrm>
            <a:off x="5448300" y="2095500"/>
            <a:ext cx="1295400"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spTree>
    <p:extLst>
      <p:ext uri="{BB962C8B-B14F-4D97-AF65-F5344CB8AC3E}">
        <p14:creationId xmlns:p14="http://schemas.microsoft.com/office/powerpoint/2010/main" val="4232763771"/>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Salesforce (CRM)-The Dominant Cloud Player</a:t>
            </a:r>
            <a:br>
              <a:rPr lang="en-US" sz="20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EC85AFA9-EB26-48B6-8CF3-0730B45864F5}"/>
              </a:ext>
            </a:extLst>
          </p:cNvPr>
          <p:cNvPicPr>
            <a:picLocks noChangeAspect="1"/>
          </p:cNvPicPr>
          <p:nvPr/>
        </p:nvPicPr>
        <p:blipFill>
          <a:blip r:embed="rId3"/>
          <a:stretch>
            <a:fillRect/>
          </a:stretch>
        </p:blipFill>
        <p:spPr>
          <a:xfrm>
            <a:off x="2514600" y="1230943"/>
            <a:ext cx="7391400" cy="5093657"/>
          </a:xfrm>
          <a:prstGeom prst="rect">
            <a:avLst/>
          </a:prstGeom>
        </p:spPr>
      </p:pic>
      <p:sp>
        <p:nvSpPr>
          <p:cNvPr id="5" name="Left Arrow Callout 4">
            <a:extLst>
              <a:ext uri="{FF2B5EF4-FFF2-40B4-BE49-F238E27FC236}">
                <a16:creationId xmlns:a16="http://schemas.microsoft.com/office/drawing/2014/main" id="{2BD6AFEC-6421-A44D-B9BE-CDD168036EE9}"/>
              </a:ext>
            </a:extLst>
          </p:cNvPr>
          <p:cNvSpPr/>
          <p:nvPr/>
        </p:nvSpPr>
        <p:spPr>
          <a:xfrm>
            <a:off x="3581400" y="45720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Tree>
    <p:extLst>
      <p:ext uri="{BB962C8B-B14F-4D97-AF65-F5344CB8AC3E}">
        <p14:creationId xmlns:p14="http://schemas.microsoft.com/office/powerpoint/2010/main" val="3161957976"/>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21336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Boeing Aircraft (BA)-Trade War End Play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Next to happen in the recertification of the 737 MAX bounce</a:t>
            </a: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5B7AF83D-D23A-4A7B-8D34-A84005D0EBD5}"/>
              </a:ext>
            </a:extLst>
          </p:cNvPr>
          <p:cNvPicPr>
            <a:picLocks noChangeAspect="1"/>
          </p:cNvPicPr>
          <p:nvPr/>
        </p:nvPicPr>
        <p:blipFill>
          <a:blip r:embed="rId3"/>
          <a:stretch>
            <a:fillRect/>
          </a:stretch>
        </p:blipFill>
        <p:spPr>
          <a:xfrm>
            <a:off x="2819400" y="1317349"/>
            <a:ext cx="7239000" cy="4854851"/>
          </a:xfrm>
          <a:prstGeom prst="rect">
            <a:avLst/>
          </a:prstGeom>
        </p:spPr>
      </p:pic>
      <p:sp>
        <p:nvSpPr>
          <p:cNvPr id="4" name="Left Arrow Callout 3">
            <a:extLst>
              <a:ext uri="{FF2B5EF4-FFF2-40B4-BE49-F238E27FC236}">
                <a16:creationId xmlns:a16="http://schemas.microsoft.com/office/drawing/2014/main" id="{F4C45B33-2439-144C-BD1E-8BB98E82646D}"/>
              </a:ext>
            </a:extLst>
          </p:cNvPr>
          <p:cNvSpPr/>
          <p:nvPr/>
        </p:nvSpPr>
        <p:spPr>
          <a:xfrm>
            <a:off x="3581400" y="45720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5" name="Right Arrow Callout 4">
            <a:extLst>
              <a:ext uri="{FF2B5EF4-FFF2-40B4-BE49-F238E27FC236}">
                <a16:creationId xmlns:a16="http://schemas.microsoft.com/office/drawing/2014/main" id="{C2E5CFF2-320B-B340-BEF6-1F1070E566DA}"/>
              </a:ext>
            </a:extLst>
          </p:cNvPr>
          <p:cNvSpPr/>
          <p:nvPr/>
        </p:nvSpPr>
        <p:spPr>
          <a:xfrm>
            <a:off x="4419600" y="1905000"/>
            <a:ext cx="1295400"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spTree>
    <p:extLst>
      <p:ext uri="{BB962C8B-B14F-4D97-AF65-F5344CB8AC3E}">
        <p14:creationId xmlns:p14="http://schemas.microsoft.com/office/powerpoint/2010/main" val="2902965838"/>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Summer Blockbuster Wave</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F7019EE6-CFDA-4EF3-86A5-739ED2448469}"/>
              </a:ext>
            </a:extLst>
          </p:cNvPr>
          <p:cNvPicPr>
            <a:picLocks noChangeAspect="1"/>
          </p:cNvPicPr>
          <p:nvPr/>
        </p:nvPicPr>
        <p:blipFill>
          <a:blip r:embed="rId3"/>
          <a:stretch>
            <a:fillRect/>
          </a:stretch>
        </p:blipFill>
        <p:spPr>
          <a:xfrm>
            <a:off x="2438400" y="1469811"/>
            <a:ext cx="7086600" cy="4702389"/>
          </a:xfrm>
          <a:prstGeom prst="rect">
            <a:avLst/>
          </a:prstGeom>
        </p:spPr>
      </p:pic>
      <p:sp>
        <p:nvSpPr>
          <p:cNvPr id="4" name="Left Arrow Callout 3">
            <a:extLst>
              <a:ext uri="{FF2B5EF4-FFF2-40B4-BE49-F238E27FC236}">
                <a16:creationId xmlns:a16="http://schemas.microsoft.com/office/drawing/2014/main" id="{277BB6F1-282C-3C4A-8DA5-ED33369016DD}"/>
              </a:ext>
            </a:extLst>
          </p:cNvPr>
          <p:cNvSpPr/>
          <p:nvPr/>
        </p:nvSpPr>
        <p:spPr>
          <a:xfrm>
            <a:off x="3276600" y="47244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6" name="Left Arrow Callout 5">
            <a:extLst>
              <a:ext uri="{FF2B5EF4-FFF2-40B4-BE49-F238E27FC236}">
                <a16:creationId xmlns:a16="http://schemas.microsoft.com/office/drawing/2014/main" id="{9BF4DAA3-9F2C-924D-9C0F-B7AEBCBF0E07}"/>
              </a:ext>
            </a:extLst>
          </p:cNvPr>
          <p:cNvSpPr/>
          <p:nvPr/>
        </p:nvSpPr>
        <p:spPr>
          <a:xfrm>
            <a:off x="6400800" y="42672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Tree>
    <p:extLst>
      <p:ext uri="{BB962C8B-B14F-4D97-AF65-F5344CB8AC3E}">
        <p14:creationId xmlns:p14="http://schemas.microsoft.com/office/powerpoint/2010/main" val="3418763041"/>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1066800" y="1417637"/>
            <a:ext cx="10515600" cy="5638800"/>
          </a:xfrm>
          <a:prstGeom prst="rect">
            <a:avLst/>
          </a:prstGeom>
          <a:noFill/>
          <a:ln>
            <a:noFill/>
          </a:ln>
        </p:spPr>
        <p:txBody>
          <a:bodyPr lIns="91425" tIns="45700" rIns="91425" bIns="45700" anchor="t" anchorCtr="0">
            <a:noAutofit/>
          </a:bodyPr>
          <a:lstStyle/>
          <a:p>
            <a:pPr marL="0" indent="0">
              <a:lnSpc>
                <a:spcPts val="2040"/>
              </a:lnSpc>
              <a:spcBef>
                <a:spcPts val="0"/>
              </a:spcBef>
              <a:buClr>
                <a:srgbClr val="000000"/>
              </a:buClr>
              <a:buSzPct val="25000"/>
              <a:buNone/>
            </a:pP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*Or at least so says the bond market with the US at a 2.06% ten year yield, headed to 1.33% and then zero</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*Collapsing global economies sending a huge flight to safety bid to bonds</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*Yields have fallen nearly 1.19% since September, from 3.25%</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*The huge move has taken place despite a Chinese boycott of the market, historically 50% of the new issue  market</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*German bund yields plunge to -0.21%,</a:t>
            </a: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 while Japan government bonds turn</a:t>
            </a: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 in a -0.11% yield</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*Global free money puts a high floor under</a:t>
            </a: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all asset classes, but won’t spur them to</a:t>
            </a: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new highs either</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latin typeface="Calibri"/>
                <a:ea typeface="Calibri"/>
                <a:cs typeface="Calibri"/>
                <a:sym typeface="Calibri"/>
              </a:rPr>
            </a:br>
            <a:br>
              <a:rPr lang="en-US" sz="2000" dirty="0">
                <a:solidFill>
                  <a:srgbClr val="FF0000"/>
                </a:solidFill>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p:txBody>
          <a:bodyPr/>
          <a:lstStyle/>
          <a:p>
            <a:r>
              <a:rPr lang="en-US" sz="2800" dirty="0"/>
              <a:t>Bonds – The Recession is Here</a:t>
            </a:r>
          </a:p>
        </p:txBody>
      </p:sp>
      <p:pic>
        <p:nvPicPr>
          <p:cNvPr id="3" name="Picture 2">
            <a:extLst>
              <a:ext uri="{FF2B5EF4-FFF2-40B4-BE49-F238E27FC236}">
                <a16:creationId xmlns:a16="http://schemas.microsoft.com/office/drawing/2014/main" id="{2E1EE20B-63AE-7540-90EF-64B2ADD2BF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81800" y="3995898"/>
            <a:ext cx="4723447" cy="2587466"/>
          </a:xfrm>
          <a:prstGeom prst="rect">
            <a:avLst/>
          </a:prstGeom>
        </p:spPr>
      </p:pic>
    </p:spTree>
    <p:extLst>
      <p:ext uri="{BB962C8B-B14F-4D97-AF65-F5344CB8AC3E}">
        <p14:creationId xmlns:p14="http://schemas.microsoft.com/office/powerpoint/2010/main" val="2932508916"/>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lstStyle/>
          <a:p>
            <a:r>
              <a:rPr lang="en-US" sz="2400" dirty="0"/>
              <a:t> </a:t>
            </a:r>
            <a:br>
              <a:rPr lang="en-US" sz="2400" dirty="0"/>
            </a:br>
            <a:br>
              <a:rPr lang="en-US" sz="2400" dirty="0"/>
            </a:br>
            <a:r>
              <a:rPr lang="en-US" sz="2400" dirty="0"/>
              <a:t>Treasury ETF (TLT) </a:t>
            </a:r>
            <a:r>
              <a:rPr lang="mr-IN" sz="2400" dirty="0"/>
              <a:t>–</a:t>
            </a:r>
            <a:r>
              <a:rPr lang="en-US" sz="2400" dirty="0"/>
              <a:t> </a:t>
            </a:r>
            <a:br>
              <a:rPr lang="en-US" sz="2400" dirty="0"/>
            </a:br>
            <a:r>
              <a:rPr lang="en-US" sz="2000" dirty="0"/>
              <a:t>Waiting for new range after major upside breakout</a:t>
            </a:r>
            <a:br>
              <a:rPr lang="en-US" sz="2000" dirty="0"/>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3" name="Picture 2">
            <a:extLst>
              <a:ext uri="{FF2B5EF4-FFF2-40B4-BE49-F238E27FC236}">
                <a16:creationId xmlns:a16="http://schemas.microsoft.com/office/drawing/2014/main" id="{F8841B4A-629B-864F-8588-8AAE6ED9409D}"/>
              </a:ext>
            </a:extLst>
          </p:cNvPr>
          <p:cNvPicPr>
            <a:picLocks noChangeAspect="1"/>
          </p:cNvPicPr>
          <p:nvPr/>
        </p:nvPicPr>
        <p:blipFill>
          <a:blip r:embed="rId2"/>
          <a:stretch>
            <a:fillRect/>
          </a:stretch>
        </p:blipFill>
        <p:spPr>
          <a:xfrm>
            <a:off x="685800" y="1447800"/>
            <a:ext cx="8394700" cy="5105400"/>
          </a:xfrm>
          <a:prstGeom prst="rect">
            <a:avLst/>
          </a:prstGeom>
        </p:spPr>
      </p:pic>
      <p:sp>
        <p:nvSpPr>
          <p:cNvPr id="4" name="Right Arrow Callout 3">
            <a:extLst>
              <a:ext uri="{FF2B5EF4-FFF2-40B4-BE49-F238E27FC236}">
                <a16:creationId xmlns:a16="http://schemas.microsoft.com/office/drawing/2014/main" id="{C68699B0-FB22-094D-A7E8-310B62D4D8F4}"/>
              </a:ext>
            </a:extLst>
          </p:cNvPr>
          <p:cNvSpPr/>
          <p:nvPr/>
        </p:nvSpPr>
        <p:spPr>
          <a:xfrm>
            <a:off x="304800" y="4953000"/>
            <a:ext cx="1295400"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5" name="Right Arrow Callout 4">
            <a:extLst>
              <a:ext uri="{FF2B5EF4-FFF2-40B4-BE49-F238E27FC236}">
                <a16:creationId xmlns:a16="http://schemas.microsoft.com/office/drawing/2014/main" id="{E288CC7F-42D6-6041-8CD8-003BB3CC1988}"/>
              </a:ext>
            </a:extLst>
          </p:cNvPr>
          <p:cNvSpPr/>
          <p:nvPr/>
        </p:nvSpPr>
        <p:spPr>
          <a:xfrm>
            <a:off x="3048000" y="4648200"/>
            <a:ext cx="1295400"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6" name="Right Arrow Callout 5">
            <a:extLst>
              <a:ext uri="{FF2B5EF4-FFF2-40B4-BE49-F238E27FC236}">
                <a16:creationId xmlns:a16="http://schemas.microsoft.com/office/drawing/2014/main" id="{A73E1117-DB68-4641-95AA-D99327F35342}"/>
              </a:ext>
            </a:extLst>
          </p:cNvPr>
          <p:cNvSpPr/>
          <p:nvPr/>
        </p:nvSpPr>
        <p:spPr>
          <a:xfrm>
            <a:off x="5410200" y="4953000"/>
            <a:ext cx="1295400"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7" name="Left Arrow Callout 6">
            <a:extLst>
              <a:ext uri="{FF2B5EF4-FFF2-40B4-BE49-F238E27FC236}">
                <a16:creationId xmlns:a16="http://schemas.microsoft.com/office/drawing/2014/main" id="{E9CDDBF4-C467-7746-8F00-D0736F755D22}"/>
              </a:ext>
            </a:extLst>
          </p:cNvPr>
          <p:cNvSpPr/>
          <p:nvPr/>
        </p:nvSpPr>
        <p:spPr>
          <a:xfrm>
            <a:off x="4197350" y="3078217"/>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sp>
        <p:nvSpPr>
          <p:cNvPr id="8" name="Left Arrow Callout 7">
            <a:extLst>
              <a:ext uri="{FF2B5EF4-FFF2-40B4-BE49-F238E27FC236}">
                <a16:creationId xmlns:a16="http://schemas.microsoft.com/office/drawing/2014/main" id="{17843076-8869-EF44-95BA-A3EC4A2B1D90}"/>
              </a:ext>
            </a:extLst>
          </p:cNvPr>
          <p:cNvSpPr/>
          <p:nvPr/>
        </p:nvSpPr>
        <p:spPr>
          <a:xfrm>
            <a:off x="8089900" y="37338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cxnSp>
        <p:nvCxnSpPr>
          <p:cNvPr id="9" name="Straight Arrow Connector 8">
            <a:extLst>
              <a:ext uri="{FF2B5EF4-FFF2-40B4-BE49-F238E27FC236}">
                <a16:creationId xmlns:a16="http://schemas.microsoft.com/office/drawing/2014/main" id="{CEA1CEC8-7E02-F448-BE18-39D6D6234420}"/>
              </a:ext>
            </a:extLst>
          </p:cNvPr>
          <p:cNvCxnSpPr>
            <a:cxnSpLocks/>
          </p:cNvCxnSpPr>
          <p:nvPr/>
        </p:nvCxnSpPr>
        <p:spPr>
          <a:xfrm flipV="1">
            <a:off x="8925690" y="1981200"/>
            <a:ext cx="1055305" cy="11430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Down Arrow Callout 10">
            <a:extLst>
              <a:ext uri="{FF2B5EF4-FFF2-40B4-BE49-F238E27FC236}">
                <a16:creationId xmlns:a16="http://schemas.microsoft.com/office/drawing/2014/main" id="{3445F3FF-BE85-0E42-A997-DA189304353A}"/>
              </a:ext>
            </a:extLst>
          </p:cNvPr>
          <p:cNvSpPr/>
          <p:nvPr/>
        </p:nvSpPr>
        <p:spPr>
          <a:xfrm>
            <a:off x="9238155" y="694376"/>
            <a:ext cx="1137745" cy="116858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Target</a:t>
            </a:r>
            <a:br>
              <a:rPr lang="en-US" sz="2000" dirty="0"/>
            </a:br>
            <a:r>
              <a:rPr lang="en-US" sz="2000" dirty="0"/>
              <a:t>$150</a:t>
            </a:r>
          </a:p>
        </p:txBody>
      </p:sp>
    </p:spTree>
    <p:extLst>
      <p:ext uri="{BB962C8B-B14F-4D97-AF65-F5344CB8AC3E}">
        <p14:creationId xmlns:p14="http://schemas.microsoft.com/office/powerpoint/2010/main" val="3248221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r>
              <a:rPr lang="en-US" sz="2400" dirty="0"/>
              <a:t>Ten Year Treasury Yield ($TNX) 2.00%</a:t>
            </a:r>
            <a:br>
              <a:rPr lang="en-US" sz="2400" dirty="0"/>
            </a:br>
            <a:r>
              <a:rPr lang="en-US" sz="2400" dirty="0"/>
              <a:t>Breakdown</a:t>
            </a:r>
            <a:br>
              <a:rPr lang="en-US" sz="2400" dirty="0"/>
            </a:br>
            <a:endParaRPr lang="en-US" sz="2000" dirty="0"/>
          </a:p>
        </p:txBody>
      </p:sp>
      <p:pic>
        <p:nvPicPr>
          <p:cNvPr id="5" name="Picture 4">
            <a:extLst>
              <a:ext uri="{FF2B5EF4-FFF2-40B4-BE49-F238E27FC236}">
                <a16:creationId xmlns:a16="http://schemas.microsoft.com/office/drawing/2014/main" id="{AA55B0DF-508A-6046-8F7A-1ABCCD7839D2}"/>
              </a:ext>
            </a:extLst>
          </p:cNvPr>
          <p:cNvPicPr>
            <a:picLocks noChangeAspect="1"/>
          </p:cNvPicPr>
          <p:nvPr/>
        </p:nvPicPr>
        <p:blipFill>
          <a:blip r:embed="rId2"/>
          <a:stretch>
            <a:fillRect/>
          </a:stretch>
        </p:blipFill>
        <p:spPr>
          <a:xfrm>
            <a:off x="914400" y="990600"/>
            <a:ext cx="8610600" cy="5557883"/>
          </a:xfrm>
          <a:prstGeom prst="rect">
            <a:avLst/>
          </a:prstGeom>
        </p:spPr>
      </p:pic>
      <p:cxnSp>
        <p:nvCxnSpPr>
          <p:cNvPr id="6" name="Straight Arrow Connector 5">
            <a:extLst>
              <a:ext uri="{FF2B5EF4-FFF2-40B4-BE49-F238E27FC236}">
                <a16:creationId xmlns:a16="http://schemas.microsoft.com/office/drawing/2014/main" id="{2FB9EC96-BAB0-FB4D-8059-CE5EE900B480}"/>
              </a:ext>
            </a:extLst>
          </p:cNvPr>
          <p:cNvCxnSpPr>
            <a:cxnSpLocks/>
          </p:cNvCxnSpPr>
          <p:nvPr/>
        </p:nvCxnSpPr>
        <p:spPr>
          <a:xfrm>
            <a:off x="9553135" y="5029200"/>
            <a:ext cx="1724465" cy="11430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C49AE6AF-DFD4-3F46-98E0-524E3A182620}"/>
              </a:ext>
            </a:extLst>
          </p:cNvPr>
          <p:cNvSpPr>
            <a:spLocks noGrp="1"/>
          </p:cNvSpPr>
          <p:nvPr>
            <p:ph type="body" idx="1"/>
          </p:nvPr>
        </p:nvSpPr>
        <p:spPr>
          <a:xfrm>
            <a:off x="10287000" y="3769541"/>
            <a:ext cx="1295400" cy="15911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3200" indent="0" algn="ctr">
              <a:buNone/>
            </a:pPr>
            <a:r>
              <a:rPr lang="en-US" sz="2000" dirty="0"/>
              <a:t>Target</a:t>
            </a:r>
            <a:br>
              <a:rPr lang="en-US" sz="2000" dirty="0"/>
            </a:br>
            <a:r>
              <a:rPr lang="en-US" sz="2000" dirty="0"/>
              <a:t>1.33%</a:t>
            </a:r>
            <a:br>
              <a:rPr lang="en-US" sz="2000" dirty="0"/>
            </a:br>
            <a:r>
              <a:rPr lang="en-US" sz="2000" dirty="0"/>
              <a:t>Yield</a:t>
            </a:r>
          </a:p>
        </p:txBody>
      </p:sp>
    </p:spTree>
    <p:extLst>
      <p:ext uri="{BB962C8B-B14F-4D97-AF65-F5344CB8AC3E}">
        <p14:creationId xmlns:p14="http://schemas.microsoft.com/office/powerpoint/2010/main" val="212836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1981200" y="609600"/>
            <a:ext cx="8229600" cy="1143000"/>
          </a:xfrm>
        </p:spPr>
        <p:txBody>
          <a:bodyPr/>
          <a:lstStyle/>
          <a:p>
            <a:r>
              <a:rPr lang="en-US" sz="2800" dirty="0">
                <a:ea typeface="ＭＳ Ｐゴシック" charset="-128"/>
                <a:cs typeface="ＭＳ Ｐゴシック" charset="-128"/>
              </a:rPr>
              <a:t>MHFT Global Strategy Luncheons</a:t>
            </a:r>
            <a:br>
              <a:rPr lang="en-US" sz="2800" dirty="0">
                <a:ea typeface="ＭＳ Ｐゴシック" charset="-128"/>
                <a:cs typeface="ＭＳ Ｐゴシック" charset="-128"/>
              </a:rPr>
            </a:br>
            <a:r>
              <a:rPr lang="en-US" sz="2800" dirty="0">
                <a:ea typeface="ＭＳ Ｐゴシック" charset="-128"/>
                <a:cs typeface="ＭＳ Ｐゴシック" charset="-128"/>
              </a:rPr>
              <a:t>2019 World Tour</a:t>
            </a:r>
            <a:br>
              <a:rPr lang="en-US" sz="2800" dirty="0">
                <a:ea typeface="ＭＳ Ｐゴシック" charset="-128"/>
                <a:cs typeface="ＭＳ Ｐゴシック" charset="-128"/>
              </a:rPr>
            </a:br>
            <a:r>
              <a:rPr lang="en-US" sz="2800" dirty="0">
                <a:ea typeface="ＭＳ Ｐゴシック" charset="-128"/>
                <a:cs typeface="ＭＳ Ｐゴシック" charset="-128"/>
              </a:rPr>
              <a:t>Buy tickets at </a:t>
            </a:r>
            <a:r>
              <a:rPr lang="en-US" sz="2800" dirty="0">
                <a:ea typeface="ＭＳ Ｐゴシック" charset="-128"/>
                <a:cs typeface="ＭＳ Ｐゴシック" charset="-128"/>
                <a:hlinkClick r:id="rId2"/>
              </a:rPr>
              <a:t>www.madhedgefundtrader.com</a:t>
            </a:r>
            <a:r>
              <a:rPr lang="en-US" sz="2800" dirty="0">
                <a:ea typeface="ＭＳ Ｐゴシック" charset="-128"/>
                <a:cs typeface="ＭＳ Ｐゴシック" charset="-128"/>
              </a:rPr>
              <a:t> </a:t>
            </a:r>
          </a:p>
        </p:txBody>
      </p:sp>
      <p:sp>
        <p:nvSpPr>
          <p:cNvPr id="3" name="Rectangle 2">
            <a:extLst>
              <a:ext uri="{FF2B5EF4-FFF2-40B4-BE49-F238E27FC236}">
                <a16:creationId xmlns:a16="http://schemas.microsoft.com/office/drawing/2014/main" id="{8A4B9F4A-3BFE-A445-A883-A779528DE42C}"/>
              </a:ext>
            </a:extLst>
          </p:cNvPr>
          <p:cNvSpPr/>
          <p:nvPr/>
        </p:nvSpPr>
        <p:spPr>
          <a:xfrm>
            <a:off x="2133600" y="2090173"/>
            <a:ext cx="7696200" cy="4585871"/>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Friday June 21 12:30 PM Auckland, New Zealand</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Monday June 24 12:30 PM Melbourne, Australia</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Tuesday June 25 12:30 PM Sydney, Australia</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Wednesday June 26 12:30 PM Brisbane, Australia</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Friday June 28 12:30 PM Perth, Australia</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Sunday June 30 12:30 PM Manila, Philippines</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Tuesday July 2 12:30 PM New Delhi, India</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Friday July 5 12:30 PM Cairo, Egypt</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Monday July 8 12:30 PM Venice, Italy</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Wednesday July 10 12:30 PM Budapest, Hungary</a:t>
            </a:r>
            <a:br>
              <a:rPr lang="en-US" sz="2400" b="1"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Friday, July 19, 3:00 PM Zermatt, Switzerland</a:t>
            </a: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383358277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Australian Ten Year Bonds 1.30% Yield</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EEEC356E-5CBA-5C48-99B8-84D4AE0B8723}"/>
              </a:ext>
            </a:extLst>
          </p:cNvPr>
          <p:cNvPicPr>
            <a:picLocks noChangeAspect="1"/>
          </p:cNvPicPr>
          <p:nvPr/>
        </p:nvPicPr>
        <p:blipFill>
          <a:blip r:embed="rId3"/>
          <a:stretch>
            <a:fillRect/>
          </a:stretch>
        </p:blipFill>
        <p:spPr>
          <a:xfrm>
            <a:off x="914400" y="1295400"/>
            <a:ext cx="9144000" cy="4343400"/>
          </a:xfrm>
          <a:prstGeom prst="rect">
            <a:avLst/>
          </a:prstGeom>
        </p:spPr>
      </p:pic>
      <p:sp>
        <p:nvSpPr>
          <p:cNvPr id="5" name="Down Arrow Callout 4">
            <a:extLst>
              <a:ext uri="{FF2B5EF4-FFF2-40B4-BE49-F238E27FC236}">
                <a16:creationId xmlns:a16="http://schemas.microsoft.com/office/drawing/2014/main" id="{DE5506A0-1247-D24B-9DDC-88E47FD92D0E}"/>
              </a:ext>
            </a:extLst>
          </p:cNvPr>
          <p:cNvSpPr/>
          <p:nvPr/>
        </p:nvSpPr>
        <p:spPr>
          <a:xfrm>
            <a:off x="10503996" y="4648200"/>
            <a:ext cx="1371600" cy="13716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Target</a:t>
            </a:r>
            <a:br>
              <a:rPr lang="en-US" sz="2000" dirty="0"/>
            </a:br>
            <a:r>
              <a:rPr lang="en-US" sz="2000" dirty="0"/>
              <a:t>0%</a:t>
            </a:r>
          </a:p>
        </p:txBody>
      </p:sp>
      <p:cxnSp>
        <p:nvCxnSpPr>
          <p:cNvPr id="6" name="Straight Arrow Connector 5">
            <a:extLst>
              <a:ext uri="{FF2B5EF4-FFF2-40B4-BE49-F238E27FC236}">
                <a16:creationId xmlns:a16="http://schemas.microsoft.com/office/drawing/2014/main" id="{BF269EDA-A857-824C-80D9-17A238BA58E2}"/>
              </a:ext>
            </a:extLst>
          </p:cNvPr>
          <p:cNvCxnSpPr>
            <a:cxnSpLocks/>
          </p:cNvCxnSpPr>
          <p:nvPr/>
        </p:nvCxnSpPr>
        <p:spPr>
          <a:xfrm>
            <a:off x="9861441" y="5334000"/>
            <a:ext cx="1285110" cy="11430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291529"/>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Low Rates Kill the US Dollar</a:t>
            </a:r>
            <a:endParaRPr lang="en-US" sz="24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533400" y="990601"/>
            <a:ext cx="9677400"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*Sudden decline of US interest rates has cut the knees out from under the US dollar, our rate of fall in interest rates is faster than there's</a:t>
            </a: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*Japanese yen has taken off</a:t>
            </a: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*In Britain the worst case scenario has happen with May resignation and “no deal” Brexit</a:t>
            </a:r>
            <a:br>
              <a:rPr lang="en-US" sz="2000" dirty="0">
                <a:solidFill>
                  <a:srgbClr val="FF0000"/>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*Chinese yuan continues fall on weakening economy,</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will offset part of US tariffs</a:t>
            </a: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*Bitcoin rallies big on flight to safety, capital</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flight from China fleeing weak Yuan replacing gold</a:t>
            </a: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a:t>
            </a:r>
            <a:r>
              <a:rPr lang="en-US" sz="2000" b="1" dirty="0">
                <a:solidFill>
                  <a:schemeClr val="tx1"/>
                </a:solidFill>
                <a:latin typeface="Calibri"/>
                <a:ea typeface="Calibri"/>
                <a:cs typeface="Calibri"/>
                <a:sym typeface="Calibri"/>
              </a:rPr>
              <a:t>Bottom Line: sell the US dollar against everything</a:t>
            </a: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10AFFEE-D426-EC4B-9A6E-F2DB211321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4800" y="3442138"/>
            <a:ext cx="3962400" cy="2971800"/>
          </a:xfrm>
          <a:prstGeom prst="rect">
            <a:avLst/>
          </a:prstGeom>
        </p:spPr>
      </p:pic>
    </p:spTree>
    <p:extLst>
      <p:ext uri="{BB962C8B-B14F-4D97-AF65-F5344CB8AC3E}">
        <p14:creationId xmlns:p14="http://schemas.microsoft.com/office/powerpoint/2010/main" val="3009177433"/>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US Dollar Basket (UUP)</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CBF80E8-708C-1F4B-8D60-0AF85198ABC0}"/>
              </a:ext>
            </a:extLst>
          </p:cNvPr>
          <p:cNvPicPr>
            <a:picLocks noChangeAspect="1"/>
          </p:cNvPicPr>
          <p:nvPr/>
        </p:nvPicPr>
        <p:blipFill>
          <a:blip r:embed="rId3"/>
          <a:stretch>
            <a:fillRect/>
          </a:stretch>
        </p:blipFill>
        <p:spPr>
          <a:xfrm>
            <a:off x="2578100" y="1066800"/>
            <a:ext cx="7035800" cy="5327106"/>
          </a:xfrm>
          <a:prstGeom prst="rect">
            <a:avLst/>
          </a:prstGeom>
        </p:spPr>
      </p:pic>
      <p:sp>
        <p:nvSpPr>
          <p:cNvPr id="4" name="Left Arrow Callout 3">
            <a:extLst>
              <a:ext uri="{FF2B5EF4-FFF2-40B4-BE49-F238E27FC236}">
                <a16:creationId xmlns:a16="http://schemas.microsoft.com/office/drawing/2014/main" id="{4C5424AE-FB07-2143-8E58-C5FE8B225DAB}"/>
              </a:ext>
            </a:extLst>
          </p:cNvPr>
          <p:cNvSpPr/>
          <p:nvPr/>
        </p:nvSpPr>
        <p:spPr>
          <a:xfrm>
            <a:off x="8458200" y="16764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spTree>
    <p:extLst>
      <p:ext uri="{BB962C8B-B14F-4D97-AF65-F5344CB8AC3E}">
        <p14:creationId xmlns:p14="http://schemas.microsoft.com/office/powerpoint/2010/main" val="382772604"/>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Australian Dollar (FXA)-The long view</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Collapsing US interest rates, end of trade wars, and commodity boom take Aussie back to parity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F8E869B-0B89-3F45-A9AE-BCAD4DA35154}"/>
              </a:ext>
            </a:extLst>
          </p:cNvPr>
          <p:cNvPicPr>
            <a:picLocks noChangeAspect="1"/>
          </p:cNvPicPr>
          <p:nvPr/>
        </p:nvPicPr>
        <p:blipFill>
          <a:blip r:embed="rId3"/>
          <a:stretch>
            <a:fillRect/>
          </a:stretch>
        </p:blipFill>
        <p:spPr>
          <a:xfrm>
            <a:off x="990600" y="1219200"/>
            <a:ext cx="9372600" cy="5442494"/>
          </a:xfrm>
          <a:prstGeom prst="rect">
            <a:avLst/>
          </a:prstGeom>
        </p:spPr>
      </p:pic>
      <p:sp>
        <p:nvSpPr>
          <p:cNvPr id="4" name="Left Arrow Callout 3">
            <a:extLst>
              <a:ext uri="{FF2B5EF4-FFF2-40B4-BE49-F238E27FC236}">
                <a16:creationId xmlns:a16="http://schemas.microsoft.com/office/drawing/2014/main" id="{4C5424AE-FB07-2143-8E58-C5FE8B225DAB}"/>
              </a:ext>
            </a:extLst>
          </p:cNvPr>
          <p:cNvSpPr/>
          <p:nvPr/>
        </p:nvSpPr>
        <p:spPr>
          <a:xfrm>
            <a:off x="10058400" y="44958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cxnSp>
        <p:nvCxnSpPr>
          <p:cNvPr id="6" name="Straight Arrow Connector 5">
            <a:extLst>
              <a:ext uri="{FF2B5EF4-FFF2-40B4-BE49-F238E27FC236}">
                <a16:creationId xmlns:a16="http://schemas.microsoft.com/office/drawing/2014/main" id="{583C6E40-2AD7-8844-B2DE-87E87942F1AD}"/>
              </a:ext>
            </a:extLst>
          </p:cNvPr>
          <p:cNvCxnSpPr>
            <a:cxnSpLocks/>
          </p:cNvCxnSpPr>
          <p:nvPr/>
        </p:nvCxnSpPr>
        <p:spPr>
          <a:xfrm flipV="1">
            <a:off x="10515600" y="2590800"/>
            <a:ext cx="914400" cy="160600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Down Arrow Callout 2">
            <a:extLst>
              <a:ext uri="{FF2B5EF4-FFF2-40B4-BE49-F238E27FC236}">
                <a16:creationId xmlns:a16="http://schemas.microsoft.com/office/drawing/2014/main" id="{602E4740-2D1B-A440-B54D-E7F079A451C7}"/>
              </a:ext>
            </a:extLst>
          </p:cNvPr>
          <p:cNvSpPr/>
          <p:nvPr/>
        </p:nvSpPr>
        <p:spPr>
          <a:xfrm>
            <a:off x="11030552" y="1066800"/>
            <a:ext cx="914400" cy="119271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Parity</a:t>
            </a:r>
            <a:br>
              <a:rPr lang="en-US" sz="2000" dirty="0"/>
            </a:br>
            <a:r>
              <a:rPr lang="en-US" sz="2000" dirty="0"/>
              <a:t>1:1</a:t>
            </a:r>
          </a:p>
          <a:p>
            <a:pPr algn="ctr"/>
            <a:endParaRPr lang="en-US" dirty="0"/>
          </a:p>
        </p:txBody>
      </p:sp>
    </p:spTree>
    <p:extLst>
      <p:ext uri="{BB962C8B-B14F-4D97-AF65-F5344CB8AC3E}">
        <p14:creationId xmlns:p14="http://schemas.microsoft.com/office/powerpoint/2010/main" val="3861589364"/>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Bitcoin- 150% Rally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Global Liquidity Surge, 99% Chinese buying</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4" name="Picture 3" descr="A close up of a map&#10;&#10;Description automatically generated">
            <a:extLst>
              <a:ext uri="{FF2B5EF4-FFF2-40B4-BE49-F238E27FC236}">
                <a16:creationId xmlns:a16="http://schemas.microsoft.com/office/drawing/2014/main" id="{8A98F973-6008-0646-B5A3-085C5146B88D}"/>
              </a:ext>
            </a:extLst>
          </p:cNvPr>
          <p:cNvPicPr>
            <a:picLocks noChangeAspect="1"/>
          </p:cNvPicPr>
          <p:nvPr/>
        </p:nvPicPr>
        <p:blipFill>
          <a:blip r:embed="rId3"/>
          <a:stretch>
            <a:fillRect/>
          </a:stretch>
        </p:blipFill>
        <p:spPr>
          <a:xfrm>
            <a:off x="1066800" y="1295400"/>
            <a:ext cx="9906000" cy="5327863"/>
          </a:xfrm>
          <a:prstGeom prst="rect">
            <a:avLst/>
          </a:prstGeom>
        </p:spPr>
      </p:pic>
    </p:spTree>
    <p:extLst>
      <p:ext uri="{BB962C8B-B14F-4D97-AF65-F5344CB8AC3E}">
        <p14:creationId xmlns:p14="http://schemas.microsoft.com/office/powerpoint/2010/main" val="714481656"/>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Falling Dollar Not a New Thing</a:t>
            </a:r>
            <a:br>
              <a:rPr lang="en-US" sz="2800" dirty="0"/>
            </a:br>
            <a:r>
              <a:rPr lang="en-US" sz="2000" dirty="0"/>
              <a:t>US Dollar Priced in a Basket of Hard Goods 1790-2019</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66850" y="1600200"/>
            <a:ext cx="8210550" cy="3810000"/>
          </a:xfrm>
        </p:spPr>
      </p:pic>
      <p:sp>
        <p:nvSpPr>
          <p:cNvPr id="5" name="TextBox 4"/>
          <p:cNvSpPr txBox="1"/>
          <p:nvPr/>
        </p:nvSpPr>
        <p:spPr>
          <a:xfrm>
            <a:off x="2819400" y="5641956"/>
            <a:ext cx="6705600" cy="954107"/>
          </a:xfrm>
          <a:prstGeom prst="rect">
            <a:avLst/>
          </a:prstGeom>
          <a:noFill/>
        </p:spPr>
        <p:txBody>
          <a:bodyPr wrap="square" rtlCol="0">
            <a:spAutoFit/>
          </a:bodyPr>
          <a:lstStyle/>
          <a:p>
            <a:r>
              <a:rPr lang="en-US" dirty="0"/>
              <a:t>*It’s been going on for 229 years</a:t>
            </a:r>
            <a:br>
              <a:rPr lang="en-US" dirty="0"/>
            </a:br>
            <a:r>
              <a:rPr lang="en-US" dirty="0"/>
              <a:t>*United States started out as a bankrupt country</a:t>
            </a:r>
            <a:br>
              <a:rPr lang="en-US" dirty="0"/>
            </a:br>
            <a:r>
              <a:rPr lang="en-US" dirty="0"/>
              <a:t>*Is the plight of all fiat paper currencies</a:t>
            </a:r>
            <a:br>
              <a:rPr lang="en-US" dirty="0"/>
            </a:br>
            <a:r>
              <a:rPr lang="en-US" dirty="0"/>
              <a:t>*Bear market rallies can last 20 years, 3 years in modern history</a:t>
            </a:r>
          </a:p>
        </p:txBody>
      </p:sp>
    </p:spTree>
    <p:extLst>
      <p:ext uri="{BB962C8B-B14F-4D97-AF65-F5344CB8AC3E}">
        <p14:creationId xmlns:p14="http://schemas.microsoft.com/office/powerpoint/2010/main" val="437216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 Global Recession Fears Ramp Up</a:t>
            </a:r>
          </a:p>
        </p:txBody>
      </p:sp>
      <p:sp>
        <p:nvSpPr>
          <p:cNvPr id="423" name="Shape 423"/>
          <p:cNvSpPr txBox="1"/>
          <p:nvPr/>
        </p:nvSpPr>
        <p:spPr>
          <a:xfrm>
            <a:off x="2133601"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dirty="0"/>
          </a:p>
          <a:p>
            <a:pPr lvl="0">
              <a:buClr>
                <a:srgbClr val="000000"/>
              </a:buClr>
              <a:buSzPct val="25000"/>
            </a:pPr>
            <a:br>
              <a:rPr lang="en-US" sz="18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endParaRPr lang="en-US" sz="1600" dirty="0">
              <a:solidFill>
                <a:srgbClr val="FF0000"/>
              </a:solidFill>
            </a:endParaRPr>
          </a:p>
        </p:txBody>
      </p:sp>
      <p:sp>
        <p:nvSpPr>
          <p:cNvPr id="7" name="Shape 423"/>
          <p:cNvSpPr txBox="1"/>
          <p:nvPr/>
        </p:nvSpPr>
        <p:spPr>
          <a:xfrm>
            <a:off x="609601" y="841248"/>
            <a:ext cx="9372600" cy="5410200"/>
          </a:xfrm>
          <a:prstGeom prst="rect">
            <a:avLst/>
          </a:prstGeom>
          <a:noFill/>
          <a:ln>
            <a:noFill/>
          </a:ln>
        </p:spPr>
        <p:txBody>
          <a:bodyPr lIns="91425" tIns="45700" rIns="91425" bIns="45700" anchor="t" anchorCtr="0">
            <a:noAutofit/>
          </a:bodyPr>
          <a:lstStyle/>
          <a:p>
            <a:pPr lvl="0">
              <a:buClr>
                <a:srgbClr val="000000"/>
              </a:buClr>
              <a:buSzPct val="25000"/>
            </a:pPr>
            <a:br>
              <a:rPr lang="en-US" sz="2000" dirty="0">
                <a:solidFill>
                  <a:schemeClr val="tx1"/>
                </a:solidFill>
              </a:rPr>
            </a:br>
            <a:r>
              <a:rPr lang="en-US" sz="2000" dirty="0">
                <a:solidFill>
                  <a:schemeClr val="tx1"/>
                </a:solidFill>
              </a:rPr>
              <a:t>*Oil plunges 20% on sudden global recession fears prompted by China trade war</a:t>
            </a:r>
            <a:br>
              <a:rPr lang="en-US" sz="2000" dirty="0">
                <a:solidFill>
                  <a:srgbClr val="FF0000"/>
                </a:solidFill>
              </a:rPr>
            </a:br>
            <a:br>
              <a:rPr lang="en-US" sz="2000" dirty="0">
                <a:solidFill>
                  <a:srgbClr val="FF0000"/>
                </a:solidFill>
              </a:rPr>
            </a:br>
            <a:r>
              <a:rPr lang="en-US" sz="2000" dirty="0">
                <a:solidFill>
                  <a:schemeClr val="tx1"/>
                </a:solidFill>
              </a:rPr>
              <a:t>*US oil production soars to 12.3 million b/d, on the way to 17 million b/d, up from 5 million b/d in 2005. But China, the worlds largest marginal new buyer, has banned all US imports</a:t>
            </a:r>
            <a:br>
              <a:rPr lang="en-US" sz="2000" dirty="0">
                <a:solidFill>
                  <a:srgbClr val="FF0000"/>
                </a:solidFill>
              </a:rPr>
            </a:br>
            <a:br>
              <a:rPr lang="en-US" sz="2000" dirty="0">
                <a:solidFill>
                  <a:srgbClr val="FF0000"/>
                </a:solidFill>
              </a:rPr>
            </a:br>
            <a:r>
              <a:rPr lang="en-US" sz="2000" dirty="0">
                <a:solidFill>
                  <a:schemeClr val="tx1"/>
                </a:solidFill>
              </a:rPr>
              <a:t>*Oil has had every geopolitical reason to rise,</a:t>
            </a:r>
            <a:br>
              <a:rPr lang="en-US" sz="2000" dirty="0">
                <a:solidFill>
                  <a:schemeClr val="tx1"/>
                </a:solidFill>
              </a:rPr>
            </a:br>
            <a:r>
              <a:rPr lang="en-US" sz="2000" dirty="0">
                <a:solidFill>
                  <a:schemeClr val="tx1"/>
                </a:solidFill>
              </a:rPr>
              <a:t>like attacks on tankers in the Straights of Hormuz, </a:t>
            </a:r>
            <a:br>
              <a:rPr lang="en-US" sz="2000" dirty="0">
                <a:solidFill>
                  <a:schemeClr val="tx1"/>
                </a:solidFill>
              </a:rPr>
            </a:br>
            <a:r>
              <a:rPr lang="en-US" sz="2000" dirty="0">
                <a:solidFill>
                  <a:schemeClr val="tx1"/>
                </a:solidFill>
              </a:rPr>
              <a:t>but its falling instead. Recession Trumps war</a:t>
            </a:r>
            <a:br>
              <a:rPr lang="en-US" sz="2000" dirty="0">
                <a:solidFill>
                  <a:schemeClr val="tx1"/>
                </a:solidFill>
                <a:latin typeface="+mj-lt"/>
              </a:rPr>
            </a:br>
            <a:br>
              <a:rPr lang="en-US" sz="2000" dirty="0">
                <a:solidFill>
                  <a:schemeClr val="tx1"/>
                </a:solidFill>
              </a:rPr>
            </a:br>
            <a:r>
              <a:rPr lang="en-US" sz="2000" b="1" dirty="0">
                <a:solidFill>
                  <a:schemeClr val="tx1"/>
                </a:solidFill>
              </a:rPr>
              <a:t>*Bottom Line: looks like $42 a barrel is </a:t>
            </a:r>
            <a:br>
              <a:rPr lang="en-US" sz="2000" b="1" dirty="0">
                <a:solidFill>
                  <a:schemeClr val="tx1"/>
                </a:solidFill>
              </a:rPr>
            </a:br>
            <a:r>
              <a:rPr lang="en-US" sz="2000" b="1" dirty="0">
                <a:solidFill>
                  <a:schemeClr val="tx1"/>
                </a:solidFill>
              </a:rPr>
              <a:t>in the cards so sell rallies</a:t>
            </a:r>
            <a:br>
              <a:rPr lang="en-US" sz="2000" b="1" dirty="0">
                <a:solidFill>
                  <a:schemeClr val="tx1"/>
                </a:solidFill>
              </a:rPr>
            </a:br>
            <a:br>
              <a:rPr lang="en-US" sz="2000" b="1" dirty="0">
                <a:solidFill>
                  <a:schemeClr val="tx1"/>
                </a:solidFill>
              </a:rPr>
            </a:br>
            <a:r>
              <a:rPr lang="en-US" sz="2000" b="1" dirty="0">
                <a:solidFill>
                  <a:schemeClr val="tx1"/>
                </a:solidFill>
              </a:rPr>
              <a:t>Long term: Energy demand collapses and prices</a:t>
            </a:r>
            <a:br>
              <a:rPr lang="en-US" sz="2000" b="1" dirty="0">
                <a:solidFill>
                  <a:schemeClr val="tx1"/>
                </a:solidFill>
              </a:rPr>
            </a:br>
            <a:r>
              <a:rPr lang="en-US" sz="2000" b="1" dirty="0">
                <a:solidFill>
                  <a:schemeClr val="tx1"/>
                </a:solidFill>
              </a:rPr>
              <a:t>fall to $10/barrel as global</a:t>
            </a:r>
            <a:br>
              <a:rPr lang="en-US" sz="2000" b="1" dirty="0">
                <a:solidFill>
                  <a:schemeClr val="tx1"/>
                </a:solidFill>
              </a:rPr>
            </a:br>
            <a:r>
              <a:rPr lang="en-US" sz="2000" b="1" dirty="0">
                <a:solidFill>
                  <a:schemeClr val="tx1"/>
                </a:solidFill>
              </a:rPr>
              <a:t>transportation goes all electric</a:t>
            </a: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endParaRPr lang="en-US" sz="2000" dirty="0">
              <a:solidFill>
                <a:srgbClr val="FF0000"/>
              </a:solidFill>
            </a:endParaRPr>
          </a:p>
        </p:txBody>
      </p:sp>
      <p:pic>
        <p:nvPicPr>
          <p:cNvPr id="2" name="Picture 1">
            <a:extLst>
              <a:ext uri="{FF2B5EF4-FFF2-40B4-BE49-F238E27FC236}">
                <a16:creationId xmlns:a16="http://schemas.microsoft.com/office/drawing/2014/main" id="{A0EE067B-68A5-D04A-B0B5-909BB7EDBBC0}"/>
              </a:ext>
            </a:extLst>
          </p:cNvPr>
          <p:cNvPicPr>
            <a:picLocks noChangeAspect="1"/>
          </p:cNvPicPr>
          <p:nvPr/>
        </p:nvPicPr>
        <p:blipFill>
          <a:blip r:embed="rId3"/>
          <a:stretch>
            <a:fillRect/>
          </a:stretch>
        </p:blipFill>
        <p:spPr>
          <a:xfrm>
            <a:off x="6849116" y="3048000"/>
            <a:ext cx="4961884" cy="3546111"/>
          </a:xfrm>
          <a:prstGeom prst="rect">
            <a:avLst/>
          </a:prstGeom>
        </p:spPr>
      </p:pic>
    </p:spTree>
    <p:extLst>
      <p:ext uri="{BB962C8B-B14F-4D97-AF65-F5344CB8AC3E}">
        <p14:creationId xmlns:p14="http://schemas.microsoft.com/office/powerpoint/2010/main" val="956305813"/>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Oil-China Recovery</a:t>
            </a:r>
            <a:endParaRPr lang="en-US" sz="2000" dirty="0">
              <a:solidFill>
                <a:schemeClr val="dk1"/>
              </a:solidFill>
              <a:latin typeface="Calibri"/>
              <a:ea typeface="Calibri"/>
              <a:cs typeface="Calibri"/>
              <a:sym typeface="Calibri"/>
            </a:endParaRPr>
          </a:p>
        </p:txBody>
      </p:sp>
      <p:cxnSp>
        <p:nvCxnSpPr>
          <p:cNvPr id="9" name="Straight Arrow Connector 8">
            <a:extLst>
              <a:ext uri="{FF2B5EF4-FFF2-40B4-BE49-F238E27FC236}">
                <a16:creationId xmlns:a16="http://schemas.microsoft.com/office/drawing/2014/main" id="{658D2663-1175-C840-95E0-A0DA3780E390}"/>
              </a:ext>
            </a:extLst>
          </p:cNvPr>
          <p:cNvCxnSpPr>
            <a:cxnSpLocks/>
          </p:cNvCxnSpPr>
          <p:nvPr/>
        </p:nvCxnSpPr>
        <p:spPr>
          <a:xfrm>
            <a:off x="10202917" y="3806159"/>
            <a:ext cx="846083" cy="145164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0BCEEFB-1DD8-5141-AE19-21F792939DAC}"/>
              </a:ext>
            </a:extLst>
          </p:cNvPr>
          <p:cNvPicPr>
            <a:picLocks noChangeAspect="1"/>
          </p:cNvPicPr>
          <p:nvPr/>
        </p:nvPicPr>
        <p:blipFill>
          <a:blip r:embed="rId3"/>
          <a:stretch>
            <a:fillRect/>
          </a:stretch>
        </p:blipFill>
        <p:spPr>
          <a:xfrm>
            <a:off x="685800" y="930166"/>
            <a:ext cx="9372600" cy="5730966"/>
          </a:xfrm>
          <a:prstGeom prst="rect">
            <a:avLst/>
          </a:prstGeom>
        </p:spPr>
      </p:pic>
      <p:sp>
        <p:nvSpPr>
          <p:cNvPr id="8" name="Left Arrow Callout 7">
            <a:extLst>
              <a:ext uri="{FF2B5EF4-FFF2-40B4-BE49-F238E27FC236}">
                <a16:creationId xmlns:a16="http://schemas.microsoft.com/office/drawing/2014/main" id="{353E8026-EE34-8A4B-898B-935D619955BB}"/>
              </a:ext>
            </a:extLst>
          </p:cNvPr>
          <p:cNvSpPr/>
          <p:nvPr/>
        </p:nvSpPr>
        <p:spPr>
          <a:xfrm>
            <a:off x="7696200" y="16764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sp>
        <p:nvSpPr>
          <p:cNvPr id="11" name="Left Arrow Callout 10">
            <a:extLst>
              <a:ext uri="{FF2B5EF4-FFF2-40B4-BE49-F238E27FC236}">
                <a16:creationId xmlns:a16="http://schemas.microsoft.com/office/drawing/2014/main" id="{1235E2A7-266A-6C45-976D-07762CE22959}"/>
              </a:ext>
            </a:extLst>
          </p:cNvPr>
          <p:cNvSpPr/>
          <p:nvPr/>
        </p:nvSpPr>
        <p:spPr>
          <a:xfrm>
            <a:off x="2209800" y="4800600"/>
            <a:ext cx="1371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
        <p:nvSpPr>
          <p:cNvPr id="7" name="Down Arrow Callout 6">
            <a:extLst>
              <a:ext uri="{FF2B5EF4-FFF2-40B4-BE49-F238E27FC236}">
                <a16:creationId xmlns:a16="http://schemas.microsoft.com/office/drawing/2014/main" id="{C751D345-13E3-184A-B564-97508760D65A}"/>
              </a:ext>
            </a:extLst>
          </p:cNvPr>
          <p:cNvSpPr/>
          <p:nvPr/>
        </p:nvSpPr>
        <p:spPr>
          <a:xfrm>
            <a:off x="10744200" y="3426069"/>
            <a:ext cx="1137745" cy="116858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Target</a:t>
            </a:r>
            <a:br>
              <a:rPr lang="en-US" sz="2000" dirty="0"/>
            </a:br>
            <a:r>
              <a:rPr lang="en-US" sz="2000" dirty="0"/>
              <a:t>$42</a:t>
            </a:r>
          </a:p>
        </p:txBody>
      </p:sp>
    </p:spTree>
    <p:extLst>
      <p:ext uri="{BB962C8B-B14F-4D97-AF65-F5344CB8AC3E}">
        <p14:creationId xmlns:p14="http://schemas.microsoft.com/office/powerpoint/2010/main" val="894589318"/>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Oil- 20 Years  Downtrend - Going Out of Style</a:t>
            </a:r>
            <a:endParaRPr lang="en-US" sz="20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EFA99CE-448C-3D43-9F1D-5320928CEE81}"/>
              </a:ext>
            </a:extLst>
          </p:cNvPr>
          <p:cNvPicPr>
            <a:picLocks noChangeAspect="1"/>
          </p:cNvPicPr>
          <p:nvPr/>
        </p:nvPicPr>
        <p:blipFill>
          <a:blip r:embed="rId3"/>
          <a:stretch>
            <a:fillRect/>
          </a:stretch>
        </p:blipFill>
        <p:spPr>
          <a:xfrm>
            <a:off x="685800" y="990600"/>
            <a:ext cx="10058400" cy="5384800"/>
          </a:xfrm>
          <a:prstGeom prst="rect">
            <a:avLst/>
          </a:prstGeom>
        </p:spPr>
      </p:pic>
      <p:cxnSp>
        <p:nvCxnSpPr>
          <p:cNvPr id="9" name="Straight Arrow Connector 8">
            <a:extLst>
              <a:ext uri="{FF2B5EF4-FFF2-40B4-BE49-F238E27FC236}">
                <a16:creationId xmlns:a16="http://schemas.microsoft.com/office/drawing/2014/main" id="{658D2663-1175-C840-95E0-A0DA3780E390}"/>
              </a:ext>
            </a:extLst>
          </p:cNvPr>
          <p:cNvCxnSpPr>
            <a:cxnSpLocks/>
          </p:cNvCxnSpPr>
          <p:nvPr/>
        </p:nvCxnSpPr>
        <p:spPr>
          <a:xfrm>
            <a:off x="10210800" y="3704021"/>
            <a:ext cx="1295400" cy="140137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133300"/>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524000" y="886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The Ultimate Hedge </a:t>
            </a:r>
            <a:endParaRPr lang="en-US" sz="240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609600" y="990601"/>
            <a:ext cx="998220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*Gold will break to new highs as investors look for “RISK OFF” flight to safety hedges</a:t>
            </a:r>
            <a:br>
              <a:rPr lang="en-US" sz="2000" b="1" dirty="0">
                <a:solidFill>
                  <a:srgbClr val="FF0000"/>
                </a:solidFill>
                <a:latin typeface="Calibri"/>
                <a:ea typeface="Calibri"/>
                <a:cs typeface="Calibri"/>
                <a:sym typeface="Calibri"/>
              </a:rPr>
            </a:br>
            <a:br>
              <a:rPr lang="en-US" sz="2000" b="1"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*Central banks have become the principal buyers of gold in 2019, some 264 metric tonnes in 2018 , and that is increasing sharply</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*China and Russia have been dominating purchases</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*Distrust of current US economic</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and monetary polices is the incentive</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*Bitcoin is stealing gold’s thunder, sucking in global</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speculative activity</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*Bottom Line: buy every dip in</a:t>
            </a:r>
            <a:br>
              <a:rPr lang="en-US" sz="2000" b="1"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gold and precious metals </a:t>
            </a:r>
            <a:br>
              <a:rPr lang="en-US" sz="2000" dirty="0">
                <a:solidFill>
                  <a:srgbClr val="FF0000"/>
                </a:solidFill>
                <a:latin typeface="Calibri"/>
                <a:ea typeface="Calibri"/>
                <a:cs typeface="Calibri"/>
                <a:sym typeface="Calibri"/>
              </a:rPr>
            </a:br>
            <a:br>
              <a:rPr lang="en-US" dirty="0">
                <a:solidFill>
                  <a:srgbClr val="FF0000"/>
                </a:solidFill>
                <a:latin typeface="Calibri"/>
                <a:ea typeface="Calibri"/>
                <a:cs typeface="Calibri"/>
                <a:sym typeface="Calibri"/>
              </a:rPr>
            </a:br>
            <a:br>
              <a:rPr lang="en-US" b="0" i="0" u="none" strike="noStrike" cap="none" baseline="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4" name="Picture 3" descr="A person standing in front of a donut shop&#10;&#10;Description automatically generated">
            <a:extLst>
              <a:ext uri="{FF2B5EF4-FFF2-40B4-BE49-F238E27FC236}">
                <a16:creationId xmlns:a16="http://schemas.microsoft.com/office/drawing/2014/main" id="{9F6FEF5E-9397-614A-A7F0-A064CF1532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2138" y="3429000"/>
            <a:ext cx="4330262" cy="3247697"/>
          </a:xfrm>
          <a:prstGeom prst="rect">
            <a:avLst/>
          </a:prstGeom>
        </p:spPr>
      </p:pic>
    </p:spTree>
    <p:extLst>
      <p:ext uri="{BB962C8B-B14F-4D97-AF65-F5344CB8AC3E}">
        <p14:creationId xmlns:p14="http://schemas.microsoft.com/office/powerpoint/2010/main" val="388849674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7203-0756-2448-9F0D-DF523D85CC4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D436FB6-F555-DB4B-92E2-A895A5505A75}"/>
              </a:ext>
            </a:extLst>
          </p:cNvPr>
          <p:cNvSpPr>
            <a:spLocks noGrp="1"/>
          </p:cNvSpPr>
          <p:nvPr>
            <p:ph type="body" idx="1"/>
          </p:nvPr>
        </p:nvSpPr>
        <p:spPr/>
        <p:txBody>
          <a:bodyPr/>
          <a:lstStyle/>
          <a:p>
            <a:endParaRPr lang="en-US"/>
          </a:p>
        </p:txBody>
      </p:sp>
      <p:pic>
        <p:nvPicPr>
          <p:cNvPr id="5" name="Picture 4" descr="A group of people posing for a photo&#10;&#10;Description automatically generated">
            <a:extLst>
              <a:ext uri="{FF2B5EF4-FFF2-40B4-BE49-F238E27FC236}">
                <a16:creationId xmlns:a16="http://schemas.microsoft.com/office/drawing/2014/main" id="{00EA181C-BED8-B141-A674-995A42AF10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10400" y="176278"/>
            <a:ext cx="3657600" cy="3940566"/>
          </a:xfrm>
          <a:prstGeom prst="rect">
            <a:avLst/>
          </a:prstGeom>
        </p:spPr>
      </p:pic>
      <p:pic>
        <p:nvPicPr>
          <p:cNvPr id="7" name="Picture 6" descr="A black and white photo of a boy&#10;&#10;Description automatically generated">
            <a:extLst>
              <a:ext uri="{FF2B5EF4-FFF2-40B4-BE49-F238E27FC236}">
                <a16:creationId xmlns:a16="http://schemas.microsoft.com/office/drawing/2014/main" id="{835D1108-3ECA-2C42-9677-56A59BF143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2600" y="2811785"/>
            <a:ext cx="2634107" cy="3570678"/>
          </a:xfrm>
          <a:prstGeom prst="rect">
            <a:avLst/>
          </a:prstGeom>
        </p:spPr>
      </p:pic>
      <p:pic>
        <p:nvPicPr>
          <p:cNvPr id="9" name="Picture 8" descr="A person sitting at a beach&#10;&#10;Description automatically generated">
            <a:extLst>
              <a:ext uri="{FF2B5EF4-FFF2-40B4-BE49-F238E27FC236}">
                <a16:creationId xmlns:a16="http://schemas.microsoft.com/office/drawing/2014/main" id="{BB6575E3-0FD8-9C49-BFEC-4A2127402066}"/>
              </a:ext>
            </a:extLst>
          </p:cNvPr>
          <p:cNvPicPr>
            <a:picLocks noChangeAspect="1"/>
          </p:cNvPicPr>
          <p:nvPr/>
        </p:nvPicPr>
        <p:blipFill>
          <a:blip r:embed="rId4"/>
          <a:stretch>
            <a:fillRect/>
          </a:stretch>
        </p:blipFill>
        <p:spPr>
          <a:xfrm>
            <a:off x="8303377" y="2967699"/>
            <a:ext cx="3361207" cy="3253649"/>
          </a:xfrm>
          <a:prstGeom prst="rect">
            <a:avLst/>
          </a:prstGeom>
        </p:spPr>
      </p:pic>
      <p:pic>
        <p:nvPicPr>
          <p:cNvPr id="11" name="Picture 10" descr="A group of people posing for a photo in front of a building&#10;&#10;Description automatically generated">
            <a:extLst>
              <a:ext uri="{FF2B5EF4-FFF2-40B4-BE49-F238E27FC236}">
                <a16:creationId xmlns:a16="http://schemas.microsoft.com/office/drawing/2014/main" id="{4AAFFC43-2EB7-7841-9A2E-F3E8C4A0EA29}"/>
              </a:ext>
            </a:extLst>
          </p:cNvPr>
          <p:cNvPicPr>
            <a:picLocks noChangeAspect="1"/>
          </p:cNvPicPr>
          <p:nvPr/>
        </p:nvPicPr>
        <p:blipFill>
          <a:blip r:embed="rId5"/>
          <a:stretch>
            <a:fillRect/>
          </a:stretch>
        </p:blipFill>
        <p:spPr>
          <a:xfrm>
            <a:off x="1066800" y="-304800"/>
            <a:ext cx="4620600" cy="3647841"/>
          </a:xfrm>
          <a:prstGeom prst="rect">
            <a:avLst/>
          </a:prstGeom>
        </p:spPr>
      </p:pic>
      <p:sp>
        <p:nvSpPr>
          <p:cNvPr id="4" name="TextBox 3">
            <a:extLst>
              <a:ext uri="{FF2B5EF4-FFF2-40B4-BE49-F238E27FC236}">
                <a16:creationId xmlns:a16="http://schemas.microsoft.com/office/drawing/2014/main" id="{4B517F52-7D1A-AF4B-9C2E-129A39C64D8B}"/>
              </a:ext>
            </a:extLst>
          </p:cNvPr>
          <p:cNvSpPr txBox="1"/>
          <p:nvPr/>
        </p:nvSpPr>
        <p:spPr>
          <a:xfrm>
            <a:off x="2502709" y="6279597"/>
            <a:ext cx="7803739" cy="523220"/>
          </a:xfrm>
          <a:prstGeom prst="rect">
            <a:avLst/>
          </a:prstGeom>
          <a:noFill/>
        </p:spPr>
        <p:txBody>
          <a:bodyPr wrap="none" rtlCol="0">
            <a:spAutoFit/>
          </a:bodyPr>
          <a:lstStyle/>
          <a:p>
            <a:r>
              <a:rPr lang="en-US" dirty="0"/>
              <a:t>My family origins are very  humble, growing up as the oldest of 7 children in southern California. </a:t>
            </a:r>
            <a:br>
              <a:rPr lang="en-US" dirty="0"/>
            </a:br>
            <a:r>
              <a:rPr lang="en-US" dirty="0"/>
              <a:t>I lived the all American childhood, playing little league baseball and becoming an Eagle Scout</a:t>
            </a:r>
          </a:p>
        </p:txBody>
      </p:sp>
    </p:spTree>
    <p:extLst>
      <p:ext uri="{BB962C8B-B14F-4D97-AF65-F5344CB8AC3E}">
        <p14:creationId xmlns:p14="http://schemas.microsoft.com/office/powerpoint/2010/main" val="2869949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Gold (GLD)- Imminent Upside Breakout</a:t>
            </a: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cxnSp>
        <p:nvCxnSpPr>
          <p:cNvPr id="4" name="Straight Arrow Connector 3">
            <a:extLst>
              <a:ext uri="{FF2B5EF4-FFF2-40B4-BE49-F238E27FC236}">
                <a16:creationId xmlns:a16="http://schemas.microsoft.com/office/drawing/2014/main" id="{BA0CCE96-E4E8-6D46-A336-6331781276F6}"/>
              </a:ext>
            </a:extLst>
          </p:cNvPr>
          <p:cNvCxnSpPr>
            <a:cxnSpLocks/>
          </p:cNvCxnSpPr>
          <p:nvPr/>
        </p:nvCxnSpPr>
        <p:spPr>
          <a:xfrm flipV="1">
            <a:off x="9601200" y="1050653"/>
            <a:ext cx="737088" cy="131154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 name="Left Arrow Callout 5">
            <a:extLst>
              <a:ext uri="{FF2B5EF4-FFF2-40B4-BE49-F238E27FC236}">
                <a16:creationId xmlns:a16="http://schemas.microsoft.com/office/drawing/2014/main" id="{8C91D83D-630B-5644-AEB4-2CEB6A9546E5}"/>
              </a:ext>
            </a:extLst>
          </p:cNvPr>
          <p:cNvSpPr/>
          <p:nvPr/>
        </p:nvSpPr>
        <p:spPr>
          <a:xfrm>
            <a:off x="3276600" y="2114550"/>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pic>
        <p:nvPicPr>
          <p:cNvPr id="8" name="Picture 7">
            <a:extLst>
              <a:ext uri="{FF2B5EF4-FFF2-40B4-BE49-F238E27FC236}">
                <a16:creationId xmlns:a16="http://schemas.microsoft.com/office/drawing/2014/main" id="{AFDC46AF-24C6-D74F-AA8E-FF3652FF4DD5}"/>
              </a:ext>
            </a:extLst>
          </p:cNvPr>
          <p:cNvPicPr>
            <a:picLocks noChangeAspect="1"/>
          </p:cNvPicPr>
          <p:nvPr/>
        </p:nvPicPr>
        <p:blipFill>
          <a:blip r:embed="rId3"/>
          <a:stretch>
            <a:fillRect/>
          </a:stretch>
        </p:blipFill>
        <p:spPr>
          <a:xfrm>
            <a:off x="614855" y="868185"/>
            <a:ext cx="8859345" cy="5788660"/>
          </a:xfrm>
          <a:prstGeom prst="rect">
            <a:avLst/>
          </a:prstGeom>
        </p:spPr>
      </p:pic>
      <p:sp>
        <p:nvSpPr>
          <p:cNvPr id="11" name="Left Arrow Callout 10">
            <a:extLst>
              <a:ext uri="{FF2B5EF4-FFF2-40B4-BE49-F238E27FC236}">
                <a16:creationId xmlns:a16="http://schemas.microsoft.com/office/drawing/2014/main" id="{0D2508CF-72CA-0840-AB9F-2DCAAB29AD29}"/>
              </a:ext>
            </a:extLst>
          </p:cNvPr>
          <p:cNvSpPr/>
          <p:nvPr/>
        </p:nvSpPr>
        <p:spPr>
          <a:xfrm>
            <a:off x="5181600" y="1796562"/>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
        <p:nvSpPr>
          <p:cNvPr id="5" name="Left Arrow Callout 4">
            <a:extLst>
              <a:ext uri="{FF2B5EF4-FFF2-40B4-BE49-F238E27FC236}">
                <a16:creationId xmlns:a16="http://schemas.microsoft.com/office/drawing/2014/main" id="{AD1D0215-F107-254D-913E-9B4D102FAFF8}"/>
              </a:ext>
            </a:extLst>
          </p:cNvPr>
          <p:cNvSpPr/>
          <p:nvPr/>
        </p:nvSpPr>
        <p:spPr>
          <a:xfrm>
            <a:off x="7162800" y="4648200"/>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
        <p:nvSpPr>
          <p:cNvPr id="12" name="Left Arrow Callout 11">
            <a:extLst>
              <a:ext uri="{FF2B5EF4-FFF2-40B4-BE49-F238E27FC236}">
                <a16:creationId xmlns:a16="http://schemas.microsoft.com/office/drawing/2014/main" id="{E8D3FE96-7115-7949-8ABD-6AA99EEC53FD}"/>
              </a:ext>
            </a:extLst>
          </p:cNvPr>
          <p:cNvSpPr/>
          <p:nvPr/>
        </p:nvSpPr>
        <p:spPr>
          <a:xfrm>
            <a:off x="10474199" y="593453"/>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Target</a:t>
            </a:r>
            <a:br>
              <a:rPr lang="en-US" sz="1800" dirty="0"/>
            </a:br>
            <a:r>
              <a:rPr lang="en-US" sz="1800" dirty="0"/>
              <a:t>$1,920</a:t>
            </a:r>
            <a:br>
              <a:rPr lang="en-US" sz="1800" dirty="0"/>
            </a:br>
            <a:r>
              <a:rPr lang="en-US" sz="1800" dirty="0"/>
              <a:t>+43%</a:t>
            </a:r>
          </a:p>
        </p:txBody>
      </p:sp>
    </p:spTree>
    <p:extLst>
      <p:ext uri="{BB962C8B-B14F-4D97-AF65-F5344CB8AC3E}">
        <p14:creationId xmlns:p14="http://schemas.microsoft.com/office/powerpoint/2010/main" val="296942055"/>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Yikes!</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cxnSp>
        <p:nvCxnSpPr>
          <p:cNvPr id="9" name="Straight Arrow Connector 8">
            <a:extLst>
              <a:ext uri="{FF2B5EF4-FFF2-40B4-BE49-F238E27FC236}">
                <a16:creationId xmlns:a16="http://schemas.microsoft.com/office/drawing/2014/main" id="{87F2AD5D-7E59-5D43-A0C4-AC718384D38B}"/>
              </a:ext>
            </a:extLst>
          </p:cNvPr>
          <p:cNvCxnSpPr>
            <a:cxnSpLocks/>
            <a:stCxn id="3" idx="3"/>
          </p:cNvCxnSpPr>
          <p:nvPr/>
        </p:nvCxnSpPr>
        <p:spPr>
          <a:xfrm flipV="1">
            <a:off x="9753600" y="925419"/>
            <a:ext cx="1981200" cy="283593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4105AD-3A0F-A54C-9538-23EC38B882D0}"/>
              </a:ext>
            </a:extLst>
          </p:cNvPr>
          <p:cNvPicPr>
            <a:picLocks noChangeAspect="1"/>
          </p:cNvPicPr>
          <p:nvPr/>
        </p:nvPicPr>
        <p:blipFill>
          <a:blip r:embed="rId3"/>
          <a:stretch>
            <a:fillRect/>
          </a:stretch>
        </p:blipFill>
        <p:spPr>
          <a:xfrm>
            <a:off x="457200" y="1155490"/>
            <a:ext cx="9296400" cy="5211717"/>
          </a:xfrm>
          <a:prstGeom prst="rect">
            <a:avLst/>
          </a:prstGeom>
        </p:spPr>
      </p:pic>
      <p:sp>
        <p:nvSpPr>
          <p:cNvPr id="7" name="Left Arrow Callout 6">
            <a:extLst>
              <a:ext uri="{FF2B5EF4-FFF2-40B4-BE49-F238E27FC236}">
                <a16:creationId xmlns:a16="http://schemas.microsoft.com/office/drawing/2014/main" id="{AFB8D76A-3AC1-C445-B20B-D7A2DBE4D6AD}"/>
              </a:ext>
            </a:extLst>
          </p:cNvPr>
          <p:cNvSpPr/>
          <p:nvPr/>
        </p:nvSpPr>
        <p:spPr>
          <a:xfrm>
            <a:off x="2438400" y="2133600"/>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
        <p:nvSpPr>
          <p:cNvPr id="5" name="Left Arrow Callout 4">
            <a:extLst>
              <a:ext uri="{FF2B5EF4-FFF2-40B4-BE49-F238E27FC236}">
                <a16:creationId xmlns:a16="http://schemas.microsoft.com/office/drawing/2014/main" id="{2F00F0E2-E0C8-174D-B732-9BB0C4A7FE0D}"/>
              </a:ext>
            </a:extLst>
          </p:cNvPr>
          <p:cNvSpPr/>
          <p:nvPr/>
        </p:nvSpPr>
        <p:spPr>
          <a:xfrm>
            <a:off x="5943600" y="4788110"/>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
        <p:nvSpPr>
          <p:cNvPr id="6" name="Left Arrow Callout 5">
            <a:extLst>
              <a:ext uri="{FF2B5EF4-FFF2-40B4-BE49-F238E27FC236}">
                <a16:creationId xmlns:a16="http://schemas.microsoft.com/office/drawing/2014/main" id="{33BE3C81-58CF-5847-ABD2-24DBC9734023}"/>
              </a:ext>
            </a:extLst>
          </p:cNvPr>
          <p:cNvSpPr/>
          <p:nvPr/>
        </p:nvSpPr>
        <p:spPr>
          <a:xfrm>
            <a:off x="8686800" y="4343400"/>
            <a:ext cx="1524000" cy="73778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Tree>
    <p:extLst>
      <p:ext uri="{BB962C8B-B14F-4D97-AF65-F5344CB8AC3E}">
        <p14:creationId xmlns:p14="http://schemas.microsoft.com/office/powerpoint/2010/main" val="97849690"/>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2C126790-A647-498D-A46D-F9E81D7402B6}"/>
              </a:ext>
            </a:extLst>
          </p:cNvPr>
          <p:cNvPicPr>
            <a:picLocks noChangeAspect="1"/>
          </p:cNvPicPr>
          <p:nvPr/>
        </p:nvPicPr>
        <p:blipFill>
          <a:blip r:embed="rId3"/>
          <a:stretch>
            <a:fillRect/>
          </a:stretch>
        </p:blipFill>
        <p:spPr>
          <a:xfrm>
            <a:off x="2133600" y="914401"/>
            <a:ext cx="7643055" cy="5943600"/>
          </a:xfrm>
          <a:prstGeom prst="rect">
            <a:avLst/>
          </a:prstGeom>
        </p:spPr>
      </p:pic>
      <p:sp>
        <p:nvSpPr>
          <p:cNvPr id="4" name="Left Arrow Callout 3">
            <a:extLst>
              <a:ext uri="{FF2B5EF4-FFF2-40B4-BE49-F238E27FC236}">
                <a16:creationId xmlns:a16="http://schemas.microsoft.com/office/drawing/2014/main" id="{57847E1D-1A14-6C46-BFD2-C040F149C5E4}"/>
              </a:ext>
            </a:extLst>
          </p:cNvPr>
          <p:cNvSpPr/>
          <p:nvPr/>
        </p:nvSpPr>
        <p:spPr>
          <a:xfrm>
            <a:off x="3810000" y="4876800"/>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
        <p:nvSpPr>
          <p:cNvPr id="5" name="Left Arrow Callout 4">
            <a:extLst>
              <a:ext uri="{FF2B5EF4-FFF2-40B4-BE49-F238E27FC236}">
                <a16:creationId xmlns:a16="http://schemas.microsoft.com/office/drawing/2014/main" id="{F2B16A5F-0C1A-D74F-AB4F-E6B5C177829D}"/>
              </a:ext>
            </a:extLst>
          </p:cNvPr>
          <p:cNvSpPr/>
          <p:nvPr/>
        </p:nvSpPr>
        <p:spPr>
          <a:xfrm>
            <a:off x="8243362" y="5032916"/>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
        <p:nvSpPr>
          <p:cNvPr id="6" name="Left Arrow Callout 5">
            <a:extLst>
              <a:ext uri="{FF2B5EF4-FFF2-40B4-BE49-F238E27FC236}">
                <a16:creationId xmlns:a16="http://schemas.microsoft.com/office/drawing/2014/main" id="{D1D4616F-19C8-7D48-AF88-60775C88923D}"/>
              </a:ext>
            </a:extLst>
          </p:cNvPr>
          <p:cNvSpPr/>
          <p:nvPr/>
        </p:nvSpPr>
        <p:spPr>
          <a:xfrm>
            <a:off x="6934200" y="1906860"/>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Tree>
    <p:extLst>
      <p:ext uri="{BB962C8B-B14F-4D97-AF65-F5344CB8AC3E}">
        <p14:creationId xmlns:p14="http://schemas.microsoft.com/office/powerpoint/2010/main" val="628821911"/>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Barrick Gold (GOLD)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sp>
        <p:nvSpPr>
          <p:cNvPr id="7" name="Left Arrow Callout 6">
            <a:extLst>
              <a:ext uri="{FF2B5EF4-FFF2-40B4-BE49-F238E27FC236}">
                <a16:creationId xmlns:a16="http://schemas.microsoft.com/office/drawing/2014/main" id="{7C15D83A-B7C5-AD4E-8F84-9F02AF9F80F4}"/>
              </a:ext>
            </a:extLst>
          </p:cNvPr>
          <p:cNvSpPr/>
          <p:nvPr/>
        </p:nvSpPr>
        <p:spPr>
          <a:xfrm>
            <a:off x="3733800" y="2349062"/>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
        <p:nvSpPr>
          <p:cNvPr id="5" name="Left Arrow Callout 4">
            <a:extLst>
              <a:ext uri="{FF2B5EF4-FFF2-40B4-BE49-F238E27FC236}">
                <a16:creationId xmlns:a16="http://schemas.microsoft.com/office/drawing/2014/main" id="{E33ACC4F-3346-E941-89E8-5D8D397C3661}"/>
              </a:ext>
            </a:extLst>
          </p:cNvPr>
          <p:cNvSpPr/>
          <p:nvPr/>
        </p:nvSpPr>
        <p:spPr>
          <a:xfrm>
            <a:off x="6074979" y="4800600"/>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cxnSp>
        <p:nvCxnSpPr>
          <p:cNvPr id="8" name="Straight Arrow Connector 7">
            <a:extLst>
              <a:ext uri="{FF2B5EF4-FFF2-40B4-BE49-F238E27FC236}">
                <a16:creationId xmlns:a16="http://schemas.microsoft.com/office/drawing/2014/main" id="{D4D493F6-F74A-2040-87D4-5216BE668472}"/>
              </a:ext>
            </a:extLst>
          </p:cNvPr>
          <p:cNvCxnSpPr>
            <a:cxnSpLocks/>
          </p:cNvCxnSpPr>
          <p:nvPr/>
        </p:nvCxnSpPr>
        <p:spPr>
          <a:xfrm flipV="1">
            <a:off x="9563100" y="2129204"/>
            <a:ext cx="1447800" cy="18288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6AB98E8-845C-4B42-B73E-72B22BC27B14}"/>
              </a:ext>
            </a:extLst>
          </p:cNvPr>
          <p:cNvPicPr>
            <a:picLocks noChangeAspect="1"/>
          </p:cNvPicPr>
          <p:nvPr/>
        </p:nvPicPr>
        <p:blipFill>
          <a:blip r:embed="rId3"/>
          <a:stretch>
            <a:fillRect/>
          </a:stretch>
        </p:blipFill>
        <p:spPr>
          <a:xfrm>
            <a:off x="685800" y="762000"/>
            <a:ext cx="8890000" cy="5816600"/>
          </a:xfrm>
          <a:prstGeom prst="rect">
            <a:avLst/>
          </a:prstGeom>
        </p:spPr>
      </p:pic>
      <p:sp>
        <p:nvSpPr>
          <p:cNvPr id="9" name="Left Arrow Callout 8">
            <a:extLst>
              <a:ext uri="{FF2B5EF4-FFF2-40B4-BE49-F238E27FC236}">
                <a16:creationId xmlns:a16="http://schemas.microsoft.com/office/drawing/2014/main" id="{D3070695-DCB3-074E-A600-F3A61C3481E4}"/>
              </a:ext>
            </a:extLst>
          </p:cNvPr>
          <p:cNvSpPr/>
          <p:nvPr/>
        </p:nvSpPr>
        <p:spPr>
          <a:xfrm>
            <a:off x="2743200" y="1935824"/>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
        <p:nvSpPr>
          <p:cNvPr id="10" name="Left Arrow Callout 9">
            <a:extLst>
              <a:ext uri="{FF2B5EF4-FFF2-40B4-BE49-F238E27FC236}">
                <a16:creationId xmlns:a16="http://schemas.microsoft.com/office/drawing/2014/main" id="{D96105B9-D6ED-5142-B358-287152361D6C}"/>
              </a:ext>
            </a:extLst>
          </p:cNvPr>
          <p:cNvSpPr/>
          <p:nvPr/>
        </p:nvSpPr>
        <p:spPr>
          <a:xfrm>
            <a:off x="5715000" y="4648200"/>
            <a:ext cx="15240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
        <p:nvSpPr>
          <p:cNvPr id="6" name="Left Arrow Callout 5">
            <a:extLst>
              <a:ext uri="{FF2B5EF4-FFF2-40B4-BE49-F238E27FC236}">
                <a16:creationId xmlns:a16="http://schemas.microsoft.com/office/drawing/2014/main" id="{5852301F-52CB-5942-82B5-14978B9D102E}"/>
              </a:ext>
            </a:extLst>
          </p:cNvPr>
          <p:cNvSpPr/>
          <p:nvPr/>
        </p:nvSpPr>
        <p:spPr>
          <a:xfrm>
            <a:off x="8411779" y="4339004"/>
            <a:ext cx="1524000" cy="910004"/>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Tree>
    <p:extLst>
      <p:ext uri="{BB962C8B-B14F-4D97-AF65-F5344CB8AC3E}">
        <p14:creationId xmlns:p14="http://schemas.microsoft.com/office/powerpoint/2010/main" val="3583986649"/>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2057400" y="1"/>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tx1"/>
                </a:solidFill>
                <a:latin typeface="Calibri"/>
                <a:ea typeface="Calibri"/>
                <a:cs typeface="Calibri"/>
                <a:sym typeface="Calibri"/>
              </a:rPr>
              <a:t>Real Estate:  A 20-Year Boom</a:t>
            </a:r>
          </a:p>
        </p:txBody>
      </p:sp>
      <p:sp>
        <p:nvSpPr>
          <p:cNvPr id="577" name="Shape 577"/>
          <p:cNvSpPr txBox="1">
            <a:spLocks noGrp="1"/>
          </p:cNvSpPr>
          <p:nvPr>
            <p:ph type="body" idx="1"/>
          </p:nvPr>
        </p:nvSpPr>
        <p:spPr>
          <a:xfrm>
            <a:off x="685800" y="861938"/>
            <a:ext cx="10668000" cy="5821361"/>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latin typeface="Calibri"/>
                <a:ea typeface="Calibri"/>
                <a:cs typeface="Calibri"/>
                <a:sym typeface="Calibri"/>
              </a:rPr>
              <a:t>*Millennial demographic wave is about to drive US home prices northward for the next 20 years</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*Only 2.4 million homes are for sale, down -6.8% YOY, creating a severe shortage, normally rises in the fall, and predicts a very hot market in the spring</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*US homebuilding is proceeding at less than half the peak seen in the 2000s, despite rapidly rising demand, creating a structural shortage</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*Home equity has been the top</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performing individually owned</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asset class for the past 8 years</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*All this makes homebuilders a big</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long term “BUY”</a:t>
            </a:r>
            <a:br>
              <a:rPr lang="en-US" sz="2000" dirty="0">
                <a:solidFill>
                  <a:schemeClr val="tx1"/>
                </a:solidFill>
                <a:latin typeface="Calibri"/>
                <a:ea typeface="Calibri"/>
                <a:cs typeface="Calibri"/>
                <a:sym typeface="Calibri"/>
              </a:rPr>
            </a:br>
            <a:br>
              <a:rPr lang="en-US" sz="160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3" name="Picture 2" descr="IMG_552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3581400"/>
            <a:ext cx="4038600" cy="3028950"/>
          </a:xfrm>
          <a:prstGeom prst="rect">
            <a:avLst/>
          </a:prstGeom>
        </p:spPr>
      </p:pic>
    </p:spTree>
    <p:extLst>
      <p:ext uri="{BB962C8B-B14F-4D97-AF65-F5344CB8AC3E}">
        <p14:creationId xmlns:p14="http://schemas.microsoft.com/office/powerpoint/2010/main" val="1755205552"/>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r>
              <a:rPr lang="en-US" sz="1800" dirty="0"/>
              <a:t>Another Falling Rate Beneficiary -But Becoming a Favorite Sector to Buy</a:t>
            </a:r>
            <a:br>
              <a:rPr lang="en-US" sz="2000" dirty="0"/>
            </a:br>
            <a:endParaRPr lang="en-US" sz="2000" dirty="0"/>
          </a:p>
        </p:txBody>
      </p:sp>
      <p:sp>
        <p:nvSpPr>
          <p:cNvPr id="3" name="Text Placeholder 2"/>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E7D3239C-B5A6-6E42-BF8B-1253848D7A6F}"/>
              </a:ext>
            </a:extLst>
          </p:cNvPr>
          <p:cNvPicPr>
            <a:picLocks noChangeAspect="1"/>
          </p:cNvPicPr>
          <p:nvPr/>
        </p:nvPicPr>
        <p:blipFill>
          <a:blip r:embed="rId2"/>
          <a:stretch>
            <a:fillRect/>
          </a:stretch>
        </p:blipFill>
        <p:spPr>
          <a:xfrm>
            <a:off x="1143000" y="1409580"/>
            <a:ext cx="9220200" cy="4980940"/>
          </a:xfrm>
          <a:prstGeom prst="rect">
            <a:avLst/>
          </a:prstGeom>
        </p:spPr>
      </p:pic>
    </p:spTree>
    <p:extLst>
      <p:ext uri="{BB962C8B-B14F-4D97-AF65-F5344CB8AC3E}">
        <p14:creationId xmlns:p14="http://schemas.microsoft.com/office/powerpoint/2010/main" val="1707706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07198-282D-AF4F-B4E0-D43466843CAE}"/>
              </a:ext>
            </a:extLst>
          </p:cNvPr>
          <p:cNvSpPr>
            <a:spLocks noGrp="1"/>
          </p:cNvSpPr>
          <p:nvPr>
            <p:ph type="title"/>
          </p:nvPr>
        </p:nvSpPr>
        <p:spPr/>
        <p:txBody>
          <a:bodyPr/>
          <a:lstStyle/>
          <a:p>
            <a:r>
              <a:rPr lang="en-US" sz="2800" dirty="0"/>
              <a:t>Another Alternative Investment Opportunity</a:t>
            </a:r>
            <a:br>
              <a:rPr lang="en-US" sz="2800" b="1" dirty="0"/>
            </a:br>
            <a:r>
              <a:rPr lang="en-US" sz="1800" dirty="0"/>
              <a:t>It’s where the futures lies-an investment sector of one</a:t>
            </a:r>
          </a:p>
        </p:txBody>
      </p:sp>
      <p:sp>
        <p:nvSpPr>
          <p:cNvPr id="3" name="Text Placeholder 2">
            <a:extLst>
              <a:ext uri="{FF2B5EF4-FFF2-40B4-BE49-F238E27FC236}">
                <a16:creationId xmlns:a16="http://schemas.microsoft.com/office/drawing/2014/main" id="{A0DEA52E-4FF3-2741-AA21-81D6238457EF}"/>
              </a:ext>
            </a:extLst>
          </p:cNvPr>
          <p:cNvSpPr>
            <a:spLocks noGrp="1"/>
          </p:cNvSpPr>
          <p:nvPr>
            <p:ph type="body" idx="1"/>
          </p:nvPr>
        </p:nvSpPr>
        <p:spPr/>
        <p:txBody>
          <a:bodyPr/>
          <a:lstStyle/>
          <a:p>
            <a:pPr marL="203200" indent="0">
              <a:buNone/>
            </a:pPr>
            <a:r>
              <a:rPr lang="en-US" sz="1800" dirty="0"/>
              <a:t>*Tesla’s total cumulative production will hit 900,000 this year, battery costs have dropped by 80% over the last ten years and will fall by another 80% over the next ten</a:t>
            </a:r>
            <a:br>
              <a:rPr lang="en-US" sz="1800" dirty="0"/>
            </a:br>
            <a:br>
              <a:rPr lang="en-US" sz="1800" dirty="0"/>
            </a:br>
            <a:r>
              <a:rPr lang="en-US" sz="1800" dirty="0"/>
              <a:t>*Second factory under construction in Shanghai, Model Y small SUV comes out next year</a:t>
            </a:r>
            <a:br>
              <a:rPr lang="en-US" sz="1800" dirty="0"/>
            </a:br>
            <a:br>
              <a:rPr lang="en-US" sz="1800" dirty="0"/>
            </a:br>
            <a:r>
              <a:rPr lang="en-US" sz="1800" dirty="0"/>
              <a:t>*US electric car sales have risen from 0% ten years ago</a:t>
            </a:r>
            <a:br>
              <a:rPr lang="en-US" sz="1800" dirty="0"/>
            </a:br>
            <a:r>
              <a:rPr lang="en-US" sz="1800" dirty="0"/>
              <a:t>to 4% of the market today, and will soar to 100% in 20 years</a:t>
            </a:r>
            <a:br>
              <a:rPr lang="en-US" sz="1800" dirty="0"/>
            </a:br>
            <a:br>
              <a:rPr lang="en-US" sz="1800" dirty="0"/>
            </a:br>
            <a:r>
              <a:rPr lang="en-US" sz="1800" dirty="0"/>
              <a:t>*Tesla is already outselling all premium car brands in the US combined, including Mercedes, BMW, Audi, and Jaguar, and has a 10 year head start</a:t>
            </a:r>
            <a:br>
              <a:rPr lang="en-US" sz="1800" dirty="0"/>
            </a:br>
            <a:br>
              <a:rPr lang="en-US" sz="1800" dirty="0"/>
            </a:br>
            <a:r>
              <a:rPr lang="en-US" sz="1800" dirty="0"/>
              <a:t>*Many countries and US states have banned</a:t>
            </a:r>
            <a:br>
              <a:rPr lang="en-US" sz="1800" dirty="0"/>
            </a:br>
            <a:r>
              <a:rPr lang="en-US" sz="1800" dirty="0"/>
              <a:t>the internal combustion engine by 2030 or</a:t>
            </a:r>
            <a:br>
              <a:rPr lang="en-US" sz="1800" dirty="0"/>
            </a:br>
            <a:r>
              <a:rPr lang="en-US" sz="1800" dirty="0"/>
              <a:t>2040</a:t>
            </a:r>
            <a:br>
              <a:rPr lang="en-US" sz="1800" dirty="0"/>
            </a:br>
            <a:br>
              <a:rPr lang="en-US" sz="1800" dirty="0"/>
            </a:br>
            <a:r>
              <a:rPr lang="en-US" sz="1800" dirty="0"/>
              <a:t>*Tesla will become the world’s largest car company</a:t>
            </a:r>
            <a:br>
              <a:rPr lang="en-US" sz="1800" dirty="0"/>
            </a:br>
            <a:r>
              <a:rPr lang="en-US" sz="1800" dirty="0"/>
              <a:t>within a decade, causing the shares to rise tenfold</a:t>
            </a:r>
          </a:p>
          <a:p>
            <a:pPr marL="203200" indent="0">
              <a:buNone/>
            </a:pPr>
            <a:endParaRPr lang="en-US" sz="1800" dirty="0"/>
          </a:p>
          <a:p>
            <a:pPr marL="203200" indent="0">
              <a:buNone/>
            </a:pPr>
            <a:endParaRPr lang="en-US" sz="1800" dirty="0"/>
          </a:p>
          <a:p>
            <a:pPr marL="203200" indent="0">
              <a:buNone/>
            </a:pPr>
            <a:endParaRPr lang="en-US" sz="1800" dirty="0"/>
          </a:p>
        </p:txBody>
      </p:sp>
      <p:pic>
        <p:nvPicPr>
          <p:cNvPr id="4" name="Picture 3">
            <a:extLst>
              <a:ext uri="{FF2B5EF4-FFF2-40B4-BE49-F238E27FC236}">
                <a16:creationId xmlns:a16="http://schemas.microsoft.com/office/drawing/2014/main" id="{84C7744C-C586-2D44-AD3A-EE8DE0A6BB55}"/>
              </a:ext>
            </a:extLst>
          </p:cNvPr>
          <p:cNvPicPr>
            <a:picLocks noChangeAspect="1"/>
          </p:cNvPicPr>
          <p:nvPr/>
        </p:nvPicPr>
        <p:blipFill>
          <a:blip r:embed="rId2"/>
          <a:stretch>
            <a:fillRect/>
          </a:stretch>
        </p:blipFill>
        <p:spPr>
          <a:xfrm>
            <a:off x="8153400" y="4247998"/>
            <a:ext cx="3212565" cy="2411565"/>
          </a:xfrm>
          <a:prstGeom prst="rect">
            <a:avLst/>
          </a:prstGeom>
        </p:spPr>
      </p:pic>
    </p:spTree>
    <p:extLst>
      <p:ext uri="{BB962C8B-B14F-4D97-AF65-F5344CB8AC3E}">
        <p14:creationId xmlns:p14="http://schemas.microsoft.com/office/powerpoint/2010/main" val="367050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Tesla (TSLA)-The Next $1 trillion company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Initial Cost $16.50 after the IPO, next, a tenfold increase coming in ten years</a:t>
            </a: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10" name="Right Arrow Callout 9">
            <a:extLst>
              <a:ext uri="{FF2B5EF4-FFF2-40B4-BE49-F238E27FC236}">
                <a16:creationId xmlns:a16="http://schemas.microsoft.com/office/drawing/2014/main" id="{34361941-1E2F-AB41-9677-D2964DBC04C3}"/>
              </a:ext>
            </a:extLst>
          </p:cNvPr>
          <p:cNvSpPr/>
          <p:nvPr/>
        </p:nvSpPr>
        <p:spPr>
          <a:xfrm>
            <a:off x="4800600" y="2128562"/>
            <a:ext cx="1295400" cy="7620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SELL</a:t>
            </a:r>
          </a:p>
        </p:txBody>
      </p:sp>
      <p:cxnSp>
        <p:nvCxnSpPr>
          <p:cNvPr id="12" name="Straight Arrow Connector 11">
            <a:extLst>
              <a:ext uri="{FF2B5EF4-FFF2-40B4-BE49-F238E27FC236}">
                <a16:creationId xmlns:a16="http://schemas.microsoft.com/office/drawing/2014/main" id="{FEC0A692-E30C-9B4A-86EC-F0344B2E34B6}"/>
              </a:ext>
            </a:extLst>
          </p:cNvPr>
          <p:cNvCxnSpPr>
            <a:cxnSpLocks/>
          </p:cNvCxnSpPr>
          <p:nvPr/>
        </p:nvCxnSpPr>
        <p:spPr>
          <a:xfrm flipV="1">
            <a:off x="9829800" y="1295400"/>
            <a:ext cx="1609944" cy="29718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Left Arrow Callout 6">
            <a:extLst>
              <a:ext uri="{FF2B5EF4-FFF2-40B4-BE49-F238E27FC236}">
                <a16:creationId xmlns:a16="http://schemas.microsoft.com/office/drawing/2014/main" id="{824EC5CD-323C-5943-B027-9FB2EA874620}"/>
              </a:ext>
            </a:extLst>
          </p:cNvPr>
          <p:cNvSpPr/>
          <p:nvPr/>
        </p:nvSpPr>
        <p:spPr>
          <a:xfrm>
            <a:off x="5029200" y="4648200"/>
            <a:ext cx="1371600" cy="663634"/>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pic>
        <p:nvPicPr>
          <p:cNvPr id="2" name="Picture 1">
            <a:extLst>
              <a:ext uri="{FF2B5EF4-FFF2-40B4-BE49-F238E27FC236}">
                <a16:creationId xmlns:a16="http://schemas.microsoft.com/office/drawing/2014/main" id="{3947BFC9-097C-F942-BA92-2DB95C5FAF35}"/>
              </a:ext>
            </a:extLst>
          </p:cNvPr>
          <p:cNvPicPr>
            <a:picLocks noChangeAspect="1"/>
          </p:cNvPicPr>
          <p:nvPr/>
        </p:nvPicPr>
        <p:blipFill>
          <a:blip r:embed="rId3"/>
          <a:stretch>
            <a:fillRect/>
          </a:stretch>
        </p:blipFill>
        <p:spPr>
          <a:xfrm>
            <a:off x="838200" y="1129211"/>
            <a:ext cx="9146263" cy="5500189"/>
          </a:xfrm>
          <a:prstGeom prst="rect">
            <a:avLst/>
          </a:prstGeom>
        </p:spPr>
      </p:pic>
      <p:sp>
        <p:nvSpPr>
          <p:cNvPr id="9" name="Left Arrow Callout 8">
            <a:extLst>
              <a:ext uri="{FF2B5EF4-FFF2-40B4-BE49-F238E27FC236}">
                <a16:creationId xmlns:a16="http://schemas.microsoft.com/office/drawing/2014/main" id="{5B8AB172-AF1A-304D-9171-96968185A1BC}"/>
              </a:ext>
            </a:extLst>
          </p:cNvPr>
          <p:cNvSpPr/>
          <p:nvPr/>
        </p:nvSpPr>
        <p:spPr>
          <a:xfrm>
            <a:off x="10058400" y="4843738"/>
            <a:ext cx="1371600" cy="7620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br>
              <a:rPr lang="en-US" sz="2000" dirty="0"/>
            </a:br>
            <a:r>
              <a:rPr lang="en-US" sz="2000" dirty="0"/>
              <a:t>NOW</a:t>
            </a:r>
          </a:p>
        </p:txBody>
      </p:sp>
    </p:spTree>
    <p:extLst>
      <p:ext uri="{BB962C8B-B14F-4D97-AF65-F5344CB8AC3E}">
        <p14:creationId xmlns:p14="http://schemas.microsoft.com/office/powerpoint/2010/main" val="2795155299"/>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09267"/>
            <a:ext cx="8913813" cy="841248"/>
          </a:xfrm>
        </p:spPr>
        <p:txBody>
          <a:bodyPr/>
          <a:lstStyle/>
          <a:p>
            <a:pPr algn="ctr"/>
            <a:r>
              <a:rPr lang="en-US" sz="2800" dirty="0"/>
              <a:t>Tesla Model X High Performance</a:t>
            </a:r>
            <a:br>
              <a:rPr lang="en-US" dirty="0"/>
            </a:br>
            <a:r>
              <a:rPr lang="en-US" sz="2000" dirty="0"/>
              <a:t>US</a:t>
            </a:r>
            <a:r>
              <a:rPr lang="en-US" sz="1800" dirty="0"/>
              <a:t>$162,000 fully tricked out with “Ludicrous” mode</a:t>
            </a:r>
          </a:p>
        </p:txBody>
      </p:sp>
      <p:pic>
        <p:nvPicPr>
          <p:cNvPr id="4" name="Picture 3" descr="IMG_558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1524001"/>
            <a:ext cx="8077200" cy="4970879"/>
          </a:xfrm>
          <a:prstGeom prst="rect">
            <a:avLst/>
          </a:prstGeom>
        </p:spPr>
      </p:pic>
    </p:spTree>
    <p:extLst>
      <p:ext uri="{BB962C8B-B14F-4D97-AF65-F5344CB8AC3E}">
        <p14:creationId xmlns:p14="http://schemas.microsoft.com/office/powerpoint/2010/main" val="3583653931"/>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02051"/>
            <a:ext cx="8913813" cy="841248"/>
          </a:xfrm>
        </p:spPr>
        <p:txBody>
          <a:bodyPr/>
          <a:lstStyle/>
          <a:p>
            <a:pPr algn="ctr"/>
            <a:r>
              <a:rPr lang="en-US" sz="2800" dirty="0"/>
              <a:t>Oops!- </a:t>
            </a:r>
            <a:r>
              <a:rPr lang="en-US" sz="2000" dirty="0"/>
              <a:t>Goodbye Chassis no. 125</a:t>
            </a:r>
          </a:p>
        </p:txBody>
      </p:sp>
      <p:pic>
        <p:nvPicPr>
          <p:cNvPr id="4" name="Picture 3" descr="IMG_679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200" y="1371600"/>
            <a:ext cx="7848600" cy="5200650"/>
          </a:xfrm>
          <a:prstGeom prst="rect">
            <a:avLst/>
          </a:prstGeom>
        </p:spPr>
      </p:pic>
    </p:spTree>
    <p:extLst>
      <p:ext uri="{BB962C8B-B14F-4D97-AF65-F5344CB8AC3E}">
        <p14:creationId xmlns:p14="http://schemas.microsoft.com/office/powerpoint/2010/main" val="380065051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C889-50C9-954E-BE28-D125DFA42B4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89FEDEA-CFC5-724B-9B4E-4E4B69E820CD}"/>
              </a:ext>
            </a:extLst>
          </p:cNvPr>
          <p:cNvSpPr>
            <a:spLocks noGrp="1"/>
          </p:cNvSpPr>
          <p:nvPr>
            <p:ph type="body" idx="1"/>
          </p:nvPr>
        </p:nvSpPr>
        <p:spPr>
          <a:xfrm>
            <a:off x="1953126" y="5638800"/>
            <a:ext cx="8562474" cy="944563"/>
          </a:xfrm>
        </p:spPr>
        <p:txBody>
          <a:bodyPr/>
          <a:lstStyle/>
          <a:p>
            <a:pPr marL="203200" indent="0">
              <a:buNone/>
            </a:pPr>
            <a:r>
              <a:rPr lang="en-US" dirty="0"/>
              <a:t>There wasn’t much to do in rural California in those days but hunting. So I picked up a job as a paper boy for the Los Angeles Herald Examiner. Found stock pages, bought IBM at $20 and sold it at $30 and found a far better way to make money than delivering newspapers on a bicycle. By the time I was 16, I earned enough money to fly to Europe. By the age of 17 I had visited more than 50 countries and spoke four languages.</a:t>
            </a:r>
          </a:p>
        </p:txBody>
      </p:sp>
      <p:pic>
        <p:nvPicPr>
          <p:cNvPr id="5" name="Picture 4" descr="A picture containing outdoor, ground, building&#10;&#10;Description automatically generated">
            <a:extLst>
              <a:ext uri="{FF2B5EF4-FFF2-40B4-BE49-F238E27FC236}">
                <a16:creationId xmlns:a16="http://schemas.microsoft.com/office/drawing/2014/main" id="{63208FA5-8032-4D4E-B3E0-D16A60514326}"/>
              </a:ext>
            </a:extLst>
          </p:cNvPr>
          <p:cNvPicPr>
            <a:picLocks noChangeAspect="1"/>
          </p:cNvPicPr>
          <p:nvPr/>
        </p:nvPicPr>
        <p:blipFill>
          <a:blip r:embed="rId2"/>
          <a:stretch>
            <a:fillRect/>
          </a:stretch>
        </p:blipFill>
        <p:spPr>
          <a:xfrm>
            <a:off x="7010400" y="2073900"/>
            <a:ext cx="3429000" cy="3482301"/>
          </a:xfrm>
          <a:prstGeom prst="rect">
            <a:avLst/>
          </a:prstGeom>
        </p:spPr>
      </p:pic>
      <p:pic>
        <p:nvPicPr>
          <p:cNvPr id="9" name="Picture 8" descr="A person holding a dog&#10;&#10;Description automatically generated">
            <a:extLst>
              <a:ext uri="{FF2B5EF4-FFF2-40B4-BE49-F238E27FC236}">
                <a16:creationId xmlns:a16="http://schemas.microsoft.com/office/drawing/2014/main" id="{087F258B-357A-B74C-9694-E333EE205F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2601" y="109950"/>
            <a:ext cx="4517221" cy="5071650"/>
          </a:xfrm>
          <a:prstGeom prst="rect">
            <a:avLst/>
          </a:prstGeom>
        </p:spPr>
      </p:pic>
      <p:pic>
        <p:nvPicPr>
          <p:cNvPr id="6" name="Picture 5" descr="A close up of a newspaper&#10;&#10;Description automatically generated">
            <a:extLst>
              <a:ext uri="{FF2B5EF4-FFF2-40B4-BE49-F238E27FC236}">
                <a16:creationId xmlns:a16="http://schemas.microsoft.com/office/drawing/2014/main" id="{C3A5D550-E10A-1245-A63A-1427D4B10B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00" y="109951"/>
            <a:ext cx="2590800" cy="1854387"/>
          </a:xfrm>
          <a:prstGeom prst="rect">
            <a:avLst/>
          </a:prstGeom>
        </p:spPr>
      </p:pic>
    </p:spTree>
    <p:extLst>
      <p:ext uri="{BB962C8B-B14F-4D97-AF65-F5344CB8AC3E}">
        <p14:creationId xmlns:p14="http://schemas.microsoft.com/office/powerpoint/2010/main" val="299318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E9B8-F2CA-8B4B-B634-43E78F3D7B40}"/>
              </a:ext>
            </a:extLst>
          </p:cNvPr>
          <p:cNvSpPr>
            <a:spLocks noGrp="1"/>
          </p:cNvSpPr>
          <p:nvPr>
            <p:ph type="title"/>
          </p:nvPr>
        </p:nvSpPr>
        <p:spPr/>
        <p:txBody>
          <a:bodyPr/>
          <a:lstStyle/>
          <a:p>
            <a:r>
              <a:rPr lang="en-US" sz="2400" dirty="0"/>
              <a:t>I Gained Financial Independence for Life and so Can You!</a:t>
            </a:r>
            <a:br>
              <a:rPr lang="en-US" sz="2400" dirty="0"/>
            </a:br>
            <a:r>
              <a:rPr lang="en-US" sz="2400" b="1" i="1" dirty="0"/>
              <a:t>ALL</a:t>
            </a:r>
            <a:r>
              <a:rPr lang="en-US" sz="2400" dirty="0"/>
              <a:t> of this can be yours!</a:t>
            </a:r>
          </a:p>
        </p:txBody>
      </p:sp>
      <p:sp>
        <p:nvSpPr>
          <p:cNvPr id="3" name="Text Placeholder 2">
            <a:extLst>
              <a:ext uri="{FF2B5EF4-FFF2-40B4-BE49-F238E27FC236}">
                <a16:creationId xmlns:a16="http://schemas.microsoft.com/office/drawing/2014/main" id="{9D31C24E-C84B-6142-98F6-911E3233ED8C}"/>
              </a:ext>
            </a:extLst>
          </p:cNvPr>
          <p:cNvSpPr>
            <a:spLocks noGrp="1"/>
          </p:cNvSpPr>
          <p:nvPr>
            <p:ph type="body" idx="1"/>
          </p:nvPr>
        </p:nvSpPr>
        <p:spPr/>
        <p:txBody>
          <a:bodyPr/>
          <a:lstStyle/>
          <a:p>
            <a:pPr marL="203200" indent="0">
              <a:buNone/>
            </a:pPr>
            <a:r>
              <a:rPr lang="en-US" sz="2000" dirty="0"/>
              <a:t>*Discover how to make thousands of dollars a year in extra income</a:t>
            </a:r>
            <a:br>
              <a:rPr lang="en-US" sz="2000" dirty="0"/>
            </a:br>
            <a:br>
              <a:rPr lang="en-US" sz="2000" dirty="0"/>
            </a:br>
            <a:r>
              <a:rPr lang="en-US" sz="2000" dirty="0"/>
              <a:t>*Go from complete beginner to seasoned pro in </a:t>
            </a:r>
            <a:r>
              <a:rPr lang="en-US" sz="2000" b="1" dirty="0"/>
              <a:t>WEEKS</a:t>
            </a:r>
            <a:br>
              <a:rPr lang="en-US" sz="2000" dirty="0"/>
            </a:br>
            <a:br>
              <a:rPr lang="en-US" sz="2000" dirty="0"/>
            </a:br>
            <a:r>
              <a:rPr lang="en-US" sz="2000" dirty="0"/>
              <a:t>*Learn how to quit you day job and trade for a living full time</a:t>
            </a:r>
            <a:br>
              <a:rPr lang="en-US" sz="2000" dirty="0"/>
            </a:br>
            <a:br>
              <a:rPr lang="en-US" sz="2000" dirty="0"/>
            </a:br>
            <a:r>
              <a:rPr lang="en-US" sz="2000" dirty="0"/>
              <a:t>*Trade from anywhere, anytime</a:t>
            </a:r>
            <a:br>
              <a:rPr lang="en-US" sz="2000" dirty="0"/>
            </a:br>
            <a:br>
              <a:rPr lang="en-US" sz="2000" dirty="0"/>
            </a:br>
            <a:r>
              <a:rPr lang="en-US" sz="2000" dirty="0"/>
              <a:t>*Supplement your retirement </a:t>
            </a:r>
            <a:br>
              <a:rPr lang="en-US" sz="2000" dirty="0"/>
            </a:br>
            <a:r>
              <a:rPr lang="en-US" sz="2000" dirty="0"/>
              <a:t>income with the satisfaction of</a:t>
            </a:r>
            <a:br>
              <a:rPr lang="en-US" sz="2000" dirty="0"/>
            </a:br>
            <a:r>
              <a:rPr lang="en-US" sz="2000" dirty="0"/>
              <a:t>booking winning trades</a:t>
            </a:r>
            <a:br>
              <a:rPr lang="en-US" sz="2000" dirty="0"/>
            </a:br>
            <a:r>
              <a:rPr lang="en-US" sz="2000" dirty="0"/>
              <a:t>by the hundreds</a:t>
            </a:r>
          </a:p>
        </p:txBody>
      </p:sp>
      <p:pic>
        <p:nvPicPr>
          <p:cNvPr id="5" name="Picture 4" descr="A person sitting at a table&#10;&#10;Description automatically generated">
            <a:extLst>
              <a:ext uri="{FF2B5EF4-FFF2-40B4-BE49-F238E27FC236}">
                <a16:creationId xmlns:a16="http://schemas.microsoft.com/office/drawing/2014/main" id="{CBF8454D-B047-7846-91B1-A29501639A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27209" y="3886200"/>
            <a:ext cx="3474440" cy="2667000"/>
          </a:xfrm>
          <a:prstGeom prst="rect">
            <a:avLst/>
          </a:prstGeom>
        </p:spPr>
      </p:pic>
    </p:spTree>
    <p:extLst>
      <p:ext uri="{BB962C8B-B14F-4D97-AF65-F5344CB8AC3E}">
        <p14:creationId xmlns:p14="http://schemas.microsoft.com/office/powerpoint/2010/main" val="2665566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5A76A-4E5D-424C-B74C-B90DDC095A05}"/>
              </a:ext>
            </a:extLst>
          </p:cNvPr>
          <p:cNvSpPr>
            <a:spLocks noGrp="1"/>
          </p:cNvSpPr>
          <p:nvPr>
            <p:ph type="title"/>
          </p:nvPr>
        </p:nvSpPr>
        <p:spPr/>
        <p:txBody>
          <a:bodyPr/>
          <a:lstStyle/>
          <a:p>
            <a:r>
              <a:rPr lang="en-US" sz="2800" dirty="0"/>
              <a:t>The Harsh Truth</a:t>
            </a:r>
            <a:br>
              <a:rPr lang="en-US" sz="2800" dirty="0"/>
            </a:br>
            <a:r>
              <a:rPr lang="en-US" sz="2000" dirty="0"/>
              <a:t>This is Why You Really Need My Help</a:t>
            </a:r>
          </a:p>
        </p:txBody>
      </p:sp>
      <p:sp>
        <p:nvSpPr>
          <p:cNvPr id="3" name="Text Placeholder 2">
            <a:extLst>
              <a:ext uri="{FF2B5EF4-FFF2-40B4-BE49-F238E27FC236}">
                <a16:creationId xmlns:a16="http://schemas.microsoft.com/office/drawing/2014/main" id="{D5CE5381-0130-DB48-AC72-1B8663D4B323}"/>
              </a:ext>
            </a:extLst>
          </p:cNvPr>
          <p:cNvSpPr>
            <a:spLocks noGrp="1"/>
          </p:cNvSpPr>
          <p:nvPr>
            <p:ph type="body" idx="1"/>
          </p:nvPr>
        </p:nvSpPr>
        <p:spPr/>
        <p:txBody>
          <a:bodyPr/>
          <a:lstStyle/>
          <a:p>
            <a:pPr marL="203200" indent="0">
              <a:buNone/>
            </a:pPr>
            <a:r>
              <a:rPr lang="en-US" sz="2000" dirty="0"/>
              <a:t>*The majority of individual traders lose money</a:t>
            </a:r>
            <a:br>
              <a:rPr lang="en-US" sz="2000" dirty="0"/>
            </a:br>
            <a:br>
              <a:rPr lang="en-US" sz="2000" dirty="0"/>
            </a:br>
            <a:r>
              <a:rPr lang="en-US" sz="2000" dirty="0"/>
              <a:t>*They lack the correct training and discipline to succeed</a:t>
            </a:r>
            <a:br>
              <a:rPr lang="en-US" sz="2000" dirty="0"/>
            </a:br>
            <a:br>
              <a:rPr lang="en-US" sz="2000" dirty="0"/>
            </a:br>
            <a:r>
              <a:rPr lang="en-US" sz="2000" dirty="0"/>
              <a:t>*Most broker research suffers from grievous conflicts of interest</a:t>
            </a:r>
            <a:br>
              <a:rPr lang="en-US" sz="2000" dirty="0"/>
            </a:br>
            <a:br>
              <a:rPr lang="en-US" sz="2000" dirty="0"/>
            </a:br>
            <a:r>
              <a:rPr lang="en-US" sz="2000" dirty="0"/>
              <a:t>*Wall Street is all about moving money</a:t>
            </a:r>
            <a:br>
              <a:rPr lang="en-US" sz="2000" dirty="0"/>
            </a:br>
            <a:r>
              <a:rPr lang="en-US" sz="2000" dirty="0"/>
              <a:t>from the uneducated to the educated</a:t>
            </a:r>
            <a:br>
              <a:rPr lang="en-US" sz="2000" dirty="0"/>
            </a:br>
            <a:br>
              <a:rPr lang="en-US" sz="2000" dirty="0"/>
            </a:br>
            <a:r>
              <a:rPr lang="en-US" sz="2000" dirty="0"/>
              <a:t>*The easy solution to that problem</a:t>
            </a:r>
            <a:br>
              <a:rPr lang="en-US" sz="2000" dirty="0"/>
            </a:br>
            <a:r>
              <a:rPr lang="en-US" sz="2000" dirty="0"/>
              <a:t>is to get educated</a:t>
            </a:r>
            <a:br>
              <a:rPr lang="en-US" sz="2000" dirty="0"/>
            </a:br>
            <a:br>
              <a:rPr lang="en-US" sz="2000" dirty="0"/>
            </a:br>
            <a:r>
              <a:rPr lang="en-US" sz="2000" dirty="0"/>
              <a:t>*Fidelity did a 20 year study and</a:t>
            </a:r>
            <a:br>
              <a:rPr lang="en-US" sz="2000" dirty="0"/>
            </a:br>
            <a:r>
              <a:rPr lang="en-US" sz="2000" dirty="0"/>
              <a:t>learned that their top performing</a:t>
            </a:r>
            <a:br>
              <a:rPr lang="en-US" sz="2000" dirty="0"/>
            </a:br>
            <a:r>
              <a:rPr lang="en-US" sz="2000" dirty="0"/>
              <a:t>investors were </a:t>
            </a:r>
            <a:r>
              <a:rPr lang="en-US" sz="2000" b="1" i="1" dirty="0"/>
              <a:t>DEAD PEOPLE!</a:t>
            </a:r>
          </a:p>
        </p:txBody>
      </p:sp>
      <p:pic>
        <p:nvPicPr>
          <p:cNvPr id="5" name="Picture 4" descr="A picture containing person, indoor, table, man&#10;&#10;Description automatically generated">
            <a:extLst>
              <a:ext uri="{FF2B5EF4-FFF2-40B4-BE49-F238E27FC236}">
                <a16:creationId xmlns:a16="http://schemas.microsoft.com/office/drawing/2014/main" id="{D1D1BAD0-C96B-A446-80B4-1F94C8CBEE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66983" y="3886200"/>
            <a:ext cx="3596217" cy="2697163"/>
          </a:xfrm>
          <a:prstGeom prst="rect">
            <a:avLst/>
          </a:prstGeom>
        </p:spPr>
      </p:pic>
    </p:spTree>
    <p:extLst>
      <p:ext uri="{BB962C8B-B14F-4D97-AF65-F5344CB8AC3E}">
        <p14:creationId xmlns:p14="http://schemas.microsoft.com/office/powerpoint/2010/main" val="392698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2A992-76BC-1C47-B1CD-462B6C983122}"/>
              </a:ext>
            </a:extLst>
          </p:cNvPr>
          <p:cNvSpPr>
            <a:spLocks noGrp="1"/>
          </p:cNvSpPr>
          <p:nvPr>
            <p:ph type="title"/>
          </p:nvPr>
        </p:nvSpPr>
        <p:spPr/>
        <p:txBody>
          <a:bodyPr/>
          <a:lstStyle/>
          <a:p>
            <a:r>
              <a:rPr lang="en-US" sz="2800" b="1" dirty="0"/>
              <a:t>You Need a Real Pro to Guide You</a:t>
            </a:r>
            <a:br>
              <a:rPr lang="en-US" sz="2800" b="1" dirty="0"/>
            </a:br>
            <a:r>
              <a:rPr lang="en-US" sz="2800" b="1" dirty="0"/>
              <a:t> Though the Market Maze</a:t>
            </a:r>
          </a:p>
        </p:txBody>
      </p:sp>
      <p:sp>
        <p:nvSpPr>
          <p:cNvPr id="3" name="TextBox 2">
            <a:extLst>
              <a:ext uri="{FF2B5EF4-FFF2-40B4-BE49-F238E27FC236}">
                <a16:creationId xmlns:a16="http://schemas.microsoft.com/office/drawing/2014/main" id="{47272C6E-4BEE-504A-9ED7-B813534B3B3A}"/>
              </a:ext>
            </a:extLst>
          </p:cNvPr>
          <p:cNvSpPr txBox="1"/>
          <p:nvPr/>
        </p:nvSpPr>
        <p:spPr>
          <a:xfrm>
            <a:off x="762000" y="1676400"/>
            <a:ext cx="9525000" cy="3477875"/>
          </a:xfrm>
          <a:prstGeom prst="rect">
            <a:avLst/>
          </a:prstGeom>
          <a:noFill/>
        </p:spPr>
        <p:txBody>
          <a:bodyPr wrap="square" rtlCol="0">
            <a:spAutoFit/>
          </a:bodyPr>
          <a:lstStyle/>
          <a:p>
            <a:r>
              <a:rPr lang="en-US" sz="2000" dirty="0"/>
              <a:t>*The market is not monolithic and 95% of it can be completely ignored</a:t>
            </a:r>
            <a:br>
              <a:rPr lang="en-US" sz="2000" dirty="0"/>
            </a:br>
            <a:br>
              <a:rPr lang="en-US" sz="2000" dirty="0"/>
            </a:br>
            <a:r>
              <a:rPr lang="en-US" sz="2000" dirty="0"/>
              <a:t>*There are a few great sectors and a lot of awful ones</a:t>
            </a:r>
            <a:br>
              <a:rPr lang="en-US" sz="2000" dirty="0"/>
            </a:br>
            <a:br>
              <a:rPr lang="en-US" sz="2000" dirty="0"/>
            </a:br>
            <a:r>
              <a:rPr lang="en-US" sz="2000" dirty="0"/>
              <a:t>*You can earn a 10X return on the great ones ,</a:t>
            </a:r>
            <a:br>
              <a:rPr lang="en-US" sz="2000" dirty="0"/>
            </a:br>
            <a:r>
              <a:rPr lang="en-US" sz="2000" dirty="0"/>
              <a:t> but get wiped out by the losers</a:t>
            </a:r>
            <a:br>
              <a:rPr lang="en-US" sz="2000" dirty="0"/>
            </a:br>
            <a:br>
              <a:rPr lang="en-US" sz="2000" dirty="0"/>
            </a:br>
            <a:r>
              <a:rPr lang="en-US" sz="2000" dirty="0"/>
              <a:t>*Let a 50 year veteran steer you to safe waters</a:t>
            </a:r>
            <a:br>
              <a:rPr lang="en-US" sz="2000" dirty="0"/>
            </a:br>
            <a:br>
              <a:rPr lang="en-US" sz="2000" dirty="0"/>
            </a:br>
            <a:r>
              <a:rPr lang="en-US" sz="2000" dirty="0"/>
              <a:t>*Let me sit next to you and guide your hand </a:t>
            </a:r>
            <a:br>
              <a:rPr lang="en-US" sz="2000" dirty="0"/>
            </a:br>
            <a:r>
              <a:rPr lang="en-US" sz="2000" dirty="0"/>
              <a:t>on every winning trade</a:t>
            </a:r>
          </a:p>
        </p:txBody>
      </p:sp>
      <p:pic>
        <p:nvPicPr>
          <p:cNvPr id="5" name="Picture 4" descr="A person sitting on the side of a ramp&#10;&#10;Description automatically generated">
            <a:extLst>
              <a:ext uri="{FF2B5EF4-FFF2-40B4-BE49-F238E27FC236}">
                <a16:creationId xmlns:a16="http://schemas.microsoft.com/office/drawing/2014/main" id="{6DA43B29-8A4D-654C-9AA9-DF745BB994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2406140"/>
            <a:ext cx="4006516" cy="4135250"/>
          </a:xfrm>
          <a:prstGeom prst="rect">
            <a:avLst/>
          </a:prstGeom>
        </p:spPr>
      </p:pic>
    </p:spTree>
    <p:extLst>
      <p:ext uri="{BB962C8B-B14F-4D97-AF65-F5344CB8AC3E}">
        <p14:creationId xmlns:p14="http://schemas.microsoft.com/office/powerpoint/2010/main" val="659503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229600" cy="1143000"/>
          </a:xfrm>
        </p:spPr>
        <p:txBody>
          <a:bodyPr/>
          <a:lstStyle/>
          <a:p>
            <a:r>
              <a:rPr lang="en-US" sz="2400" b="1" dirty="0"/>
              <a:t>The Mad Hedge Profit Predictor</a:t>
            </a:r>
            <a:br>
              <a:rPr lang="en-US" sz="2400" b="1" dirty="0"/>
            </a:br>
            <a:r>
              <a:rPr lang="en-US" sz="2400" b="1" dirty="0"/>
              <a:t>Market Timing Index- My Secret Weapon!</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indent="0">
              <a:spcBef>
                <a:spcPts val="0"/>
              </a:spcBef>
              <a:buClrTx/>
              <a:buNone/>
              <a:defRPr/>
            </a:pPr>
            <a:endParaRPr lang="en-US" dirty="0"/>
          </a:p>
        </p:txBody>
      </p:sp>
      <p:pic>
        <p:nvPicPr>
          <p:cNvPr id="5" name="Picture 4" descr="A picture containing device, gauge&#10;&#10;Description automatically generated">
            <a:extLst>
              <a:ext uri="{FF2B5EF4-FFF2-40B4-BE49-F238E27FC236}">
                <a16:creationId xmlns:a16="http://schemas.microsoft.com/office/drawing/2014/main" id="{99F99F2F-8D25-9840-A4B3-EE0444444553}"/>
              </a:ext>
            </a:extLst>
          </p:cNvPr>
          <p:cNvPicPr>
            <a:picLocks noChangeAspect="1"/>
          </p:cNvPicPr>
          <p:nvPr/>
        </p:nvPicPr>
        <p:blipFill>
          <a:blip r:embed="rId2"/>
          <a:stretch>
            <a:fillRect/>
          </a:stretch>
        </p:blipFill>
        <p:spPr>
          <a:xfrm>
            <a:off x="2463800" y="1766450"/>
            <a:ext cx="7924800" cy="4267200"/>
          </a:xfrm>
          <a:prstGeom prst="rect">
            <a:avLst/>
          </a:prstGeom>
        </p:spPr>
      </p:pic>
    </p:spTree>
    <p:extLst>
      <p:ext uri="{BB962C8B-B14F-4D97-AF65-F5344CB8AC3E}">
        <p14:creationId xmlns:p14="http://schemas.microsoft.com/office/powerpoint/2010/main" val="4142496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1" y="213829"/>
            <a:ext cx="8913813" cy="841248"/>
          </a:xfrm>
        </p:spPr>
        <p:txBody>
          <a:bodyPr>
            <a:normAutofit fontScale="90000"/>
          </a:bodyPr>
          <a:lstStyle/>
          <a:p>
            <a:r>
              <a:rPr lang="en-US" sz="3200" b="1" dirty="0"/>
              <a:t>Why Do You Need an Algorithm?</a:t>
            </a:r>
            <a:br>
              <a:rPr lang="en-US" sz="3200" b="1" dirty="0"/>
            </a:br>
            <a:r>
              <a:rPr lang="en-US" sz="1800" b="1" dirty="0"/>
              <a:t>Why Use a Toolbox Missing Its Most Important Tool? This is Your Cheapest Way to get in</a:t>
            </a:r>
          </a:p>
        </p:txBody>
      </p:sp>
      <p:sp>
        <p:nvSpPr>
          <p:cNvPr id="3" name="Text Placeholder 2"/>
          <p:cNvSpPr>
            <a:spLocks noGrp="1"/>
          </p:cNvSpPr>
          <p:nvPr>
            <p:ph type="body" idx="1"/>
          </p:nvPr>
        </p:nvSpPr>
        <p:spPr>
          <a:xfrm>
            <a:off x="685800" y="1143001"/>
            <a:ext cx="9009252" cy="3670767"/>
          </a:xfrm>
        </p:spPr>
        <p:txBody>
          <a:bodyPr>
            <a:noAutofit/>
          </a:bodyPr>
          <a:lstStyle/>
          <a:p>
            <a:pPr marL="203200" indent="0">
              <a:buNone/>
            </a:pPr>
            <a:r>
              <a:rPr lang="en-US" sz="1800" b="1" dirty="0"/>
              <a:t>*Algorithms have become so dominant in the market that you should never trade without one </a:t>
            </a:r>
          </a:p>
          <a:p>
            <a:pPr marL="203200" indent="0">
              <a:buNone/>
            </a:pPr>
            <a:r>
              <a:rPr lang="en-US" sz="1800" b="1" dirty="0"/>
              <a:t>*It does the work of a seasoned 100-man research department in seconds</a:t>
            </a:r>
            <a:br>
              <a:rPr lang="en-US" sz="1800" b="1" dirty="0"/>
            </a:br>
            <a:br>
              <a:rPr lang="en-US" sz="1800" b="1" dirty="0"/>
            </a:br>
            <a:r>
              <a:rPr lang="en-US" sz="1800" b="1" dirty="0"/>
              <a:t>*It runs real time and optimizes returns with the addition of every new data point far faster than any human can. Imagine a trading strategy that upgrades itself 30 times a day!</a:t>
            </a:r>
            <a:br>
              <a:rPr lang="en-US" sz="1800" b="1" dirty="0"/>
            </a:br>
            <a:br>
              <a:rPr lang="en-US" sz="1800" b="1" dirty="0"/>
            </a:br>
            <a:r>
              <a:rPr lang="en-US" sz="1800" b="1" dirty="0"/>
              <a:t>*Don’t go to a gunfight with a knife. </a:t>
            </a:r>
            <a:br>
              <a:rPr lang="en-US" sz="1800" b="1" dirty="0"/>
            </a:br>
            <a:r>
              <a:rPr lang="en-US" sz="1800" b="1" dirty="0"/>
              <a:t>If you are trading against algos alone</a:t>
            </a:r>
            <a:br>
              <a:rPr lang="en-US" sz="1800" b="1" dirty="0"/>
            </a:br>
            <a:r>
              <a:rPr lang="en-US" sz="1800" b="1" dirty="0"/>
              <a:t>you WILL lose!</a:t>
            </a:r>
            <a:br>
              <a:rPr lang="en-US" sz="1800" b="1" dirty="0"/>
            </a:br>
            <a:br>
              <a:rPr lang="en-US" sz="1800" b="1" dirty="0"/>
            </a:br>
            <a:r>
              <a:rPr lang="en-US" sz="1800" b="1" dirty="0"/>
              <a:t>*Algorithms provide you with</a:t>
            </a:r>
            <a:br>
              <a:rPr lang="en-US" sz="1800" b="1" dirty="0"/>
            </a:br>
            <a:r>
              <a:rPr lang="en-US" sz="1800" b="1" dirty="0"/>
              <a:t>a defined systematic trading </a:t>
            </a:r>
            <a:br>
              <a:rPr lang="en-US" sz="1800" b="1" dirty="0"/>
            </a:br>
            <a:r>
              <a:rPr lang="en-US" sz="1800" b="1" dirty="0"/>
              <a:t>discipline that will enhance</a:t>
            </a:r>
            <a:br>
              <a:rPr lang="en-US" sz="1800" b="1" dirty="0"/>
            </a:br>
            <a:r>
              <a:rPr lang="en-US" sz="1800" b="1" dirty="0"/>
              <a:t>your profits</a:t>
            </a:r>
          </a:p>
        </p:txBody>
      </p:sp>
      <p:pic>
        <p:nvPicPr>
          <p:cNvPr id="5" name="Picture 4" descr="A picture containing device, gauge&#10;&#10;Description automatically generated">
            <a:extLst>
              <a:ext uri="{FF2B5EF4-FFF2-40B4-BE49-F238E27FC236}">
                <a16:creationId xmlns:a16="http://schemas.microsoft.com/office/drawing/2014/main" id="{AA88E937-15E9-F646-8235-F23A05EF42C7}"/>
              </a:ext>
            </a:extLst>
          </p:cNvPr>
          <p:cNvPicPr>
            <a:picLocks noChangeAspect="1"/>
          </p:cNvPicPr>
          <p:nvPr/>
        </p:nvPicPr>
        <p:blipFill>
          <a:blip r:embed="rId2"/>
          <a:stretch>
            <a:fillRect/>
          </a:stretch>
        </p:blipFill>
        <p:spPr>
          <a:xfrm>
            <a:off x="5943600" y="3346938"/>
            <a:ext cx="5105400" cy="2749062"/>
          </a:xfrm>
          <a:prstGeom prst="rect">
            <a:avLst/>
          </a:prstGeom>
        </p:spPr>
      </p:pic>
    </p:spTree>
    <p:extLst>
      <p:ext uri="{BB962C8B-B14F-4D97-AF65-F5344CB8AC3E}">
        <p14:creationId xmlns:p14="http://schemas.microsoft.com/office/powerpoint/2010/main" val="2586289088"/>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D3E0-77BD-F042-A7EE-7112E2EF00A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1B7C689-5D8C-E042-A6E4-F53C136F542B}"/>
              </a:ext>
            </a:extLst>
          </p:cNvPr>
          <p:cNvSpPr>
            <a:spLocks noGrp="1"/>
          </p:cNvSpPr>
          <p:nvPr>
            <p:ph type="body" idx="1"/>
          </p:nvPr>
        </p:nvSpPr>
        <p:spPr/>
        <p:txBody>
          <a:bodyPr/>
          <a:lstStyle/>
          <a:p>
            <a:pPr marL="203200" indent="0">
              <a:buNone/>
            </a:pPr>
            <a:r>
              <a:rPr lang="en-US" sz="2400" dirty="0"/>
              <a:t>I’m not the only one using Algorithms.</a:t>
            </a:r>
            <a:br>
              <a:rPr lang="en-US" sz="2400" dirty="0"/>
            </a:br>
            <a:r>
              <a:rPr lang="en-US" sz="2400" dirty="0"/>
              <a:t>Some 80-90% of all current trading</a:t>
            </a:r>
            <a:br>
              <a:rPr lang="en-US" sz="2400" dirty="0"/>
            </a:br>
            <a:r>
              <a:rPr lang="en-US" sz="2400" dirty="0"/>
              <a:t>is algorithm driven</a:t>
            </a:r>
          </a:p>
        </p:txBody>
      </p:sp>
      <p:pic>
        <p:nvPicPr>
          <p:cNvPr id="5" name="Picture 4" descr="A close up of a boat&#10;&#10;Description automatically generated">
            <a:extLst>
              <a:ext uri="{FF2B5EF4-FFF2-40B4-BE49-F238E27FC236}">
                <a16:creationId xmlns:a16="http://schemas.microsoft.com/office/drawing/2014/main" id="{A59D7A3A-FE0E-1B4F-B156-27B6A005AB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29400" y="152400"/>
            <a:ext cx="5143500" cy="6858000"/>
          </a:xfrm>
          <a:prstGeom prst="rect">
            <a:avLst/>
          </a:prstGeom>
        </p:spPr>
      </p:pic>
    </p:spTree>
    <p:extLst>
      <p:ext uri="{BB962C8B-B14F-4D97-AF65-F5344CB8AC3E}">
        <p14:creationId xmlns:p14="http://schemas.microsoft.com/office/powerpoint/2010/main" val="37791082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7C7D4B-4D5B-4243-999E-B992BAEF3D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2581" y="2061959"/>
            <a:ext cx="9080538" cy="4123305"/>
          </a:xfrm>
          <a:prstGeom prst="rect">
            <a:avLst/>
          </a:prstGeom>
        </p:spPr>
      </p:pic>
      <p:sp>
        <p:nvSpPr>
          <p:cNvPr id="2" name="Title 1"/>
          <p:cNvSpPr>
            <a:spLocks noGrp="1"/>
          </p:cNvSpPr>
          <p:nvPr>
            <p:ph type="title"/>
          </p:nvPr>
        </p:nvSpPr>
        <p:spPr>
          <a:xfrm>
            <a:off x="1524001" y="209265"/>
            <a:ext cx="8913813" cy="841248"/>
          </a:xfrm>
        </p:spPr>
        <p:txBody>
          <a:bodyPr/>
          <a:lstStyle/>
          <a:p>
            <a:r>
              <a:rPr lang="en-US" sz="2800" b="1" dirty="0"/>
              <a:t>Three Years of Profit Predictor Performance</a:t>
            </a:r>
          </a:p>
        </p:txBody>
      </p:sp>
      <p:sp>
        <p:nvSpPr>
          <p:cNvPr id="8" name="TextBox 7"/>
          <p:cNvSpPr txBox="1"/>
          <p:nvPr/>
        </p:nvSpPr>
        <p:spPr>
          <a:xfrm>
            <a:off x="9626223" y="4478609"/>
            <a:ext cx="811590" cy="400110"/>
          </a:xfrm>
          <a:prstGeom prst="rect">
            <a:avLst/>
          </a:prstGeom>
          <a:noFill/>
        </p:spPr>
        <p:txBody>
          <a:bodyPr wrap="none" rtlCol="0">
            <a:spAutoFit/>
          </a:bodyPr>
          <a:lstStyle/>
          <a:p>
            <a:r>
              <a:rPr lang="en-US" sz="2000" b="1" dirty="0">
                <a:solidFill>
                  <a:srgbClr val="008000"/>
                </a:solidFill>
              </a:rPr>
              <a:t>BUY!</a:t>
            </a:r>
          </a:p>
        </p:txBody>
      </p:sp>
      <p:sp>
        <p:nvSpPr>
          <p:cNvPr id="10" name="TextBox 9"/>
          <p:cNvSpPr txBox="1"/>
          <p:nvPr/>
        </p:nvSpPr>
        <p:spPr>
          <a:xfrm>
            <a:off x="8250918" y="4963409"/>
            <a:ext cx="811590" cy="400110"/>
          </a:xfrm>
          <a:prstGeom prst="rect">
            <a:avLst/>
          </a:prstGeom>
          <a:noFill/>
        </p:spPr>
        <p:txBody>
          <a:bodyPr wrap="none" rtlCol="0">
            <a:spAutoFit/>
          </a:bodyPr>
          <a:lstStyle/>
          <a:p>
            <a:r>
              <a:rPr lang="en-US" sz="2000" b="1" dirty="0">
                <a:solidFill>
                  <a:srgbClr val="008000"/>
                </a:solidFill>
              </a:rPr>
              <a:t>BUY!</a:t>
            </a:r>
          </a:p>
        </p:txBody>
      </p:sp>
      <p:sp>
        <p:nvSpPr>
          <p:cNvPr id="12" name="TextBox 11"/>
          <p:cNvSpPr txBox="1"/>
          <p:nvPr/>
        </p:nvSpPr>
        <p:spPr>
          <a:xfrm>
            <a:off x="7548590" y="2413805"/>
            <a:ext cx="948300" cy="400110"/>
          </a:xfrm>
          <a:prstGeom prst="rect">
            <a:avLst/>
          </a:prstGeom>
          <a:noFill/>
        </p:spPr>
        <p:txBody>
          <a:bodyPr wrap="square" rtlCol="0">
            <a:spAutoFit/>
          </a:bodyPr>
          <a:lstStyle/>
          <a:p>
            <a:r>
              <a:rPr lang="en-US" sz="2000" b="1" dirty="0">
                <a:solidFill>
                  <a:srgbClr val="FF0000"/>
                </a:solidFill>
              </a:rPr>
              <a:t>SELL!</a:t>
            </a:r>
            <a:endParaRPr lang="en-US" sz="2000" dirty="0"/>
          </a:p>
        </p:txBody>
      </p:sp>
      <p:sp>
        <p:nvSpPr>
          <p:cNvPr id="13" name="TextBox 12"/>
          <p:cNvSpPr txBox="1"/>
          <p:nvPr/>
        </p:nvSpPr>
        <p:spPr>
          <a:xfrm>
            <a:off x="5669199" y="4362132"/>
            <a:ext cx="785967" cy="400110"/>
          </a:xfrm>
          <a:prstGeom prst="rect">
            <a:avLst/>
          </a:prstGeom>
          <a:noFill/>
        </p:spPr>
        <p:txBody>
          <a:bodyPr wrap="none" rtlCol="0">
            <a:spAutoFit/>
          </a:bodyPr>
          <a:lstStyle/>
          <a:p>
            <a:r>
              <a:rPr lang="en-US" sz="2000" b="1" dirty="0">
                <a:solidFill>
                  <a:srgbClr val="008000"/>
                </a:solidFill>
              </a:rPr>
              <a:t>BUY</a:t>
            </a:r>
            <a:r>
              <a:rPr lang="en-US" b="1" dirty="0">
                <a:solidFill>
                  <a:srgbClr val="008000"/>
                </a:solidFill>
              </a:rPr>
              <a:t>!</a:t>
            </a:r>
          </a:p>
        </p:txBody>
      </p:sp>
      <p:sp>
        <p:nvSpPr>
          <p:cNvPr id="14" name="Rectangle 13"/>
          <p:cNvSpPr/>
          <p:nvPr/>
        </p:nvSpPr>
        <p:spPr>
          <a:xfrm>
            <a:off x="5784244" y="3674754"/>
            <a:ext cx="1454757" cy="307777"/>
          </a:xfrm>
          <a:prstGeom prst="rect">
            <a:avLst/>
          </a:prstGeom>
        </p:spPr>
        <p:txBody>
          <a:bodyPr wrap="square">
            <a:spAutoFit/>
          </a:bodyPr>
          <a:lstStyle/>
          <a:p>
            <a:endParaRPr lang="en-US" b="1" dirty="0">
              <a:solidFill>
                <a:srgbClr val="008000"/>
              </a:solidFill>
            </a:endParaRPr>
          </a:p>
        </p:txBody>
      </p:sp>
      <p:sp>
        <p:nvSpPr>
          <p:cNvPr id="17" name="TextBox 16"/>
          <p:cNvSpPr txBox="1"/>
          <p:nvPr/>
        </p:nvSpPr>
        <p:spPr>
          <a:xfrm>
            <a:off x="4744971" y="5185361"/>
            <a:ext cx="811590" cy="400110"/>
          </a:xfrm>
          <a:prstGeom prst="rect">
            <a:avLst/>
          </a:prstGeom>
          <a:noFill/>
        </p:spPr>
        <p:txBody>
          <a:bodyPr wrap="none" rtlCol="0">
            <a:spAutoFit/>
          </a:bodyPr>
          <a:lstStyle/>
          <a:p>
            <a:r>
              <a:rPr lang="en-US" sz="2000" b="1" dirty="0">
                <a:solidFill>
                  <a:srgbClr val="008000"/>
                </a:solidFill>
              </a:rPr>
              <a:t>BUY!</a:t>
            </a:r>
          </a:p>
        </p:txBody>
      </p:sp>
      <p:sp>
        <p:nvSpPr>
          <p:cNvPr id="19" name="TextBox 18"/>
          <p:cNvSpPr txBox="1"/>
          <p:nvPr/>
        </p:nvSpPr>
        <p:spPr>
          <a:xfrm>
            <a:off x="5352334" y="2457102"/>
            <a:ext cx="925554" cy="400110"/>
          </a:xfrm>
          <a:prstGeom prst="rect">
            <a:avLst/>
          </a:prstGeom>
          <a:noFill/>
        </p:spPr>
        <p:txBody>
          <a:bodyPr wrap="none" rtlCol="0">
            <a:spAutoFit/>
          </a:bodyPr>
          <a:lstStyle/>
          <a:p>
            <a:r>
              <a:rPr lang="en-US" sz="2000" b="1" dirty="0">
                <a:solidFill>
                  <a:srgbClr val="FF0000"/>
                </a:solidFill>
              </a:rPr>
              <a:t>SELL!</a:t>
            </a:r>
            <a:endParaRPr lang="en-US" sz="2000" dirty="0"/>
          </a:p>
        </p:txBody>
      </p:sp>
      <p:sp>
        <p:nvSpPr>
          <p:cNvPr id="6" name="TextBox 5"/>
          <p:cNvSpPr txBox="1"/>
          <p:nvPr/>
        </p:nvSpPr>
        <p:spPr>
          <a:xfrm>
            <a:off x="6349530" y="2813915"/>
            <a:ext cx="851465" cy="369332"/>
          </a:xfrm>
          <a:prstGeom prst="rect">
            <a:avLst/>
          </a:prstGeom>
          <a:noFill/>
        </p:spPr>
        <p:txBody>
          <a:bodyPr wrap="none" rtlCol="0">
            <a:spAutoFit/>
          </a:bodyPr>
          <a:lstStyle/>
          <a:p>
            <a:r>
              <a:rPr lang="en-US" sz="1800" b="1" dirty="0">
                <a:solidFill>
                  <a:srgbClr val="FF0000"/>
                </a:solidFill>
              </a:rPr>
              <a:t>SELL!</a:t>
            </a:r>
            <a:endParaRPr lang="en-US" sz="1800" dirty="0"/>
          </a:p>
        </p:txBody>
      </p:sp>
      <p:sp>
        <p:nvSpPr>
          <p:cNvPr id="11" name="TextBox 10"/>
          <p:cNvSpPr txBox="1"/>
          <p:nvPr/>
        </p:nvSpPr>
        <p:spPr>
          <a:xfrm>
            <a:off x="3177560" y="5632618"/>
            <a:ext cx="719590" cy="646331"/>
          </a:xfrm>
          <a:prstGeom prst="rect">
            <a:avLst/>
          </a:prstGeom>
          <a:noFill/>
        </p:spPr>
        <p:txBody>
          <a:bodyPr wrap="square" rtlCol="0">
            <a:spAutoFit/>
          </a:bodyPr>
          <a:lstStyle/>
          <a:p>
            <a:r>
              <a:rPr lang="en-US" sz="1800" b="1" dirty="0">
                <a:solidFill>
                  <a:srgbClr val="008000"/>
                </a:solidFill>
              </a:rPr>
              <a:t>BUY!</a:t>
            </a:r>
          </a:p>
        </p:txBody>
      </p:sp>
      <p:sp>
        <p:nvSpPr>
          <p:cNvPr id="7" name="TextBox 6"/>
          <p:cNvSpPr txBox="1"/>
          <p:nvPr/>
        </p:nvSpPr>
        <p:spPr>
          <a:xfrm>
            <a:off x="2452028" y="3135998"/>
            <a:ext cx="834383" cy="369332"/>
          </a:xfrm>
          <a:prstGeom prst="rect">
            <a:avLst/>
          </a:prstGeom>
          <a:noFill/>
        </p:spPr>
        <p:txBody>
          <a:bodyPr wrap="none" rtlCol="0">
            <a:spAutoFit/>
          </a:bodyPr>
          <a:lstStyle/>
          <a:p>
            <a:r>
              <a:rPr lang="en-US" sz="1800" b="1" dirty="0">
                <a:solidFill>
                  <a:srgbClr val="FF0000"/>
                </a:solidFill>
              </a:rPr>
              <a:t>SELL</a:t>
            </a:r>
            <a:r>
              <a:rPr lang="en-US" b="1" dirty="0">
                <a:solidFill>
                  <a:srgbClr val="FF0000"/>
                </a:solidFill>
              </a:rPr>
              <a:t>!</a:t>
            </a:r>
            <a:endParaRPr lang="en-US" dirty="0"/>
          </a:p>
        </p:txBody>
      </p:sp>
      <p:sp>
        <p:nvSpPr>
          <p:cNvPr id="18" name="TextBox 17"/>
          <p:cNvSpPr txBox="1"/>
          <p:nvPr/>
        </p:nvSpPr>
        <p:spPr>
          <a:xfrm>
            <a:off x="4165856" y="3244334"/>
            <a:ext cx="851465" cy="369332"/>
          </a:xfrm>
          <a:prstGeom prst="rect">
            <a:avLst/>
          </a:prstGeom>
          <a:noFill/>
        </p:spPr>
        <p:txBody>
          <a:bodyPr wrap="none" rtlCol="0">
            <a:spAutoFit/>
          </a:bodyPr>
          <a:lstStyle/>
          <a:p>
            <a:r>
              <a:rPr lang="en-US" sz="1800" b="1" dirty="0">
                <a:solidFill>
                  <a:srgbClr val="FF0000"/>
                </a:solidFill>
              </a:rPr>
              <a:t>SELL!</a:t>
            </a:r>
            <a:endParaRPr lang="en-US" sz="1800" dirty="0"/>
          </a:p>
        </p:txBody>
      </p:sp>
      <p:sp>
        <p:nvSpPr>
          <p:cNvPr id="9" name="TextBox 8"/>
          <p:cNvSpPr txBox="1"/>
          <p:nvPr/>
        </p:nvSpPr>
        <p:spPr>
          <a:xfrm>
            <a:off x="9323346" y="1912457"/>
            <a:ext cx="925554" cy="400110"/>
          </a:xfrm>
          <a:prstGeom prst="rect">
            <a:avLst/>
          </a:prstGeom>
          <a:noFill/>
        </p:spPr>
        <p:txBody>
          <a:bodyPr wrap="none" rtlCol="0">
            <a:spAutoFit/>
          </a:bodyPr>
          <a:lstStyle/>
          <a:p>
            <a:r>
              <a:rPr lang="en-US" sz="2000" b="1" dirty="0">
                <a:solidFill>
                  <a:srgbClr val="FF0000"/>
                </a:solidFill>
              </a:rPr>
              <a:t>SELL!</a:t>
            </a:r>
          </a:p>
        </p:txBody>
      </p:sp>
      <p:sp>
        <p:nvSpPr>
          <p:cNvPr id="20" name="TextBox 19"/>
          <p:cNvSpPr txBox="1"/>
          <p:nvPr/>
        </p:nvSpPr>
        <p:spPr>
          <a:xfrm>
            <a:off x="6957348" y="2168052"/>
            <a:ext cx="948300" cy="400110"/>
          </a:xfrm>
          <a:prstGeom prst="rect">
            <a:avLst/>
          </a:prstGeom>
          <a:noFill/>
        </p:spPr>
        <p:txBody>
          <a:bodyPr wrap="square" rtlCol="0">
            <a:spAutoFit/>
          </a:bodyPr>
          <a:lstStyle/>
          <a:p>
            <a:r>
              <a:rPr lang="en-US" sz="2000" b="1" dirty="0">
                <a:solidFill>
                  <a:srgbClr val="FF0000"/>
                </a:solidFill>
              </a:rPr>
              <a:t>SELL!</a:t>
            </a:r>
            <a:endParaRPr lang="en-US" sz="2000" dirty="0"/>
          </a:p>
        </p:txBody>
      </p:sp>
      <p:sp>
        <p:nvSpPr>
          <p:cNvPr id="21" name="TextBox 20"/>
          <p:cNvSpPr txBox="1"/>
          <p:nvPr/>
        </p:nvSpPr>
        <p:spPr>
          <a:xfrm>
            <a:off x="5826962" y="2093779"/>
            <a:ext cx="948300" cy="400110"/>
          </a:xfrm>
          <a:prstGeom prst="rect">
            <a:avLst/>
          </a:prstGeom>
          <a:noFill/>
        </p:spPr>
        <p:txBody>
          <a:bodyPr wrap="square" rtlCol="0">
            <a:spAutoFit/>
          </a:bodyPr>
          <a:lstStyle/>
          <a:p>
            <a:r>
              <a:rPr lang="en-US" sz="2000" b="1" dirty="0">
                <a:solidFill>
                  <a:srgbClr val="FF0000"/>
                </a:solidFill>
              </a:rPr>
              <a:t>SELL!</a:t>
            </a:r>
            <a:endParaRPr lang="en-US" sz="2000" dirty="0"/>
          </a:p>
        </p:txBody>
      </p:sp>
      <p:sp>
        <p:nvSpPr>
          <p:cNvPr id="22" name="TextBox 21"/>
          <p:cNvSpPr txBox="1"/>
          <p:nvPr/>
        </p:nvSpPr>
        <p:spPr>
          <a:xfrm>
            <a:off x="1724303" y="2510320"/>
            <a:ext cx="948300" cy="400110"/>
          </a:xfrm>
          <a:prstGeom prst="rect">
            <a:avLst/>
          </a:prstGeom>
          <a:noFill/>
        </p:spPr>
        <p:txBody>
          <a:bodyPr wrap="square" rtlCol="0">
            <a:spAutoFit/>
          </a:bodyPr>
          <a:lstStyle/>
          <a:p>
            <a:r>
              <a:rPr lang="en-US" sz="2000" b="1" dirty="0">
                <a:solidFill>
                  <a:srgbClr val="FF0000"/>
                </a:solidFill>
              </a:rPr>
              <a:t>SELL!</a:t>
            </a:r>
            <a:endParaRPr lang="en-US" sz="2000" dirty="0"/>
          </a:p>
        </p:txBody>
      </p:sp>
      <p:sp>
        <p:nvSpPr>
          <p:cNvPr id="25" name="TextBox 24"/>
          <p:cNvSpPr txBox="1"/>
          <p:nvPr/>
        </p:nvSpPr>
        <p:spPr>
          <a:xfrm>
            <a:off x="3768837" y="2590426"/>
            <a:ext cx="948300" cy="400110"/>
          </a:xfrm>
          <a:prstGeom prst="rect">
            <a:avLst/>
          </a:prstGeom>
          <a:noFill/>
        </p:spPr>
        <p:txBody>
          <a:bodyPr wrap="square" rtlCol="0">
            <a:spAutoFit/>
          </a:bodyPr>
          <a:lstStyle/>
          <a:p>
            <a:r>
              <a:rPr lang="en-US" sz="2000" b="1" dirty="0">
                <a:solidFill>
                  <a:srgbClr val="FF0000"/>
                </a:solidFill>
              </a:rPr>
              <a:t>SELL!</a:t>
            </a:r>
            <a:endParaRPr lang="en-US" sz="2000" dirty="0"/>
          </a:p>
        </p:txBody>
      </p:sp>
      <p:sp>
        <p:nvSpPr>
          <p:cNvPr id="26" name="TextBox 25"/>
          <p:cNvSpPr txBox="1"/>
          <p:nvPr/>
        </p:nvSpPr>
        <p:spPr>
          <a:xfrm>
            <a:off x="3595432" y="5353635"/>
            <a:ext cx="719590" cy="646331"/>
          </a:xfrm>
          <a:prstGeom prst="rect">
            <a:avLst/>
          </a:prstGeom>
          <a:noFill/>
        </p:spPr>
        <p:txBody>
          <a:bodyPr wrap="square" rtlCol="0">
            <a:spAutoFit/>
          </a:bodyPr>
          <a:lstStyle/>
          <a:p>
            <a:r>
              <a:rPr lang="en-US" sz="1800" b="1" dirty="0">
                <a:solidFill>
                  <a:srgbClr val="008000"/>
                </a:solidFill>
              </a:rPr>
              <a:t>BUY!</a:t>
            </a:r>
          </a:p>
        </p:txBody>
      </p:sp>
      <p:sp>
        <p:nvSpPr>
          <p:cNvPr id="27" name="TextBox 26"/>
          <p:cNvSpPr txBox="1"/>
          <p:nvPr/>
        </p:nvSpPr>
        <p:spPr>
          <a:xfrm>
            <a:off x="4327099" y="5423397"/>
            <a:ext cx="811590" cy="400110"/>
          </a:xfrm>
          <a:prstGeom prst="rect">
            <a:avLst/>
          </a:prstGeom>
          <a:noFill/>
        </p:spPr>
        <p:txBody>
          <a:bodyPr wrap="none" rtlCol="0">
            <a:spAutoFit/>
          </a:bodyPr>
          <a:lstStyle/>
          <a:p>
            <a:r>
              <a:rPr lang="en-US" sz="2000" b="1" dirty="0">
                <a:solidFill>
                  <a:srgbClr val="008000"/>
                </a:solidFill>
              </a:rPr>
              <a:t>BUY!</a:t>
            </a:r>
          </a:p>
        </p:txBody>
      </p:sp>
      <p:sp>
        <p:nvSpPr>
          <p:cNvPr id="28" name="TextBox 27"/>
          <p:cNvSpPr txBox="1"/>
          <p:nvPr/>
        </p:nvSpPr>
        <p:spPr>
          <a:xfrm>
            <a:off x="6846017" y="5247896"/>
            <a:ext cx="785967" cy="400110"/>
          </a:xfrm>
          <a:prstGeom prst="rect">
            <a:avLst/>
          </a:prstGeom>
          <a:noFill/>
        </p:spPr>
        <p:txBody>
          <a:bodyPr wrap="none" rtlCol="0">
            <a:spAutoFit/>
          </a:bodyPr>
          <a:lstStyle/>
          <a:p>
            <a:r>
              <a:rPr lang="en-US" sz="2000" b="1" dirty="0">
                <a:solidFill>
                  <a:srgbClr val="008000"/>
                </a:solidFill>
              </a:rPr>
              <a:t>BUY</a:t>
            </a:r>
            <a:r>
              <a:rPr lang="en-US" b="1" dirty="0">
                <a:solidFill>
                  <a:srgbClr val="008000"/>
                </a:solidFill>
              </a:rPr>
              <a:t>!</a:t>
            </a:r>
          </a:p>
        </p:txBody>
      </p:sp>
      <p:sp>
        <p:nvSpPr>
          <p:cNvPr id="29" name="TextBox 28"/>
          <p:cNvSpPr txBox="1"/>
          <p:nvPr/>
        </p:nvSpPr>
        <p:spPr>
          <a:xfrm>
            <a:off x="7548590" y="4729960"/>
            <a:ext cx="811590" cy="400110"/>
          </a:xfrm>
          <a:prstGeom prst="rect">
            <a:avLst/>
          </a:prstGeom>
          <a:noFill/>
        </p:spPr>
        <p:txBody>
          <a:bodyPr wrap="none" rtlCol="0">
            <a:spAutoFit/>
          </a:bodyPr>
          <a:lstStyle/>
          <a:p>
            <a:r>
              <a:rPr lang="en-US" sz="2000" b="1" dirty="0">
                <a:solidFill>
                  <a:srgbClr val="008000"/>
                </a:solidFill>
              </a:rPr>
              <a:t>BUY!</a:t>
            </a:r>
          </a:p>
        </p:txBody>
      </p:sp>
      <p:sp>
        <p:nvSpPr>
          <p:cNvPr id="31" name="TextBox 30"/>
          <p:cNvSpPr txBox="1"/>
          <p:nvPr/>
        </p:nvSpPr>
        <p:spPr>
          <a:xfrm>
            <a:off x="8916715" y="5184386"/>
            <a:ext cx="811590" cy="400110"/>
          </a:xfrm>
          <a:prstGeom prst="rect">
            <a:avLst/>
          </a:prstGeom>
          <a:noFill/>
        </p:spPr>
        <p:txBody>
          <a:bodyPr wrap="none" rtlCol="0">
            <a:spAutoFit/>
          </a:bodyPr>
          <a:lstStyle/>
          <a:p>
            <a:r>
              <a:rPr lang="en-US" sz="2000" b="1" dirty="0">
                <a:solidFill>
                  <a:srgbClr val="008000"/>
                </a:solidFill>
              </a:rPr>
              <a:t>BUY!</a:t>
            </a:r>
          </a:p>
        </p:txBody>
      </p:sp>
    </p:spTree>
    <p:extLst>
      <p:ext uri="{BB962C8B-B14F-4D97-AF65-F5344CB8AC3E}">
        <p14:creationId xmlns:p14="http://schemas.microsoft.com/office/powerpoint/2010/main" val="813454034"/>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2049"/>
            <a:ext cx="8915400" cy="841248"/>
          </a:xfrm>
        </p:spPr>
        <p:txBody>
          <a:bodyPr/>
          <a:lstStyle/>
          <a:p>
            <a:pPr algn="ctr"/>
            <a:r>
              <a:rPr lang="en-US" sz="2000" b="1" dirty="0"/>
              <a:t>S&amp;P 500 Index (SPY)</a:t>
            </a:r>
            <a:br>
              <a:rPr lang="en-US" sz="2000" b="1" dirty="0"/>
            </a:br>
            <a:r>
              <a:rPr lang="en-US" sz="2000" b="1" dirty="0"/>
              <a:t>Up 59.44% in Three Years</a:t>
            </a:r>
          </a:p>
        </p:txBody>
      </p:sp>
      <p:pic>
        <p:nvPicPr>
          <p:cNvPr id="5" name="Picture 4">
            <a:extLst>
              <a:ext uri="{FF2B5EF4-FFF2-40B4-BE49-F238E27FC236}">
                <a16:creationId xmlns:a16="http://schemas.microsoft.com/office/drawing/2014/main" id="{E81D6A91-DEC6-3745-9FB0-42E8634EBB5B}"/>
              </a:ext>
            </a:extLst>
          </p:cNvPr>
          <p:cNvPicPr>
            <a:picLocks noChangeAspect="1"/>
          </p:cNvPicPr>
          <p:nvPr/>
        </p:nvPicPr>
        <p:blipFill>
          <a:blip r:embed="rId2"/>
          <a:stretch>
            <a:fillRect/>
          </a:stretch>
        </p:blipFill>
        <p:spPr>
          <a:xfrm>
            <a:off x="2349500" y="1043298"/>
            <a:ext cx="7264400" cy="5500189"/>
          </a:xfrm>
          <a:prstGeom prst="rect">
            <a:avLst/>
          </a:prstGeom>
        </p:spPr>
      </p:pic>
    </p:spTree>
    <p:extLst>
      <p:ext uri="{BB962C8B-B14F-4D97-AF65-F5344CB8AC3E}">
        <p14:creationId xmlns:p14="http://schemas.microsoft.com/office/powerpoint/2010/main" val="1484824179"/>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09265"/>
            <a:ext cx="8913813" cy="841248"/>
          </a:xfrm>
        </p:spPr>
        <p:txBody>
          <a:bodyPr>
            <a:normAutofit fontScale="90000"/>
          </a:bodyPr>
          <a:lstStyle/>
          <a:p>
            <a:pPr algn="ctr"/>
            <a:r>
              <a:rPr lang="en-US" sz="2800" b="1" dirty="0"/>
              <a:t>Mad Hedge 3 Year Performance</a:t>
            </a:r>
            <a:br>
              <a:rPr lang="en-US" sz="2800" b="1" dirty="0"/>
            </a:br>
            <a:r>
              <a:rPr lang="en-US" sz="2800" b="1" dirty="0"/>
              <a:t>+113.77% - </a:t>
            </a:r>
            <a:r>
              <a:rPr lang="en-US" sz="2200" b="1" dirty="0"/>
              <a:t>Double the (SPY) Performance with less volatility</a:t>
            </a:r>
          </a:p>
        </p:txBody>
      </p:sp>
      <p:pic>
        <p:nvPicPr>
          <p:cNvPr id="4" name="Picture 3">
            <a:extLst>
              <a:ext uri="{FF2B5EF4-FFF2-40B4-BE49-F238E27FC236}">
                <a16:creationId xmlns:a16="http://schemas.microsoft.com/office/drawing/2014/main" id="{094D2AAA-96C4-7148-AC39-88C06A1E4E82}"/>
              </a:ext>
            </a:extLst>
          </p:cNvPr>
          <p:cNvPicPr>
            <a:picLocks noChangeAspect="1"/>
          </p:cNvPicPr>
          <p:nvPr/>
        </p:nvPicPr>
        <p:blipFill>
          <a:blip r:embed="rId2"/>
          <a:stretch>
            <a:fillRect/>
          </a:stretch>
        </p:blipFill>
        <p:spPr>
          <a:xfrm>
            <a:off x="2133600" y="1524001"/>
            <a:ext cx="8077200" cy="4983153"/>
          </a:xfrm>
          <a:prstGeom prst="rect">
            <a:avLst/>
          </a:prstGeom>
        </p:spPr>
      </p:pic>
    </p:spTree>
    <p:extLst>
      <p:ext uri="{BB962C8B-B14F-4D97-AF65-F5344CB8AC3E}">
        <p14:creationId xmlns:p14="http://schemas.microsoft.com/office/powerpoint/2010/main" val="3717835692"/>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0A511-A134-7C47-930D-35C29504DBC9}"/>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93337BF-0BF5-D14C-82B1-9E3A0B06EF37}"/>
              </a:ext>
            </a:extLst>
          </p:cNvPr>
          <p:cNvSpPr>
            <a:spLocks noGrp="1"/>
          </p:cNvSpPr>
          <p:nvPr>
            <p:ph type="body" idx="1"/>
          </p:nvPr>
        </p:nvSpPr>
        <p:spPr>
          <a:xfrm>
            <a:off x="6477000" y="1295400"/>
            <a:ext cx="3733800" cy="4867700"/>
          </a:xfrm>
        </p:spPr>
        <p:txBody>
          <a:bodyPr/>
          <a:lstStyle/>
          <a:p>
            <a:pPr marL="203200" indent="0">
              <a:buNone/>
            </a:pPr>
            <a:r>
              <a:rPr lang="en-US" sz="2400" dirty="0"/>
              <a:t>Bill was a struggling tobacco farmer in Virginia who wanted to supplement his fading agricultural income</a:t>
            </a:r>
            <a:br>
              <a:rPr lang="en-US" sz="2400" dirty="0"/>
            </a:br>
            <a:br>
              <a:rPr lang="en-US" sz="2400" dirty="0"/>
            </a:br>
            <a:r>
              <a:rPr lang="en-US" sz="2400" dirty="0"/>
              <a:t>After making $3.4 million with the Mad Hedge Fund Trader, he still farms, but now he’s growing grapes in California’s Napa Valley for the high end wines</a:t>
            </a:r>
          </a:p>
        </p:txBody>
      </p:sp>
      <p:pic>
        <p:nvPicPr>
          <p:cNvPr id="5" name="Picture 4" descr="A person looking at the camera&#10;&#10;Description automatically generated">
            <a:extLst>
              <a:ext uri="{FF2B5EF4-FFF2-40B4-BE49-F238E27FC236}">
                <a16:creationId xmlns:a16="http://schemas.microsoft.com/office/drawing/2014/main" id="{411832F9-1140-9548-B85E-0455876658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400" y="1676401"/>
            <a:ext cx="5231911" cy="3505199"/>
          </a:xfrm>
          <a:prstGeom prst="rect">
            <a:avLst/>
          </a:prstGeom>
        </p:spPr>
      </p:pic>
    </p:spTree>
    <p:extLst>
      <p:ext uri="{BB962C8B-B14F-4D97-AF65-F5344CB8AC3E}">
        <p14:creationId xmlns:p14="http://schemas.microsoft.com/office/powerpoint/2010/main" val="4280784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86CE-5F1C-4345-A197-0DA40922178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7124D39-B62F-4A41-9DEC-E3871E4FFE52}"/>
              </a:ext>
            </a:extLst>
          </p:cNvPr>
          <p:cNvSpPr>
            <a:spLocks noGrp="1"/>
          </p:cNvSpPr>
          <p:nvPr>
            <p:ph type="body" idx="1"/>
          </p:nvPr>
        </p:nvSpPr>
        <p:spPr/>
        <p:txBody>
          <a:bodyPr/>
          <a:lstStyle/>
          <a:p>
            <a:endParaRPr lang="en-US" dirty="0"/>
          </a:p>
        </p:txBody>
      </p:sp>
      <p:pic>
        <p:nvPicPr>
          <p:cNvPr id="4" name="Picture 3" descr="A sign on the side of a road&#10;&#10;Description automatically generated">
            <a:extLst>
              <a:ext uri="{FF2B5EF4-FFF2-40B4-BE49-F238E27FC236}">
                <a16:creationId xmlns:a16="http://schemas.microsoft.com/office/drawing/2014/main" id="{B66618D4-3D8F-4745-B3F6-00E4DC2507EB}"/>
              </a:ext>
            </a:extLst>
          </p:cNvPr>
          <p:cNvPicPr>
            <a:picLocks noChangeAspect="1"/>
          </p:cNvPicPr>
          <p:nvPr/>
        </p:nvPicPr>
        <p:blipFill>
          <a:blip r:embed="rId2"/>
          <a:stretch>
            <a:fillRect/>
          </a:stretch>
        </p:blipFill>
        <p:spPr>
          <a:xfrm>
            <a:off x="1752600" y="2714331"/>
            <a:ext cx="3454400" cy="2590800"/>
          </a:xfrm>
          <a:prstGeom prst="rect">
            <a:avLst/>
          </a:prstGeom>
        </p:spPr>
      </p:pic>
      <p:pic>
        <p:nvPicPr>
          <p:cNvPr id="5" name="Picture 4" descr="A sign on a dirt field&#10;&#10;Description automatically generated">
            <a:extLst>
              <a:ext uri="{FF2B5EF4-FFF2-40B4-BE49-F238E27FC236}">
                <a16:creationId xmlns:a16="http://schemas.microsoft.com/office/drawing/2014/main" id="{588A19ED-CD6D-844A-BC47-92E43B4CF5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8067" y="2768370"/>
            <a:ext cx="4741333" cy="2667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4F7486F-21CA-624C-832D-D2492B987C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76400" y="198438"/>
            <a:ext cx="4851400" cy="2296531"/>
          </a:xfrm>
          <a:prstGeom prst="rect">
            <a:avLst/>
          </a:prstGeom>
        </p:spPr>
      </p:pic>
      <p:sp>
        <p:nvSpPr>
          <p:cNvPr id="6" name="TextBox 5">
            <a:extLst>
              <a:ext uri="{FF2B5EF4-FFF2-40B4-BE49-F238E27FC236}">
                <a16:creationId xmlns:a16="http://schemas.microsoft.com/office/drawing/2014/main" id="{D0DF9228-9B9E-C743-AD6C-4664751F9CE9}"/>
              </a:ext>
            </a:extLst>
          </p:cNvPr>
          <p:cNvSpPr txBox="1"/>
          <p:nvPr/>
        </p:nvSpPr>
        <p:spPr>
          <a:xfrm>
            <a:off x="1962307" y="5489410"/>
            <a:ext cx="8229600" cy="954107"/>
          </a:xfrm>
          <a:prstGeom prst="rect">
            <a:avLst/>
          </a:prstGeom>
          <a:noFill/>
        </p:spPr>
        <p:txBody>
          <a:bodyPr wrap="square" rtlCol="0">
            <a:spAutoFit/>
          </a:bodyPr>
          <a:lstStyle/>
          <a:p>
            <a:r>
              <a:rPr lang="en-US" dirty="0"/>
              <a:t>At UCLA I majored in Math and DNA research, which landed me a job at the Nuclear Test Site in Nevada. There, yield didn’t mean interest paid but millions killed. I didn't see a future in that so the government sent me to Southeast Asia for a few years of intelligence missions, where I learned to fly and jump out of perfectly good airplanes</a:t>
            </a:r>
          </a:p>
        </p:txBody>
      </p:sp>
      <p:pic>
        <p:nvPicPr>
          <p:cNvPr id="9" name="Picture 8" descr="A close up of text on a white background&#10;&#10;Description automatically generated">
            <a:extLst>
              <a:ext uri="{FF2B5EF4-FFF2-40B4-BE49-F238E27FC236}">
                <a16:creationId xmlns:a16="http://schemas.microsoft.com/office/drawing/2014/main" id="{272B8245-0DA8-7F46-B433-3DF47D3508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13671" y="193136"/>
            <a:ext cx="3870933" cy="2778663"/>
          </a:xfrm>
          <a:prstGeom prst="rect">
            <a:avLst/>
          </a:prstGeom>
        </p:spPr>
      </p:pic>
    </p:spTree>
    <p:extLst>
      <p:ext uri="{BB962C8B-B14F-4D97-AF65-F5344CB8AC3E}">
        <p14:creationId xmlns:p14="http://schemas.microsoft.com/office/powerpoint/2010/main" val="11996271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0A511-A134-7C47-930D-35C29504DBC9}"/>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93337BF-0BF5-D14C-82B1-9E3A0B06EF37}"/>
              </a:ext>
            </a:extLst>
          </p:cNvPr>
          <p:cNvSpPr>
            <a:spLocks noGrp="1"/>
          </p:cNvSpPr>
          <p:nvPr>
            <p:ph type="body" idx="1"/>
          </p:nvPr>
        </p:nvSpPr>
        <p:spPr>
          <a:xfrm>
            <a:off x="5791200" y="731700"/>
            <a:ext cx="4800600" cy="4526100"/>
          </a:xfrm>
        </p:spPr>
        <p:txBody>
          <a:bodyPr/>
          <a:lstStyle/>
          <a:p>
            <a:pPr marL="203200" indent="0">
              <a:buNone/>
            </a:pPr>
            <a:r>
              <a:rPr lang="en-US" sz="2400" dirty="0"/>
              <a:t>Phillip was tired of working in the boom and bust of the oil and gas industry in Texas. After doubling his money every year for several years, he now earns a generous living as a full time trader.</a:t>
            </a:r>
            <a:br>
              <a:rPr lang="en-US" sz="2400" dirty="0"/>
            </a:br>
            <a:br>
              <a:rPr lang="en-US" sz="2400" dirty="0"/>
            </a:br>
            <a:r>
              <a:rPr lang="en-US" sz="2400" dirty="0"/>
              <a:t>Phillip now trades whenever and wherever he wants and doesn't carry a year round sunburn anymore.</a:t>
            </a:r>
            <a:br>
              <a:rPr lang="en-US" sz="2400" dirty="0"/>
            </a:br>
            <a:br>
              <a:rPr lang="en-US" sz="2400" dirty="0"/>
            </a:br>
            <a:r>
              <a:rPr lang="en-US" sz="2400" dirty="0"/>
              <a:t>And says he’s never lost any money on a John Thomas trade</a:t>
            </a:r>
          </a:p>
        </p:txBody>
      </p:sp>
      <p:pic>
        <p:nvPicPr>
          <p:cNvPr id="5" name="Picture 4" descr="A person posing for the camera&#10;&#10;Description automatically generated">
            <a:extLst>
              <a:ext uri="{FF2B5EF4-FFF2-40B4-BE49-F238E27FC236}">
                <a16:creationId xmlns:a16="http://schemas.microsoft.com/office/drawing/2014/main" id="{2B00FD1C-5EC0-A14D-AABE-4F9B270B5F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47801" y="1828799"/>
            <a:ext cx="3690908" cy="4038511"/>
          </a:xfrm>
          <a:prstGeom prst="rect">
            <a:avLst/>
          </a:prstGeom>
        </p:spPr>
      </p:pic>
    </p:spTree>
    <p:extLst>
      <p:ext uri="{BB962C8B-B14F-4D97-AF65-F5344CB8AC3E}">
        <p14:creationId xmlns:p14="http://schemas.microsoft.com/office/powerpoint/2010/main" val="28519166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F0D7-E672-E746-844A-BB5341682F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5C61A5D-AFEC-2944-A26A-BDED3AE68613}"/>
              </a:ext>
            </a:extLst>
          </p:cNvPr>
          <p:cNvSpPr>
            <a:spLocks noGrp="1"/>
          </p:cNvSpPr>
          <p:nvPr>
            <p:ph type="body" idx="1"/>
          </p:nvPr>
        </p:nvSpPr>
        <p:spPr>
          <a:xfrm>
            <a:off x="5181600" y="1637000"/>
            <a:ext cx="5029200" cy="4526100"/>
          </a:xfrm>
        </p:spPr>
        <p:txBody>
          <a:bodyPr/>
          <a:lstStyle/>
          <a:p>
            <a:pPr marL="203200" indent="0">
              <a:buNone/>
            </a:pPr>
            <a:r>
              <a:rPr lang="en-US" sz="2400" dirty="0"/>
              <a:t>Jackie was an Australian hospital administrator who turned $50,000 into $2 million with the help of John Thomas and became a major player in technology stocks.</a:t>
            </a:r>
            <a:br>
              <a:rPr lang="en-US" sz="2400" dirty="0"/>
            </a:br>
            <a:br>
              <a:rPr lang="en-US" sz="2400" dirty="0"/>
            </a:br>
            <a:r>
              <a:rPr lang="en-US" sz="2400" dirty="0"/>
              <a:t>She retired in her fifties and now spends her time cruising around the world.</a:t>
            </a:r>
          </a:p>
        </p:txBody>
      </p:sp>
      <p:pic>
        <p:nvPicPr>
          <p:cNvPr id="5" name="Picture 4" descr="A person sitting at a table&#10;&#10;Description automatically generated">
            <a:extLst>
              <a:ext uri="{FF2B5EF4-FFF2-40B4-BE49-F238E27FC236}">
                <a16:creationId xmlns:a16="http://schemas.microsoft.com/office/drawing/2014/main" id="{3CE487FB-235A-BF44-8707-A8B3A0584A32}"/>
              </a:ext>
            </a:extLst>
          </p:cNvPr>
          <p:cNvPicPr>
            <a:picLocks noChangeAspect="1"/>
          </p:cNvPicPr>
          <p:nvPr/>
        </p:nvPicPr>
        <p:blipFill>
          <a:blip r:embed="rId2"/>
          <a:stretch>
            <a:fillRect/>
          </a:stretch>
        </p:blipFill>
        <p:spPr>
          <a:xfrm>
            <a:off x="1219200" y="1412381"/>
            <a:ext cx="3852483" cy="4223629"/>
          </a:xfrm>
          <a:prstGeom prst="rect">
            <a:avLst/>
          </a:prstGeom>
        </p:spPr>
      </p:pic>
    </p:spTree>
    <p:extLst>
      <p:ext uri="{BB962C8B-B14F-4D97-AF65-F5344CB8AC3E}">
        <p14:creationId xmlns:p14="http://schemas.microsoft.com/office/powerpoint/2010/main" val="2859860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381001"/>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dirty="0">
                <a:solidFill>
                  <a:schemeClr val="dk1"/>
                </a:solidFill>
                <a:latin typeface="Calibri"/>
                <a:ea typeface="Calibri"/>
                <a:cs typeface="Calibri"/>
                <a:sym typeface="Calibri"/>
              </a:rPr>
              <a:t>Trade Sheet-</a:t>
            </a: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914400" y="2004150"/>
            <a:ext cx="82296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br>
              <a:rPr lang="en-US" sz="2200" dirty="0">
                <a:solidFill>
                  <a:schemeClr val="tx1"/>
                </a:solidFill>
                <a:latin typeface="Calibri"/>
                <a:ea typeface="Calibri"/>
                <a:cs typeface="Calibri"/>
                <a:sym typeface="Calibri"/>
              </a:rPr>
            </a:br>
            <a:r>
              <a:rPr lang="en-US" sz="3200" dirty="0">
                <a:solidFill>
                  <a:schemeClr val="tx1"/>
                </a:solidFill>
                <a:latin typeface="Calibri"/>
                <a:ea typeface="Calibri"/>
                <a:cs typeface="Calibri"/>
                <a:sym typeface="Calibri"/>
              </a:rPr>
              <a:t>*Stocks-buy dips</a:t>
            </a:r>
            <a:br>
              <a:rPr lang="en-US" sz="3200" dirty="0">
                <a:solidFill>
                  <a:schemeClr val="tx1"/>
                </a:solidFill>
                <a:latin typeface="Calibri"/>
                <a:ea typeface="Calibri"/>
                <a:cs typeface="Calibri"/>
                <a:sym typeface="Calibri"/>
              </a:rPr>
            </a:br>
            <a:r>
              <a:rPr lang="en-US" sz="3200" dirty="0">
                <a:solidFill>
                  <a:schemeClr val="tx1"/>
                </a:solidFill>
                <a:latin typeface="Calibri"/>
                <a:ea typeface="Calibri"/>
                <a:cs typeface="Calibri"/>
                <a:sym typeface="Calibri"/>
              </a:rPr>
              <a:t>*Bonds-buy dips</a:t>
            </a:r>
            <a:br>
              <a:rPr lang="en-US" sz="3200" dirty="0">
                <a:solidFill>
                  <a:schemeClr val="tx1"/>
                </a:solidFill>
                <a:latin typeface="Calibri"/>
                <a:ea typeface="Calibri"/>
                <a:cs typeface="Calibri"/>
                <a:sym typeface="Calibri"/>
              </a:rPr>
            </a:br>
            <a:r>
              <a:rPr lang="en-US" sz="3200" dirty="0">
                <a:solidFill>
                  <a:schemeClr val="tx1"/>
                </a:solidFill>
                <a:latin typeface="Calibri"/>
                <a:ea typeface="Calibri"/>
                <a:cs typeface="Calibri"/>
                <a:sym typeface="Calibri"/>
              </a:rPr>
              <a:t>*Commodities-buy dips</a:t>
            </a:r>
            <a:br>
              <a:rPr lang="en-US" sz="3200" dirty="0">
                <a:solidFill>
                  <a:schemeClr val="tx1"/>
                </a:solidFill>
                <a:latin typeface="Calibri"/>
                <a:ea typeface="Calibri"/>
                <a:cs typeface="Calibri"/>
                <a:sym typeface="Calibri"/>
              </a:rPr>
            </a:br>
            <a:r>
              <a:rPr lang="en-US" sz="3200" dirty="0">
                <a:solidFill>
                  <a:schemeClr val="tx1"/>
                </a:solidFill>
                <a:latin typeface="Calibri"/>
                <a:ea typeface="Calibri"/>
                <a:cs typeface="Calibri"/>
                <a:sym typeface="Calibri"/>
              </a:rPr>
              <a:t>*Energy – sell rallies</a:t>
            </a:r>
            <a:br>
              <a:rPr lang="en-US" sz="3200" dirty="0">
                <a:solidFill>
                  <a:schemeClr val="tx1"/>
                </a:solidFill>
                <a:latin typeface="Calibri"/>
                <a:ea typeface="Calibri"/>
                <a:cs typeface="Calibri"/>
                <a:sym typeface="Calibri"/>
              </a:rPr>
            </a:br>
            <a:r>
              <a:rPr lang="en-US" sz="3200" dirty="0">
                <a:solidFill>
                  <a:schemeClr val="tx1"/>
                </a:solidFill>
                <a:latin typeface="Calibri"/>
                <a:ea typeface="Calibri"/>
                <a:cs typeface="Calibri"/>
                <a:sym typeface="Calibri"/>
              </a:rPr>
              <a:t>*Currencies-sell US dollar rallies</a:t>
            </a:r>
            <a:br>
              <a:rPr lang="en-US" sz="3200" dirty="0">
                <a:solidFill>
                  <a:schemeClr val="tx1"/>
                </a:solidFill>
                <a:latin typeface="Calibri"/>
                <a:ea typeface="Calibri"/>
                <a:cs typeface="Calibri"/>
                <a:sym typeface="Calibri"/>
              </a:rPr>
            </a:br>
            <a:r>
              <a:rPr lang="en-US" sz="3200" dirty="0">
                <a:solidFill>
                  <a:schemeClr val="tx1"/>
                </a:solidFill>
                <a:latin typeface="Calibri"/>
                <a:ea typeface="Calibri"/>
                <a:cs typeface="Calibri"/>
                <a:sym typeface="Calibri"/>
              </a:rPr>
              <a:t>*Precious Metals –buy dips</a:t>
            </a:r>
            <a:br>
              <a:rPr lang="en-US" sz="2200" dirty="0">
                <a:solidFill>
                  <a:schemeClr val="tx1"/>
                </a:solidFill>
                <a:latin typeface="Calibri"/>
                <a:ea typeface="Calibri"/>
                <a:cs typeface="Calibri"/>
                <a:sym typeface="Calibri"/>
              </a:rPr>
            </a:br>
            <a:endParaRPr sz="24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9001" y="2362200"/>
            <a:ext cx="2631381" cy="3964408"/>
          </a:xfrm>
          <a:prstGeom prst="rect">
            <a:avLst/>
          </a:prstGeom>
        </p:spPr>
      </p:pic>
    </p:spTree>
    <p:extLst>
      <p:ext uri="{BB962C8B-B14F-4D97-AF65-F5344CB8AC3E}">
        <p14:creationId xmlns:p14="http://schemas.microsoft.com/office/powerpoint/2010/main" val="3420512246"/>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35632" y="1596915"/>
            <a:ext cx="7610476" cy="3670767"/>
          </a:xfrm>
        </p:spPr>
        <p:txBody>
          <a:bodyPr>
            <a:normAutofit fontScale="92500" lnSpcReduction="10000"/>
          </a:bodyPr>
          <a:lstStyle/>
          <a:p>
            <a:pPr marL="203200" indent="0">
              <a:buNone/>
            </a:pPr>
            <a:r>
              <a:rPr lang="en-US" sz="3200" b="1" dirty="0"/>
              <a:t>If you are not up</a:t>
            </a:r>
            <a:br>
              <a:rPr lang="en-US" sz="3200" b="1" dirty="0"/>
            </a:br>
            <a:r>
              <a:rPr lang="en-US" sz="3200" b="1" dirty="0">
                <a:solidFill>
                  <a:srgbClr val="FF0000"/>
                </a:solidFill>
              </a:rPr>
              <a:t>+32.90% </a:t>
            </a:r>
            <a:r>
              <a:rPr lang="en-US" sz="3200" b="1" dirty="0"/>
              <a:t>in the past</a:t>
            </a:r>
            <a:br>
              <a:rPr lang="en-US" sz="3200" b="1" dirty="0"/>
            </a:br>
            <a:r>
              <a:rPr lang="en-US" sz="3200" b="1" dirty="0"/>
              <a:t>12 months, as I am,</a:t>
            </a:r>
            <a:br>
              <a:rPr lang="en-US" sz="3200" b="1" dirty="0"/>
            </a:br>
            <a:r>
              <a:rPr lang="en-US" sz="3200" b="1" dirty="0"/>
              <a:t>you are reading the</a:t>
            </a:r>
            <a:br>
              <a:rPr lang="en-US" sz="3200" b="1" dirty="0"/>
            </a:br>
            <a:r>
              <a:rPr lang="en-US" sz="3200" b="1" dirty="0"/>
              <a:t>wrong newsletter,</a:t>
            </a:r>
            <a:br>
              <a:rPr lang="en-US" sz="3200" b="1" dirty="0"/>
            </a:br>
            <a:r>
              <a:rPr lang="en-US" sz="3200" b="1" dirty="0"/>
              <a:t>or following the</a:t>
            </a:r>
            <a:br>
              <a:rPr lang="en-US" sz="3200" b="1" dirty="0"/>
            </a:br>
            <a:r>
              <a:rPr lang="en-US" sz="3200" b="1" dirty="0"/>
              <a:t>wrong trade</a:t>
            </a:r>
            <a:br>
              <a:rPr lang="en-US" sz="3200" b="1" dirty="0"/>
            </a:br>
            <a:r>
              <a:rPr lang="en-US" sz="3200" b="1" dirty="0"/>
              <a:t>mentoring service!</a:t>
            </a:r>
          </a:p>
        </p:txBody>
      </p:sp>
      <p:pic>
        <p:nvPicPr>
          <p:cNvPr id="4" name="Picture 3" descr="DSC_067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2801" y="1288550"/>
            <a:ext cx="2834185" cy="4267200"/>
          </a:xfrm>
          <a:prstGeom prst="rect">
            <a:avLst/>
          </a:prstGeom>
        </p:spPr>
      </p:pic>
    </p:spTree>
    <p:extLst>
      <p:ext uri="{BB962C8B-B14F-4D97-AF65-F5344CB8AC3E}">
        <p14:creationId xmlns:p14="http://schemas.microsoft.com/office/powerpoint/2010/main" val="1660157006"/>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048435" y="2286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GTD Daily Audited Performance</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119259D2-CD2A-DD46-ABE3-A46E60DA73B6}"/>
              </a:ext>
            </a:extLst>
          </p:cNvPr>
          <p:cNvSpPr txBox="1"/>
          <p:nvPr/>
        </p:nvSpPr>
        <p:spPr>
          <a:xfrm>
            <a:off x="5199761" y="6172200"/>
            <a:ext cx="1792478" cy="215444"/>
          </a:xfrm>
          <a:prstGeom prst="rect">
            <a:avLst/>
          </a:prstGeom>
          <a:noFill/>
        </p:spPr>
        <p:txBody>
          <a:bodyPr wrap="none" rtlCol="0">
            <a:spAutoFit/>
          </a:bodyPr>
          <a:lstStyle/>
          <a:p>
            <a:r>
              <a:rPr lang="en-US" sz="800" dirty="0"/>
              <a:t>And if you think I’ve just been lucky</a:t>
            </a:r>
          </a:p>
        </p:txBody>
      </p:sp>
      <p:pic>
        <p:nvPicPr>
          <p:cNvPr id="5" name="Picture 4" descr="A screenshot of a cell phone&#10;&#10;Description automatically generated">
            <a:extLst>
              <a:ext uri="{FF2B5EF4-FFF2-40B4-BE49-F238E27FC236}">
                <a16:creationId xmlns:a16="http://schemas.microsoft.com/office/drawing/2014/main" id="{F5F16672-3393-0A4C-953F-BE7F3863CC72}"/>
              </a:ext>
            </a:extLst>
          </p:cNvPr>
          <p:cNvPicPr>
            <a:picLocks noChangeAspect="1"/>
          </p:cNvPicPr>
          <p:nvPr/>
        </p:nvPicPr>
        <p:blipFill>
          <a:blip r:embed="rId3"/>
          <a:stretch>
            <a:fillRect/>
          </a:stretch>
        </p:blipFill>
        <p:spPr>
          <a:xfrm>
            <a:off x="2470150" y="844550"/>
            <a:ext cx="7251700" cy="5168900"/>
          </a:xfrm>
          <a:prstGeom prst="rect">
            <a:avLst/>
          </a:prstGeom>
        </p:spPr>
      </p:pic>
    </p:spTree>
    <p:extLst>
      <p:ext uri="{BB962C8B-B14F-4D97-AF65-F5344CB8AC3E}">
        <p14:creationId xmlns:p14="http://schemas.microsoft.com/office/powerpoint/2010/main" val="40989572"/>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1752600" y="228602"/>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GTD 9 Year Daily Audited Performance</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pic>
        <p:nvPicPr>
          <p:cNvPr id="5" name="Picture 4" descr="A screenshot of a social media post&#10;&#10;Description automatically generated">
            <a:extLst>
              <a:ext uri="{FF2B5EF4-FFF2-40B4-BE49-F238E27FC236}">
                <a16:creationId xmlns:a16="http://schemas.microsoft.com/office/drawing/2014/main" id="{0FDC27BF-ED2C-384C-B267-60E35CFB6CE5}"/>
              </a:ext>
            </a:extLst>
          </p:cNvPr>
          <p:cNvPicPr>
            <a:picLocks noChangeAspect="1"/>
          </p:cNvPicPr>
          <p:nvPr/>
        </p:nvPicPr>
        <p:blipFill>
          <a:blip r:embed="rId3"/>
          <a:stretch>
            <a:fillRect/>
          </a:stretch>
        </p:blipFill>
        <p:spPr>
          <a:xfrm>
            <a:off x="2178050" y="869950"/>
            <a:ext cx="7835900" cy="5118100"/>
          </a:xfrm>
          <a:prstGeom prst="rect">
            <a:avLst/>
          </a:prstGeom>
        </p:spPr>
      </p:pic>
    </p:spTree>
    <p:extLst>
      <p:ext uri="{BB962C8B-B14F-4D97-AF65-F5344CB8AC3E}">
        <p14:creationId xmlns:p14="http://schemas.microsoft.com/office/powerpoint/2010/main" val="234514330"/>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A145D-4A8F-A44B-B462-7D111FF025B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64979AA-2CA2-BC4D-A099-46B9E08D91EF}"/>
              </a:ext>
            </a:extLst>
          </p:cNvPr>
          <p:cNvSpPr>
            <a:spLocks noGrp="1"/>
          </p:cNvSpPr>
          <p:nvPr>
            <p:ph type="body" idx="1"/>
          </p:nvPr>
        </p:nvSpPr>
        <p:spPr/>
        <p:txBody>
          <a:bodyPr/>
          <a:lstStyle/>
          <a:p>
            <a:endParaRPr lang="en-US"/>
          </a:p>
        </p:txBody>
      </p:sp>
      <p:pic>
        <p:nvPicPr>
          <p:cNvPr id="5" name="Picture 4" descr="A person sitting in a car&#10;&#10;Description automatically generated">
            <a:extLst>
              <a:ext uri="{FF2B5EF4-FFF2-40B4-BE49-F238E27FC236}">
                <a16:creationId xmlns:a16="http://schemas.microsoft.com/office/drawing/2014/main" id="{F0F0A7EB-1AA2-F54E-B978-3C9BBA0F76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97555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BE576-3B19-8E44-9207-C12CC6BBEDE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198F03C-402A-8540-9D23-1C7CD69CD2AC}"/>
              </a:ext>
            </a:extLst>
          </p:cNvPr>
          <p:cNvSpPr>
            <a:spLocks noGrp="1"/>
          </p:cNvSpPr>
          <p:nvPr>
            <p:ph type="body" idx="1"/>
          </p:nvPr>
        </p:nvSpPr>
        <p:spPr/>
        <p:txBody>
          <a:bodyPr/>
          <a:lstStyle/>
          <a:p>
            <a:endParaRPr lang="en-US"/>
          </a:p>
        </p:txBody>
      </p:sp>
      <p:pic>
        <p:nvPicPr>
          <p:cNvPr id="5" name="Picture 4" descr="A person holding a sign&#10;&#10;Description automatically generated">
            <a:extLst>
              <a:ext uri="{FF2B5EF4-FFF2-40B4-BE49-F238E27FC236}">
                <a16:creationId xmlns:a16="http://schemas.microsoft.com/office/drawing/2014/main" id="{DA1909CE-48C8-7145-86A9-F084F12600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5168" y="0"/>
            <a:ext cx="9141665" cy="6858000"/>
          </a:xfrm>
          <a:prstGeom prst="rect">
            <a:avLst/>
          </a:prstGeom>
        </p:spPr>
      </p:pic>
    </p:spTree>
    <p:extLst>
      <p:ext uri="{BB962C8B-B14F-4D97-AF65-F5344CB8AC3E}">
        <p14:creationId xmlns:p14="http://schemas.microsoft.com/office/powerpoint/2010/main" val="25078270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A4AE3-7108-C943-8E81-B866E1E61B1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A78524E-3880-7E41-A1F6-B9F01E623F83}"/>
              </a:ext>
            </a:extLst>
          </p:cNvPr>
          <p:cNvSpPr>
            <a:spLocks noGrp="1"/>
          </p:cNvSpPr>
          <p:nvPr>
            <p:ph type="body" idx="1"/>
          </p:nvPr>
        </p:nvSpPr>
        <p:spPr/>
        <p:txBody>
          <a:bodyPr/>
          <a:lstStyle/>
          <a:p>
            <a:endParaRPr lang="en-US"/>
          </a:p>
        </p:txBody>
      </p:sp>
      <p:pic>
        <p:nvPicPr>
          <p:cNvPr id="6" name="Picture 5" descr="A picture containing grass, outdoor, tree, plane&#10;&#10;Description automatically generated">
            <a:extLst>
              <a:ext uri="{FF2B5EF4-FFF2-40B4-BE49-F238E27FC236}">
                <a16:creationId xmlns:a16="http://schemas.microsoft.com/office/drawing/2014/main" id="{76744A3A-EE9D-6A40-BFBA-7B91EFBA4892}"/>
              </a:ext>
            </a:extLst>
          </p:cNvPr>
          <p:cNvPicPr>
            <a:picLocks noChangeAspect="1"/>
          </p:cNvPicPr>
          <p:nvPr/>
        </p:nvPicPr>
        <p:blipFill>
          <a:blip r:embed="rId2"/>
          <a:stretch>
            <a:fillRect/>
          </a:stretch>
        </p:blipFill>
        <p:spPr>
          <a:xfrm>
            <a:off x="3237780" y="0"/>
            <a:ext cx="5716441" cy="6858000"/>
          </a:xfrm>
          <a:prstGeom prst="rect">
            <a:avLst/>
          </a:prstGeom>
        </p:spPr>
      </p:pic>
    </p:spTree>
    <p:extLst>
      <p:ext uri="{BB962C8B-B14F-4D97-AF65-F5344CB8AC3E}">
        <p14:creationId xmlns:p14="http://schemas.microsoft.com/office/powerpoint/2010/main" val="30705619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2051"/>
            <a:ext cx="8915400" cy="841248"/>
          </a:xfrm>
        </p:spPr>
        <p:txBody>
          <a:bodyPr>
            <a:normAutofit fontScale="90000"/>
          </a:bodyPr>
          <a:lstStyle/>
          <a:p>
            <a:pPr algn="ctr"/>
            <a:r>
              <a:rPr lang="en-US" sz="3600" dirty="0"/>
              <a:t>The Very Long View</a:t>
            </a:r>
            <a:br>
              <a:rPr lang="en-US" sz="3600" dirty="0"/>
            </a:br>
            <a:r>
              <a:rPr lang="en-US" sz="2200" dirty="0"/>
              <a:t>Here’s where the big money will really be made</a:t>
            </a:r>
          </a:p>
        </p:txBody>
      </p:sp>
      <p:sp>
        <p:nvSpPr>
          <p:cNvPr id="3" name="Text Placeholder 2"/>
          <p:cNvSpPr>
            <a:spLocks noGrp="1"/>
          </p:cNvSpPr>
          <p:nvPr>
            <p:ph type="body" idx="1"/>
          </p:nvPr>
        </p:nvSpPr>
        <p:spPr>
          <a:xfrm>
            <a:off x="609600" y="1536117"/>
            <a:ext cx="9601200" cy="4526100"/>
          </a:xfrm>
        </p:spPr>
        <p:txBody>
          <a:bodyPr>
            <a:noAutofit/>
          </a:bodyPr>
          <a:lstStyle/>
          <a:p>
            <a:pPr marL="203200" indent="0">
              <a:buNone/>
            </a:pPr>
            <a:r>
              <a:rPr lang="en-US" sz="2000" b="1" dirty="0"/>
              <a:t>*The 2000s and the 2010s were the hard decades</a:t>
            </a:r>
            <a:r>
              <a:rPr lang="en-US" sz="2000" b="1" dirty="0">
                <a:solidFill>
                  <a:srgbClr val="FF0000"/>
                </a:solidFill>
              </a:rPr>
              <a:t> </a:t>
            </a:r>
            <a:r>
              <a:rPr lang="en-US" sz="2000" b="1" dirty="0">
                <a:solidFill>
                  <a:schemeClr val="tx1"/>
                </a:solidFill>
              </a:rPr>
              <a:t>for making money</a:t>
            </a:r>
            <a:br>
              <a:rPr lang="en-US" sz="2000" b="1" dirty="0">
                <a:solidFill>
                  <a:schemeClr val="tx1"/>
                </a:solidFill>
              </a:rPr>
            </a:br>
            <a:br>
              <a:rPr lang="en-US" sz="2000" b="1" dirty="0">
                <a:solidFill>
                  <a:schemeClr val="tx1"/>
                </a:solidFill>
              </a:rPr>
            </a:br>
            <a:r>
              <a:rPr lang="en-US" sz="2000" b="1" dirty="0">
                <a:solidFill>
                  <a:schemeClr val="tx1"/>
                </a:solidFill>
              </a:rPr>
              <a:t>*The 2020s and 2030s will be easy ones, as a global demographic wave brings on a new “Golden Age”</a:t>
            </a:r>
            <a:br>
              <a:rPr lang="en-US" sz="2000" b="1" dirty="0">
                <a:solidFill>
                  <a:schemeClr val="tx1"/>
                </a:solidFill>
              </a:rPr>
            </a:br>
            <a:br>
              <a:rPr lang="en-US" sz="2000" b="1" dirty="0">
                <a:solidFill>
                  <a:schemeClr val="tx1"/>
                </a:solidFill>
              </a:rPr>
            </a:br>
            <a:r>
              <a:rPr lang="en-US" sz="2000" b="1" dirty="0">
                <a:solidFill>
                  <a:schemeClr val="tx1"/>
                </a:solidFill>
              </a:rPr>
              <a:t>*85 million Millennials will become big</a:t>
            </a:r>
            <a:br>
              <a:rPr lang="en-US" sz="2000" b="1" dirty="0">
                <a:solidFill>
                  <a:schemeClr val="tx1"/>
                </a:solidFill>
              </a:rPr>
            </a:br>
            <a:r>
              <a:rPr lang="en-US" sz="2000" b="1" dirty="0">
                <a:solidFill>
                  <a:schemeClr val="tx1"/>
                </a:solidFill>
              </a:rPr>
              <a:t> spenders over the next 15 years, while</a:t>
            </a:r>
            <a:br>
              <a:rPr lang="en-US" sz="2000" b="1" dirty="0">
                <a:solidFill>
                  <a:schemeClr val="tx1"/>
                </a:solidFill>
              </a:rPr>
            </a:br>
            <a:r>
              <a:rPr lang="en-US" sz="2000" b="1" dirty="0">
                <a:solidFill>
                  <a:schemeClr val="tx1"/>
                </a:solidFill>
              </a:rPr>
              <a:t> 80 million baby boomers, a drag on the</a:t>
            </a:r>
            <a:br>
              <a:rPr lang="en-US" sz="2000" b="1" dirty="0">
                <a:solidFill>
                  <a:schemeClr val="tx1"/>
                </a:solidFill>
              </a:rPr>
            </a:br>
            <a:r>
              <a:rPr lang="en-US" sz="2000" b="1" dirty="0">
                <a:solidFill>
                  <a:schemeClr val="tx1"/>
                </a:solidFill>
              </a:rPr>
              <a:t> economy, fade from the scene</a:t>
            </a:r>
            <a:br>
              <a:rPr lang="en-US" sz="2000" b="1" dirty="0">
                <a:solidFill>
                  <a:schemeClr val="tx1"/>
                </a:solidFill>
              </a:rPr>
            </a:br>
            <a:br>
              <a:rPr lang="en-US" sz="2000" b="1" dirty="0">
                <a:solidFill>
                  <a:schemeClr val="tx1"/>
                </a:solidFill>
              </a:rPr>
            </a:br>
            <a:r>
              <a:rPr lang="en-US" sz="2000" b="1" dirty="0">
                <a:solidFill>
                  <a:schemeClr val="tx1"/>
                </a:solidFill>
              </a:rPr>
              <a:t>*That will create an economic boom that</a:t>
            </a:r>
            <a:br>
              <a:rPr lang="en-US" sz="2000" b="1" dirty="0">
                <a:solidFill>
                  <a:schemeClr val="tx1"/>
                </a:solidFill>
              </a:rPr>
            </a:br>
            <a:r>
              <a:rPr lang="en-US" sz="2000" b="1" dirty="0">
                <a:solidFill>
                  <a:schemeClr val="tx1"/>
                </a:solidFill>
              </a:rPr>
              <a:t>will last another decade starting in 2021</a:t>
            </a: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rgbClr val="FF0000"/>
                </a:solidFill>
              </a:rPr>
            </a:br>
            <a:br>
              <a:rPr lang="en-US" sz="2000" b="1" dirty="0">
                <a:solidFill>
                  <a:srgbClr val="FF0000"/>
                </a:solidFill>
              </a:rPr>
            </a:br>
            <a:endParaRPr lang="en-US" sz="2000" b="1" dirty="0">
              <a:solidFill>
                <a:srgbClr val="FF0000"/>
              </a:solidFill>
            </a:endParaRPr>
          </a:p>
        </p:txBody>
      </p:sp>
      <p:pic>
        <p:nvPicPr>
          <p:cNvPr id="5" name="Picture 4" descr="IMG_437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2860638"/>
            <a:ext cx="2637091" cy="3673882"/>
          </a:xfrm>
          <a:prstGeom prst="rect">
            <a:avLst/>
          </a:prstGeom>
        </p:spPr>
      </p:pic>
    </p:spTree>
    <p:extLst>
      <p:ext uri="{BB962C8B-B14F-4D97-AF65-F5344CB8AC3E}">
        <p14:creationId xmlns:p14="http://schemas.microsoft.com/office/powerpoint/2010/main" val="232224778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95CD-7C38-1342-98F5-D89F6E3E974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E1FF696-CDD9-924E-BF87-215148D2630F}"/>
              </a:ext>
            </a:extLst>
          </p:cNvPr>
          <p:cNvSpPr>
            <a:spLocks noGrp="1"/>
          </p:cNvSpPr>
          <p:nvPr>
            <p:ph type="body" idx="1"/>
          </p:nvPr>
        </p:nvSpPr>
        <p:spPr/>
        <p:txBody>
          <a:bodyPr/>
          <a:lstStyle/>
          <a:p>
            <a:endParaRPr lang="en-US" dirty="0"/>
          </a:p>
        </p:txBody>
      </p:sp>
      <p:pic>
        <p:nvPicPr>
          <p:cNvPr id="5" name="Picture 4" descr="A person posing for the camera&#10;&#10;Description automatically generated">
            <a:extLst>
              <a:ext uri="{FF2B5EF4-FFF2-40B4-BE49-F238E27FC236}">
                <a16:creationId xmlns:a16="http://schemas.microsoft.com/office/drawing/2014/main" id="{75768B0F-9E0A-C641-A847-136C6794A955}"/>
              </a:ext>
            </a:extLst>
          </p:cNvPr>
          <p:cNvPicPr>
            <a:picLocks noChangeAspect="1"/>
          </p:cNvPicPr>
          <p:nvPr/>
        </p:nvPicPr>
        <p:blipFill>
          <a:blip r:embed="rId2"/>
          <a:stretch>
            <a:fillRect/>
          </a:stretch>
        </p:blipFill>
        <p:spPr>
          <a:xfrm>
            <a:off x="762699" y="1527319"/>
            <a:ext cx="2839715" cy="4072388"/>
          </a:xfrm>
          <a:prstGeom prst="rect">
            <a:avLst/>
          </a:prstGeom>
        </p:spPr>
      </p:pic>
      <p:pic>
        <p:nvPicPr>
          <p:cNvPr id="7" name="Picture 6" descr="A person standing in a room&#10;&#10;Description automatically generated">
            <a:extLst>
              <a:ext uri="{FF2B5EF4-FFF2-40B4-BE49-F238E27FC236}">
                <a16:creationId xmlns:a16="http://schemas.microsoft.com/office/drawing/2014/main" id="{DA1675BE-F830-9048-A760-072DB9F141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4800" y="-539"/>
            <a:ext cx="2743417" cy="3912352"/>
          </a:xfrm>
          <a:prstGeom prst="rect">
            <a:avLst/>
          </a:prstGeom>
        </p:spPr>
      </p:pic>
      <p:sp>
        <p:nvSpPr>
          <p:cNvPr id="4" name="TextBox 3">
            <a:extLst>
              <a:ext uri="{FF2B5EF4-FFF2-40B4-BE49-F238E27FC236}">
                <a16:creationId xmlns:a16="http://schemas.microsoft.com/office/drawing/2014/main" id="{B410FE58-D7C3-8247-B34E-0ED18DFF7DFE}"/>
              </a:ext>
            </a:extLst>
          </p:cNvPr>
          <p:cNvSpPr txBox="1"/>
          <p:nvPr/>
        </p:nvSpPr>
        <p:spPr>
          <a:xfrm>
            <a:off x="1857886" y="6216168"/>
            <a:ext cx="8352914" cy="523220"/>
          </a:xfrm>
          <a:prstGeom prst="rect">
            <a:avLst/>
          </a:prstGeom>
          <a:noFill/>
        </p:spPr>
        <p:txBody>
          <a:bodyPr wrap="square" rtlCol="0">
            <a:spAutoFit/>
          </a:bodyPr>
          <a:lstStyle/>
          <a:p>
            <a:r>
              <a:rPr lang="en-US" dirty="0"/>
              <a:t>As the war wound down I became a foreign correspondent for the Economist. When they learned I had a math degree they switch me over to covering the Asian economy and the STOCK MARKET!</a:t>
            </a:r>
          </a:p>
        </p:txBody>
      </p:sp>
      <p:pic>
        <p:nvPicPr>
          <p:cNvPr id="10" name="Picture 9" descr="A picture containing wall, indoor&#10;&#10;Description automatically generated">
            <a:extLst>
              <a:ext uri="{FF2B5EF4-FFF2-40B4-BE49-F238E27FC236}">
                <a16:creationId xmlns:a16="http://schemas.microsoft.com/office/drawing/2014/main" id="{26086969-24E0-E04B-B989-2A99F66E7F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96203" y="112564"/>
            <a:ext cx="2875269" cy="3187058"/>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2A8392CF-43E9-B746-AAD3-FB977F6C7F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53200" y="3558378"/>
            <a:ext cx="3456243" cy="2506604"/>
          </a:xfrm>
          <a:prstGeom prst="rect">
            <a:avLst/>
          </a:prstGeom>
        </p:spPr>
      </p:pic>
    </p:spTree>
    <p:extLst>
      <p:ext uri="{BB962C8B-B14F-4D97-AF65-F5344CB8AC3E}">
        <p14:creationId xmlns:p14="http://schemas.microsoft.com/office/powerpoint/2010/main" val="21053861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1524000" y="209267"/>
            <a:ext cx="8915400" cy="838200"/>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400" dirty="0">
                <a:solidFill>
                  <a:srgbClr val="FFFFFF"/>
                </a:solidFill>
                <a:latin typeface="Calibri"/>
                <a:ea typeface="Calibri"/>
                <a:cs typeface="Calibri"/>
                <a:sym typeface="Calibri"/>
              </a:rPr>
              <a:t>Dow Average 1982-2000</a:t>
            </a:r>
            <a:br>
              <a:rPr lang="en-US" sz="2400" dirty="0">
                <a:solidFill>
                  <a:srgbClr val="FFFFFF"/>
                </a:solidFill>
                <a:latin typeface="Calibri"/>
                <a:ea typeface="Calibri"/>
                <a:cs typeface="Calibri"/>
                <a:sym typeface="Calibri"/>
              </a:rPr>
            </a:br>
            <a:r>
              <a:rPr lang="en-US" sz="2400" dirty="0">
                <a:solidFill>
                  <a:srgbClr val="FFFFFF"/>
                </a:solidFill>
                <a:latin typeface="Calibri"/>
                <a:ea typeface="Calibri"/>
                <a:cs typeface="Calibri"/>
                <a:sym typeface="Calibri"/>
              </a:rPr>
              <a:t>Up 20 Times in 18 years-Ready for a Replay?</a:t>
            </a:r>
          </a:p>
        </p:txBody>
      </p:sp>
      <p:pic>
        <p:nvPicPr>
          <p:cNvPr id="3" name="Picture 2" descr="sc-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3200" y="1143001"/>
            <a:ext cx="6401816" cy="4847089"/>
          </a:xfrm>
          <a:prstGeom prst="rect">
            <a:avLst/>
          </a:prstGeom>
        </p:spPr>
      </p:pic>
      <p:sp>
        <p:nvSpPr>
          <p:cNvPr id="2" name="TextBox 1">
            <a:extLst>
              <a:ext uri="{FF2B5EF4-FFF2-40B4-BE49-F238E27FC236}">
                <a16:creationId xmlns:a16="http://schemas.microsoft.com/office/drawing/2014/main" id="{AD41C53F-CC65-F743-B2E4-C10C70ADAEFC}"/>
              </a:ext>
            </a:extLst>
          </p:cNvPr>
          <p:cNvSpPr txBox="1"/>
          <p:nvPr/>
        </p:nvSpPr>
        <p:spPr>
          <a:xfrm>
            <a:off x="3187992" y="6248401"/>
            <a:ext cx="5816016" cy="307777"/>
          </a:xfrm>
          <a:prstGeom prst="rect">
            <a:avLst/>
          </a:prstGeom>
          <a:noFill/>
        </p:spPr>
        <p:txBody>
          <a:bodyPr wrap="none" rtlCol="0">
            <a:spAutoFit/>
          </a:bodyPr>
          <a:lstStyle/>
          <a:p>
            <a:r>
              <a:rPr lang="en-US" dirty="0"/>
              <a:t>What happened the last time we had an demographic tailwind like this?</a:t>
            </a:r>
          </a:p>
        </p:txBody>
      </p:sp>
    </p:spTree>
    <p:extLst>
      <p:ext uri="{BB962C8B-B14F-4D97-AF65-F5344CB8AC3E}">
        <p14:creationId xmlns:p14="http://schemas.microsoft.com/office/powerpoint/2010/main" val="2915554799"/>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1524000" y="209267"/>
            <a:ext cx="8915400" cy="838200"/>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400" dirty="0">
                <a:solidFill>
                  <a:srgbClr val="FFFFFF"/>
                </a:solidFill>
                <a:latin typeface="Calibri"/>
                <a:ea typeface="Calibri"/>
                <a:cs typeface="Calibri"/>
                <a:sym typeface="Calibri"/>
              </a:rPr>
              <a:t>Dow Average 2009-Present</a:t>
            </a:r>
            <a:br>
              <a:rPr lang="en-US" sz="2400" dirty="0">
                <a:solidFill>
                  <a:srgbClr val="FFFFFF"/>
                </a:solidFill>
                <a:latin typeface="Calibri"/>
                <a:ea typeface="Calibri"/>
                <a:cs typeface="Calibri"/>
                <a:sym typeface="Calibri"/>
              </a:rPr>
            </a:br>
            <a:r>
              <a:rPr lang="en-US" sz="2000" dirty="0">
                <a:solidFill>
                  <a:srgbClr val="FFFFFF"/>
                </a:solidFill>
                <a:latin typeface="Calibri"/>
                <a:ea typeface="Calibri"/>
                <a:cs typeface="Calibri"/>
                <a:sym typeface="Calibri"/>
              </a:rPr>
              <a:t>Up 20 Times from the 2009 bottom in 18 years takes us to 120,000 by 2027</a:t>
            </a:r>
          </a:p>
        </p:txBody>
      </p:sp>
      <p:pic>
        <p:nvPicPr>
          <p:cNvPr id="4" name="Picture 3">
            <a:extLst>
              <a:ext uri="{FF2B5EF4-FFF2-40B4-BE49-F238E27FC236}">
                <a16:creationId xmlns:a16="http://schemas.microsoft.com/office/drawing/2014/main" id="{2AB7247F-1438-4543-AEF0-90972D3E9F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4200" y="1144989"/>
            <a:ext cx="6033238" cy="4568023"/>
          </a:xfrm>
          <a:prstGeom prst="rect">
            <a:avLst/>
          </a:prstGeom>
        </p:spPr>
      </p:pic>
      <p:sp>
        <p:nvSpPr>
          <p:cNvPr id="2" name="TextBox 1">
            <a:extLst>
              <a:ext uri="{FF2B5EF4-FFF2-40B4-BE49-F238E27FC236}">
                <a16:creationId xmlns:a16="http://schemas.microsoft.com/office/drawing/2014/main" id="{BBA2DB4E-3FE9-6446-A575-30AAD61BCB43}"/>
              </a:ext>
            </a:extLst>
          </p:cNvPr>
          <p:cNvSpPr txBox="1"/>
          <p:nvPr/>
        </p:nvSpPr>
        <p:spPr>
          <a:xfrm>
            <a:off x="2057400" y="6096001"/>
            <a:ext cx="7848600" cy="276999"/>
          </a:xfrm>
          <a:prstGeom prst="rect">
            <a:avLst/>
          </a:prstGeom>
          <a:noFill/>
        </p:spPr>
        <p:txBody>
          <a:bodyPr wrap="square" rtlCol="0">
            <a:spAutoFit/>
          </a:bodyPr>
          <a:lstStyle/>
          <a:p>
            <a:r>
              <a:rPr lang="en-US" sz="1200" dirty="0"/>
              <a:t>Yes, that sounds impossible, up 400% in 10 years, but that is exactly what we have done over the past 10 years</a:t>
            </a:r>
          </a:p>
        </p:txBody>
      </p:sp>
    </p:spTree>
    <p:extLst>
      <p:ext uri="{BB962C8B-B14F-4D97-AF65-F5344CB8AC3E}">
        <p14:creationId xmlns:p14="http://schemas.microsoft.com/office/powerpoint/2010/main" val="2640467155"/>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1524000" y="209267"/>
            <a:ext cx="8915400" cy="838200"/>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400" dirty="0">
                <a:solidFill>
                  <a:srgbClr val="FFFFFF"/>
                </a:solidFill>
                <a:latin typeface="Calibri"/>
                <a:ea typeface="Calibri"/>
                <a:cs typeface="Calibri"/>
                <a:sym typeface="Calibri"/>
              </a:rPr>
              <a:t>Dow Average 1982-2000</a:t>
            </a:r>
            <a:br>
              <a:rPr lang="en-US" sz="2400" dirty="0">
                <a:solidFill>
                  <a:srgbClr val="FFFFFF"/>
                </a:solidFill>
                <a:latin typeface="Calibri"/>
                <a:ea typeface="Calibri"/>
                <a:cs typeface="Calibri"/>
                <a:sym typeface="Calibri"/>
              </a:rPr>
            </a:br>
            <a:r>
              <a:rPr lang="en-US" sz="2400" dirty="0">
                <a:solidFill>
                  <a:srgbClr val="FFFFFF"/>
                </a:solidFill>
                <a:latin typeface="Calibri"/>
                <a:ea typeface="Calibri"/>
                <a:cs typeface="Calibri"/>
                <a:sym typeface="Calibri"/>
              </a:rPr>
              <a:t>Up 20 Times in 18 years-Ready for a Replay?</a:t>
            </a:r>
          </a:p>
        </p:txBody>
      </p:sp>
      <p:pic>
        <p:nvPicPr>
          <p:cNvPr id="3" name="Picture 2" descr="sc-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3200" y="1143001"/>
            <a:ext cx="6401816" cy="4847089"/>
          </a:xfrm>
          <a:prstGeom prst="rect">
            <a:avLst/>
          </a:prstGeom>
        </p:spPr>
      </p:pic>
      <p:sp>
        <p:nvSpPr>
          <p:cNvPr id="2" name="TextBox 1">
            <a:extLst>
              <a:ext uri="{FF2B5EF4-FFF2-40B4-BE49-F238E27FC236}">
                <a16:creationId xmlns:a16="http://schemas.microsoft.com/office/drawing/2014/main" id="{AD41C53F-CC65-F743-B2E4-C10C70ADAEFC}"/>
              </a:ext>
            </a:extLst>
          </p:cNvPr>
          <p:cNvSpPr txBox="1"/>
          <p:nvPr/>
        </p:nvSpPr>
        <p:spPr>
          <a:xfrm>
            <a:off x="3187992" y="6248401"/>
            <a:ext cx="5816016" cy="307777"/>
          </a:xfrm>
          <a:prstGeom prst="rect">
            <a:avLst/>
          </a:prstGeom>
          <a:noFill/>
        </p:spPr>
        <p:txBody>
          <a:bodyPr wrap="none" rtlCol="0">
            <a:spAutoFit/>
          </a:bodyPr>
          <a:lstStyle/>
          <a:p>
            <a:r>
              <a:rPr lang="en-US" dirty="0"/>
              <a:t>What happened the last time we had an demographic tailwind like this?</a:t>
            </a:r>
          </a:p>
        </p:txBody>
      </p:sp>
      <p:sp>
        <p:nvSpPr>
          <p:cNvPr id="4" name="Left Arrow Callout 3">
            <a:extLst>
              <a:ext uri="{FF2B5EF4-FFF2-40B4-BE49-F238E27FC236}">
                <a16:creationId xmlns:a16="http://schemas.microsoft.com/office/drawing/2014/main" id="{9BB4AD12-C674-1549-8B6A-2CDA08CACB85}"/>
              </a:ext>
            </a:extLst>
          </p:cNvPr>
          <p:cNvSpPr/>
          <p:nvPr/>
        </p:nvSpPr>
        <p:spPr>
          <a:xfrm>
            <a:off x="6172200" y="3276600"/>
            <a:ext cx="21336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 Are Here Now!</a:t>
            </a:r>
          </a:p>
        </p:txBody>
      </p:sp>
    </p:spTree>
    <p:extLst>
      <p:ext uri="{BB962C8B-B14F-4D97-AF65-F5344CB8AC3E}">
        <p14:creationId xmlns:p14="http://schemas.microsoft.com/office/powerpoint/2010/main" val="3662238028"/>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12F0E-1A85-C040-8EC4-D64F697CF067}"/>
              </a:ext>
            </a:extLst>
          </p:cNvPr>
          <p:cNvSpPr>
            <a:spLocks noGrp="1"/>
          </p:cNvSpPr>
          <p:nvPr>
            <p:ph type="title"/>
          </p:nvPr>
        </p:nvSpPr>
        <p:spPr/>
        <p:txBody>
          <a:bodyPr/>
          <a:lstStyle/>
          <a:p>
            <a:r>
              <a:rPr lang="en-US" sz="2800" dirty="0"/>
              <a:t>The Tech Turbocharger</a:t>
            </a:r>
          </a:p>
        </p:txBody>
      </p:sp>
      <p:sp>
        <p:nvSpPr>
          <p:cNvPr id="3" name="Text Placeholder 2">
            <a:extLst>
              <a:ext uri="{FF2B5EF4-FFF2-40B4-BE49-F238E27FC236}">
                <a16:creationId xmlns:a16="http://schemas.microsoft.com/office/drawing/2014/main" id="{50C8C8C9-573E-7349-A0BA-3F883E176298}"/>
              </a:ext>
            </a:extLst>
          </p:cNvPr>
          <p:cNvSpPr>
            <a:spLocks noGrp="1"/>
          </p:cNvSpPr>
          <p:nvPr>
            <p:ph type="body" idx="1"/>
          </p:nvPr>
        </p:nvSpPr>
        <p:spPr/>
        <p:txBody>
          <a:bodyPr/>
          <a:lstStyle/>
          <a:p>
            <a:pPr marL="203200" indent="0">
              <a:buNone/>
            </a:pPr>
            <a:r>
              <a:rPr lang="en-US" sz="1800" dirty="0"/>
              <a:t>*Technology is hyper accelerating on all fronts simultaneously</a:t>
            </a:r>
            <a:br>
              <a:rPr lang="en-US" sz="1800" dirty="0"/>
            </a:br>
            <a:br>
              <a:rPr lang="en-US" sz="1800" dirty="0"/>
            </a:br>
            <a:r>
              <a:rPr lang="en-US" sz="1800" dirty="0"/>
              <a:t>*The development of functional quantum computers mean that</a:t>
            </a:r>
            <a:br>
              <a:rPr lang="en-US" sz="1800" dirty="0"/>
            </a:br>
            <a:r>
              <a:rPr lang="en-US" sz="1800" dirty="0"/>
              <a:t>computational ability is about to increase a trillion fold at no cost</a:t>
            </a:r>
            <a:br>
              <a:rPr lang="en-US" sz="1800" dirty="0"/>
            </a:br>
            <a:br>
              <a:rPr lang="en-US" sz="1800" dirty="0"/>
            </a:br>
            <a:r>
              <a:rPr lang="en-US" sz="1800" dirty="0"/>
              <a:t>*The world’s major computational challenges will shortly be solved,</a:t>
            </a:r>
            <a:br>
              <a:rPr lang="en-US" sz="1800" dirty="0"/>
            </a:br>
            <a:r>
              <a:rPr lang="en-US" sz="1800" dirty="0"/>
              <a:t>such as weather forecasting and cancer cures</a:t>
            </a:r>
            <a:br>
              <a:rPr lang="en-US" sz="1800" dirty="0"/>
            </a:br>
            <a:br>
              <a:rPr lang="en-US" sz="1800" dirty="0"/>
            </a:br>
            <a:r>
              <a:rPr lang="en-US" sz="1800" dirty="0"/>
              <a:t>*All major human diseases will be cured within ten years. Live another</a:t>
            </a:r>
            <a:br>
              <a:rPr lang="en-US" sz="1800" dirty="0"/>
            </a:br>
            <a:r>
              <a:rPr lang="en-US" sz="1800" dirty="0"/>
              <a:t>decade and you will have a shot at living to 150 years old</a:t>
            </a:r>
            <a:br>
              <a:rPr lang="en-US" sz="1800" dirty="0"/>
            </a:br>
            <a:br>
              <a:rPr lang="en-US" sz="1800" dirty="0"/>
            </a:br>
            <a:r>
              <a:rPr lang="en-US" sz="1800" dirty="0"/>
              <a:t>*Needless to say, tech and biotech stocks dominate in this scenario</a:t>
            </a:r>
            <a:br>
              <a:rPr lang="en-US" sz="1800" dirty="0"/>
            </a:br>
            <a:r>
              <a:rPr lang="en-US" sz="1800" dirty="0"/>
              <a:t>and will account for the bulk of stock market gains in our lifetimes</a:t>
            </a:r>
            <a:br>
              <a:rPr lang="en-US" sz="1800" dirty="0"/>
            </a:br>
            <a:br>
              <a:rPr lang="en-US" sz="1800" dirty="0"/>
            </a:br>
            <a:r>
              <a:rPr lang="en-US" sz="1800" dirty="0"/>
              <a:t>*The nineties had cheaper computers, cheap operating software, and</a:t>
            </a:r>
            <a:br>
              <a:rPr lang="en-US" sz="1800" dirty="0"/>
            </a:br>
            <a:r>
              <a:rPr lang="en-US" sz="1800" dirty="0"/>
              <a:t>a new Internet. The 2020’s will have ten times this number of technology</a:t>
            </a:r>
            <a:br>
              <a:rPr lang="en-US" sz="1800" dirty="0"/>
            </a:br>
            <a:r>
              <a:rPr lang="en-US" sz="1800" dirty="0"/>
              <a:t>drivers</a:t>
            </a:r>
          </a:p>
        </p:txBody>
      </p:sp>
      <p:pic>
        <p:nvPicPr>
          <p:cNvPr id="4" name="Picture 3">
            <a:extLst>
              <a:ext uri="{FF2B5EF4-FFF2-40B4-BE49-F238E27FC236}">
                <a16:creationId xmlns:a16="http://schemas.microsoft.com/office/drawing/2014/main" id="{81FD74B9-16A1-6043-9B03-C67D99227A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15400" y="2239963"/>
            <a:ext cx="2763982" cy="4343400"/>
          </a:xfrm>
          <a:prstGeom prst="rect">
            <a:avLst/>
          </a:prstGeom>
        </p:spPr>
      </p:pic>
    </p:spTree>
    <p:extLst>
      <p:ext uri="{BB962C8B-B14F-4D97-AF65-F5344CB8AC3E}">
        <p14:creationId xmlns:p14="http://schemas.microsoft.com/office/powerpoint/2010/main" val="3425402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94966-C3C6-D643-94F2-5D73F2C8D656}"/>
              </a:ext>
            </a:extLst>
          </p:cNvPr>
          <p:cNvSpPr>
            <a:spLocks noGrp="1"/>
          </p:cNvSpPr>
          <p:nvPr>
            <p:ph type="title"/>
          </p:nvPr>
        </p:nvSpPr>
        <p:spPr/>
        <p:txBody>
          <a:bodyPr/>
          <a:lstStyle/>
          <a:p>
            <a:r>
              <a:rPr lang="en-US" sz="3200" dirty="0"/>
              <a:t>Quantum Computing</a:t>
            </a:r>
          </a:p>
        </p:txBody>
      </p:sp>
      <p:sp>
        <p:nvSpPr>
          <p:cNvPr id="3" name="Text Placeholder 2">
            <a:extLst>
              <a:ext uri="{FF2B5EF4-FFF2-40B4-BE49-F238E27FC236}">
                <a16:creationId xmlns:a16="http://schemas.microsoft.com/office/drawing/2014/main" id="{8CD9FCF1-C1EB-A84F-B919-95BE50FFDEB8}"/>
              </a:ext>
            </a:extLst>
          </p:cNvPr>
          <p:cNvSpPr>
            <a:spLocks noGrp="1"/>
          </p:cNvSpPr>
          <p:nvPr>
            <p:ph type="body" idx="1"/>
          </p:nvPr>
        </p:nvSpPr>
        <p:spPr/>
        <p:txBody>
          <a:bodyPr/>
          <a:lstStyle/>
          <a:p>
            <a:pPr marL="203200" indent="0" algn="ctr">
              <a:buNone/>
            </a:pPr>
            <a:r>
              <a:rPr lang="en-US" sz="2000" dirty="0"/>
              <a:t>*</a:t>
            </a:r>
            <a:r>
              <a:rPr lang="en-US" sz="2400" dirty="0"/>
              <a:t>Old 2 X 2 X 2 X 2 = 16 possible solutions</a:t>
            </a:r>
            <a:br>
              <a:rPr lang="en-US" sz="2400" dirty="0"/>
            </a:br>
            <a:br>
              <a:rPr lang="en-US" sz="2400" dirty="0"/>
            </a:br>
            <a:r>
              <a:rPr lang="en-US" sz="2400" dirty="0"/>
              <a:t>*New 16 X 16 X 16 X 16 = 65,536 possible solutions</a:t>
            </a:r>
          </a:p>
        </p:txBody>
      </p:sp>
      <p:pic>
        <p:nvPicPr>
          <p:cNvPr id="4" name="Picture 3">
            <a:extLst>
              <a:ext uri="{FF2B5EF4-FFF2-40B4-BE49-F238E27FC236}">
                <a16:creationId xmlns:a16="http://schemas.microsoft.com/office/drawing/2014/main" id="{2FD21543-3A5F-BB43-96E7-AD023DE793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70066" y="3429000"/>
            <a:ext cx="5250601" cy="2953463"/>
          </a:xfrm>
          <a:prstGeom prst="rect">
            <a:avLst/>
          </a:prstGeom>
        </p:spPr>
      </p:pic>
    </p:spTree>
    <p:extLst>
      <p:ext uri="{BB962C8B-B14F-4D97-AF65-F5344CB8AC3E}">
        <p14:creationId xmlns:p14="http://schemas.microsoft.com/office/powerpoint/2010/main" val="1720018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Only Chart You’ll Ever Need to Read</a:t>
            </a:r>
            <a:br>
              <a:rPr lang="en-US" sz="2400" dirty="0"/>
            </a:br>
            <a:r>
              <a:rPr lang="en-US" sz="1800" dirty="0"/>
              <a:t>Demographics turn to tailwind in 2022, Peaks in the 46-50 Spending group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47800" y="1676400"/>
            <a:ext cx="8839200" cy="4648200"/>
          </a:xfrm>
        </p:spPr>
      </p:pic>
      <p:sp>
        <p:nvSpPr>
          <p:cNvPr id="5" name="Left Arrow Callout 4"/>
          <p:cNvSpPr/>
          <p:nvPr/>
        </p:nvSpPr>
        <p:spPr>
          <a:xfrm>
            <a:off x="3454400" y="3924300"/>
            <a:ext cx="1066800" cy="8382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1966</a:t>
            </a:r>
            <a:br>
              <a:rPr lang="en-US" dirty="0"/>
            </a:br>
            <a:r>
              <a:rPr lang="en-US" dirty="0"/>
              <a:t>Peak</a:t>
            </a:r>
          </a:p>
        </p:txBody>
      </p:sp>
      <p:sp>
        <p:nvSpPr>
          <p:cNvPr id="6" name="Right Arrow Callout 5"/>
          <p:cNvSpPr/>
          <p:nvPr/>
        </p:nvSpPr>
        <p:spPr>
          <a:xfrm>
            <a:off x="3962400" y="2400300"/>
            <a:ext cx="1295400" cy="6858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dirty="0"/>
            </a:br>
            <a:r>
              <a:rPr lang="en-US" dirty="0"/>
              <a:t>2006</a:t>
            </a:r>
            <a:br>
              <a:rPr lang="en-US" dirty="0"/>
            </a:br>
            <a:r>
              <a:rPr lang="en-US" dirty="0"/>
              <a:t>Peak</a:t>
            </a:r>
          </a:p>
          <a:p>
            <a:pPr algn="ctr"/>
            <a:endParaRPr lang="en-US" dirty="0"/>
          </a:p>
        </p:txBody>
      </p:sp>
      <p:sp>
        <p:nvSpPr>
          <p:cNvPr id="9" name="Down Arrow Callout 8"/>
          <p:cNvSpPr/>
          <p:nvPr/>
        </p:nvSpPr>
        <p:spPr>
          <a:xfrm>
            <a:off x="7404100" y="2197100"/>
            <a:ext cx="1066800" cy="8382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dirty="0"/>
            </a:br>
            <a:r>
              <a:rPr lang="en-US" dirty="0"/>
              <a:t>2036</a:t>
            </a:r>
            <a:br>
              <a:rPr lang="en-US" dirty="0"/>
            </a:br>
            <a:r>
              <a:rPr lang="en-US" dirty="0"/>
              <a:t>Peak</a:t>
            </a:r>
          </a:p>
          <a:p>
            <a:pPr algn="ctr"/>
            <a:endParaRPr lang="en-US" dirty="0"/>
          </a:p>
        </p:txBody>
      </p:sp>
      <p:sp>
        <p:nvSpPr>
          <p:cNvPr id="3" name="Left Arrow Callout 2"/>
          <p:cNvSpPr/>
          <p:nvPr/>
        </p:nvSpPr>
        <p:spPr>
          <a:xfrm>
            <a:off x="7023102" y="3810002"/>
            <a:ext cx="1295400" cy="685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2022 Trough</a:t>
            </a:r>
          </a:p>
        </p:txBody>
      </p:sp>
    </p:spTree>
    <p:extLst>
      <p:ext uri="{BB962C8B-B14F-4D97-AF65-F5344CB8AC3E}">
        <p14:creationId xmlns:p14="http://schemas.microsoft.com/office/powerpoint/2010/main" val="2363982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EC8C-08A4-8346-BDFE-F2927C11AEA9}"/>
              </a:ext>
            </a:extLst>
          </p:cNvPr>
          <p:cNvSpPr>
            <a:spLocks noGrp="1"/>
          </p:cNvSpPr>
          <p:nvPr>
            <p:ph type="title"/>
          </p:nvPr>
        </p:nvSpPr>
        <p:spPr/>
        <p:txBody>
          <a:bodyPr/>
          <a:lstStyle/>
          <a:p>
            <a:r>
              <a:rPr lang="en-US" sz="2800" dirty="0"/>
              <a:t>Global Warming- Will it Destroy the Bull Case?</a:t>
            </a:r>
            <a:br>
              <a:rPr lang="en-US" sz="1800" dirty="0"/>
            </a:br>
            <a:r>
              <a:rPr lang="en-US" sz="1800" dirty="0"/>
              <a:t>How can the economy grow when it is under 200 feet of water?</a:t>
            </a:r>
          </a:p>
        </p:txBody>
      </p:sp>
      <p:sp>
        <p:nvSpPr>
          <p:cNvPr id="3" name="Text Placeholder 2">
            <a:extLst>
              <a:ext uri="{FF2B5EF4-FFF2-40B4-BE49-F238E27FC236}">
                <a16:creationId xmlns:a16="http://schemas.microsoft.com/office/drawing/2014/main" id="{E48DFBE0-23CF-634A-9E32-7B12E8A747C5}"/>
              </a:ext>
            </a:extLst>
          </p:cNvPr>
          <p:cNvSpPr>
            <a:spLocks noGrp="1"/>
          </p:cNvSpPr>
          <p:nvPr>
            <p:ph type="body" idx="1"/>
          </p:nvPr>
        </p:nvSpPr>
        <p:spPr/>
        <p:txBody>
          <a:bodyPr/>
          <a:lstStyle/>
          <a:p>
            <a:pPr marL="203200" indent="0">
              <a:buNone/>
            </a:pPr>
            <a:r>
              <a:rPr lang="en-US" sz="2000" dirty="0"/>
              <a:t>*Green New Deal will spend $1 trillion a year on alternative energy mitigation from 2021 onward</a:t>
            </a:r>
            <a:br>
              <a:rPr lang="en-US" sz="2000" dirty="0"/>
            </a:br>
            <a:br>
              <a:rPr lang="en-US" sz="2000" dirty="0"/>
            </a:br>
            <a:r>
              <a:rPr lang="en-US" sz="2000" dirty="0"/>
              <a:t>*Will be the greatest investment opportunity of the century, pouring billions into solar, wind,</a:t>
            </a:r>
            <a:br>
              <a:rPr lang="en-US" sz="2000" dirty="0"/>
            </a:br>
            <a:r>
              <a:rPr lang="en-US" sz="2000" dirty="0"/>
              <a:t>biomass, energy efficiencies, and non-toxic nuclear</a:t>
            </a:r>
            <a:br>
              <a:rPr lang="en-US" sz="2000" dirty="0"/>
            </a:br>
            <a:br>
              <a:rPr lang="en-US" sz="2000" dirty="0"/>
            </a:br>
            <a:r>
              <a:rPr lang="en-US" sz="2000" dirty="0"/>
              <a:t>*Can reverse carbon accumulation and bring</a:t>
            </a:r>
            <a:br>
              <a:rPr lang="en-US" sz="2000" dirty="0"/>
            </a:br>
            <a:r>
              <a:rPr lang="en-US" sz="2000" dirty="0"/>
              <a:t>cooling within a decade</a:t>
            </a:r>
            <a:br>
              <a:rPr lang="en-US" sz="2000" dirty="0"/>
            </a:br>
            <a:br>
              <a:rPr lang="en-US" sz="2000" dirty="0"/>
            </a:br>
            <a:r>
              <a:rPr lang="en-US" sz="2000" dirty="0"/>
              <a:t>*Will also finance the shutting down of the US</a:t>
            </a:r>
          </a:p>
          <a:p>
            <a:pPr marL="203200" indent="0">
              <a:buNone/>
            </a:pPr>
            <a:r>
              <a:rPr lang="en-US" sz="2000" dirty="0"/>
              <a:t>Coal and oil industries</a:t>
            </a:r>
            <a:br>
              <a:rPr lang="en-US" sz="2000" dirty="0"/>
            </a:br>
            <a:br>
              <a:rPr lang="en-US" sz="2000" dirty="0"/>
            </a:br>
            <a:r>
              <a:rPr lang="en-US" sz="2000" dirty="0"/>
              <a:t>*100% of new US car production is electric</a:t>
            </a:r>
            <a:br>
              <a:rPr lang="en-US" sz="2000" dirty="0"/>
            </a:br>
            <a:r>
              <a:rPr lang="en-US" sz="2000" dirty="0"/>
              <a:t>by 2030</a:t>
            </a:r>
          </a:p>
        </p:txBody>
      </p:sp>
      <p:pic>
        <p:nvPicPr>
          <p:cNvPr id="4" name="Picture 3">
            <a:extLst>
              <a:ext uri="{FF2B5EF4-FFF2-40B4-BE49-F238E27FC236}">
                <a16:creationId xmlns:a16="http://schemas.microsoft.com/office/drawing/2014/main" id="{AD1A75C9-7972-5743-AF65-2793EF8F49F2}"/>
              </a:ext>
            </a:extLst>
          </p:cNvPr>
          <p:cNvPicPr>
            <a:picLocks noChangeAspect="1"/>
          </p:cNvPicPr>
          <p:nvPr/>
        </p:nvPicPr>
        <p:blipFill>
          <a:blip r:embed="rId2"/>
          <a:stretch>
            <a:fillRect/>
          </a:stretch>
        </p:blipFill>
        <p:spPr>
          <a:xfrm>
            <a:off x="7181458" y="3581400"/>
            <a:ext cx="4515242" cy="2795150"/>
          </a:xfrm>
          <a:prstGeom prst="rect">
            <a:avLst/>
          </a:prstGeom>
        </p:spPr>
      </p:pic>
    </p:spTree>
    <p:extLst>
      <p:ext uri="{BB962C8B-B14F-4D97-AF65-F5344CB8AC3E}">
        <p14:creationId xmlns:p14="http://schemas.microsoft.com/office/powerpoint/2010/main" val="34491766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21E7-4605-8F43-9F90-859ED6D74F94}"/>
              </a:ext>
            </a:extLst>
          </p:cNvPr>
          <p:cNvSpPr>
            <a:spLocks noGrp="1"/>
          </p:cNvSpPr>
          <p:nvPr>
            <p:ph type="title"/>
          </p:nvPr>
        </p:nvSpPr>
        <p:spPr/>
        <p:txBody>
          <a:bodyPr/>
          <a:lstStyle/>
          <a:p>
            <a:r>
              <a:rPr lang="en-US" sz="2800" dirty="0"/>
              <a:t>The US Presidential Election of 2020</a:t>
            </a:r>
          </a:p>
        </p:txBody>
      </p:sp>
      <p:sp>
        <p:nvSpPr>
          <p:cNvPr id="3" name="Text Placeholder 2">
            <a:extLst>
              <a:ext uri="{FF2B5EF4-FFF2-40B4-BE49-F238E27FC236}">
                <a16:creationId xmlns:a16="http://schemas.microsoft.com/office/drawing/2014/main" id="{37417D88-DB03-A846-AC25-DED452072F81}"/>
              </a:ext>
            </a:extLst>
          </p:cNvPr>
          <p:cNvSpPr>
            <a:spLocks noGrp="1"/>
          </p:cNvSpPr>
          <p:nvPr>
            <p:ph type="body" idx="1"/>
          </p:nvPr>
        </p:nvSpPr>
        <p:spPr/>
        <p:txBody>
          <a:bodyPr/>
          <a:lstStyle/>
          <a:p>
            <a:pPr marL="203200" indent="0">
              <a:buNone/>
            </a:pPr>
            <a:r>
              <a:rPr lang="en-US" sz="2000" dirty="0"/>
              <a:t>*Trump won by 79,000 votes in 3 states in 2016, Michigan, Wisconsin, and Pennsylvania. That was .063% of the total vote cast</a:t>
            </a:r>
            <a:br>
              <a:rPr lang="en-US" sz="2000" dirty="0"/>
            </a:br>
            <a:br>
              <a:rPr lang="en-US" sz="2000" dirty="0"/>
            </a:br>
            <a:r>
              <a:rPr lang="en-US" sz="2000" dirty="0"/>
              <a:t>*Trump can’t win without Pennsylvania</a:t>
            </a:r>
            <a:br>
              <a:rPr lang="en-US" sz="2000" dirty="0"/>
            </a:br>
            <a:br>
              <a:rPr lang="en-US" sz="2000" dirty="0"/>
            </a:br>
            <a:r>
              <a:rPr lang="en-US" sz="2000" dirty="0"/>
              <a:t>*He is 14% behind in the polls now in PA</a:t>
            </a:r>
            <a:br>
              <a:rPr lang="en-US" sz="2000" dirty="0"/>
            </a:br>
            <a:br>
              <a:rPr lang="en-US" sz="2000" dirty="0"/>
            </a:br>
            <a:r>
              <a:rPr lang="en-US" sz="2000" dirty="0"/>
              <a:t>*Trump lost by 3 million votes in 2016, and the</a:t>
            </a:r>
            <a:br>
              <a:rPr lang="en-US" sz="2000" dirty="0"/>
            </a:br>
            <a:r>
              <a:rPr lang="en-US" sz="2000" dirty="0"/>
              <a:t>Republican party by 9 million votes in 2018</a:t>
            </a:r>
            <a:br>
              <a:rPr lang="en-US" sz="2000" dirty="0"/>
            </a:br>
            <a:br>
              <a:rPr lang="en-US" sz="2000" dirty="0"/>
            </a:br>
            <a:r>
              <a:rPr lang="en-US" sz="2000" dirty="0"/>
              <a:t>*In the last election the suburbs totally flipped</a:t>
            </a:r>
            <a:br>
              <a:rPr lang="en-US" sz="2000" dirty="0"/>
            </a:br>
            <a:r>
              <a:rPr lang="en-US" sz="2000" dirty="0"/>
              <a:t>against Republicans</a:t>
            </a:r>
            <a:br>
              <a:rPr lang="en-US" sz="2000" dirty="0"/>
            </a:br>
            <a:br>
              <a:rPr lang="en-US" sz="2000" dirty="0"/>
            </a:br>
            <a:r>
              <a:rPr lang="en-US" sz="2000" dirty="0"/>
              <a:t>*2016 election was a reaction to the US becoming</a:t>
            </a:r>
            <a:br>
              <a:rPr lang="en-US" sz="2000" dirty="0"/>
            </a:br>
            <a:r>
              <a:rPr lang="en-US" sz="2000" dirty="0"/>
              <a:t>a white minority country by 2040</a:t>
            </a:r>
            <a:br>
              <a:rPr lang="en-US" sz="2000" dirty="0"/>
            </a:br>
            <a:br>
              <a:rPr lang="en-US" sz="2000" dirty="0"/>
            </a:br>
            <a:endParaRPr lang="en-US" sz="2000" dirty="0"/>
          </a:p>
        </p:txBody>
      </p:sp>
      <p:pic>
        <p:nvPicPr>
          <p:cNvPr id="5" name="Picture 4" descr="A picture containing text, map&#10;&#10;Description automatically generated">
            <a:extLst>
              <a:ext uri="{FF2B5EF4-FFF2-40B4-BE49-F238E27FC236}">
                <a16:creationId xmlns:a16="http://schemas.microsoft.com/office/drawing/2014/main" id="{F1410E73-1F35-5745-BD26-9EC546DA76C1}"/>
              </a:ext>
            </a:extLst>
          </p:cNvPr>
          <p:cNvPicPr>
            <a:picLocks noChangeAspect="1"/>
          </p:cNvPicPr>
          <p:nvPr/>
        </p:nvPicPr>
        <p:blipFill>
          <a:blip r:embed="rId2"/>
          <a:stretch>
            <a:fillRect/>
          </a:stretch>
        </p:blipFill>
        <p:spPr>
          <a:xfrm>
            <a:off x="7239000" y="3416300"/>
            <a:ext cx="4749800" cy="3149600"/>
          </a:xfrm>
          <a:prstGeom prst="rect">
            <a:avLst/>
          </a:prstGeom>
        </p:spPr>
      </p:pic>
    </p:spTree>
    <p:extLst>
      <p:ext uri="{BB962C8B-B14F-4D97-AF65-F5344CB8AC3E}">
        <p14:creationId xmlns:p14="http://schemas.microsoft.com/office/powerpoint/2010/main" val="37676278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89B66-A5C0-2B43-936B-5BF7633FC406}"/>
              </a:ext>
            </a:extLst>
          </p:cNvPr>
          <p:cNvSpPr>
            <a:spLocks noGrp="1"/>
          </p:cNvSpPr>
          <p:nvPr>
            <p:ph type="title"/>
          </p:nvPr>
        </p:nvSpPr>
        <p:spPr/>
        <p:txBody>
          <a:bodyPr/>
          <a:lstStyle/>
          <a:p>
            <a:r>
              <a:rPr lang="en-US" sz="2800" dirty="0"/>
              <a:t>A 2016 Repeat?</a:t>
            </a:r>
          </a:p>
        </p:txBody>
      </p:sp>
      <p:sp>
        <p:nvSpPr>
          <p:cNvPr id="3" name="Text Placeholder 2">
            <a:extLst>
              <a:ext uri="{FF2B5EF4-FFF2-40B4-BE49-F238E27FC236}">
                <a16:creationId xmlns:a16="http://schemas.microsoft.com/office/drawing/2014/main" id="{F2BF22D9-B15B-0049-BBA0-81B36B5D3A09}"/>
              </a:ext>
            </a:extLst>
          </p:cNvPr>
          <p:cNvSpPr>
            <a:spLocks noGrp="1"/>
          </p:cNvSpPr>
          <p:nvPr>
            <p:ph type="body" idx="1"/>
          </p:nvPr>
        </p:nvSpPr>
        <p:spPr/>
        <p:txBody>
          <a:bodyPr/>
          <a:lstStyle/>
          <a:p>
            <a:pPr marL="203200" indent="0">
              <a:buNone/>
            </a:pPr>
            <a:r>
              <a:rPr lang="en-US" sz="2000" dirty="0"/>
              <a:t>*Continued Russian influence could bring a 2016 repeat, and there is always the unexpected</a:t>
            </a:r>
            <a:br>
              <a:rPr lang="en-US" sz="2000" dirty="0"/>
            </a:br>
            <a:br>
              <a:rPr lang="en-US" sz="2000" dirty="0"/>
            </a:br>
            <a:r>
              <a:rPr lang="en-US" sz="2000" dirty="0"/>
              <a:t>*Trump win brings the following polices:</a:t>
            </a:r>
            <a:br>
              <a:rPr lang="en-US" sz="2000" dirty="0"/>
            </a:br>
            <a:br>
              <a:rPr lang="en-US" sz="2000" dirty="0"/>
            </a:br>
            <a:r>
              <a:rPr lang="en-US" sz="2000" dirty="0"/>
              <a:t>*Continuing trade wars bring a global recession</a:t>
            </a:r>
            <a:br>
              <a:rPr lang="en-US" sz="2000" dirty="0"/>
            </a:br>
            <a:br>
              <a:rPr lang="en-US" sz="2000" dirty="0"/>
            </a:br>
            <a:r>
              <a:rPr lang="en-US" sz="2000" dirty="0"/>
              <a:t>*Massive subsidies of the oil and gas industry</a:t>
            </a:r>
            <a:br>
              <a:rPr lang="en-US" sz="2000" dirty="0"/>
            </a:br>
            <a:r>
              <a:rPr lang="en-US" sz="2000" dirty="0"/>
              <a:t>  accelerate global warming</a:t>
            </a:r>
            <a:br>
              <a:rPr lang="en-US" sz="2000" dirty="0"/>
            </a:br>
            <a:br>
              <a:rPr lang="en-US" sz="2000" dirty="0"/>
            </a:br>
            <a:r>
              <a:rPr lang="en-US" sz="2000" dirty="0"/>
              <a:t>*WW II alliances completely collapse, like NATO,</a:t>
            </a:r>
            <a:br>
              <a:rPr lang="en-US" sz="2000" dirty="0"/>
            </a:br>
            <a:r>
              <a:rPr lang="en-US" sz="2000" dirty="0"/>
              <a:t>the United Nations, and the World Trade Organization</a:t>
            </a:r>
            <a:br>
              <a:rPr lang="en-US" sz="2000" dirty="0"/>
            </a:br>
            <a:r>
              <a:rPr lang="en-US" sz="2000" dirty="0"/>
              <a:t>to the </a:t>
            </a:r>
            <a:r>
              <a:rPr lang="en-US" sz="2000"/>
              <a:t>enormous benefit of Russia</a:t>
            </a:r>
            <a:br>
              <a:rPr lang="en-US" sz="2000" dirty="0"/>
            </a:br>
            <a:br>
              <a:rPr lang="en-US" sz="2000" dirty="0"/>
            </a:br>
            <a:r>
              <a:rPr lang="en-US" sz="2000" dirty="0"/>
              <a:t>*Rise of white supremacists in the US</a:t>
            </a:r>
            <a:br>
              <a:rPr lang="en-US" sz="2000" dirty="0"/>
            </a:br>
            <a:endParaRPr lang="en-US" sz="2000" dirty="0"/>
          </a:p>
        </p:txBody>
      </p:sp>
      <p:pic>
        <p:nvPicPr>
          <p:cNvPr id="4" name="Picture 3">
            <a:extLst>
              <a:ext uri="{FF2B5EF4-FFF2-40B4-BE49-F238E27FC236}">
                <a16:creationId xmlns:a16="http://schemas.microsoft.com/office/drawing/2014/main" id="{A08E948F-F069-BF4B-B1D0-45D08361915D}"/>
              </a:ext>
            </a:extLst>
          </p:cNvPr>
          <p:cNvPicPr>
            <a:picLocks noChangeAspect="1"/>
          </p:cNvPicPr>
          <p:nvPr/>
        </p:nvPicPr>
        <p:blipFill>
          <a:blip r:embed="rId2"/>
          <a:stretch>
            <a:fillRect/>
          </a:stretch>
        </p:blipFill>
        <p:spPr>
          <a:xfrm>
            <a:off x="7620000" y="3429000"/>
            <a:ext cx="4064000" cy="3048000"/>
          </a:xfrm>
          <a:prstGeom prst="rect">
            <a:avLst/>
          </a:prstGeom>
        </p:spPr>
      </p:pic>
    </p:spTree>
    <p:extLst>
      <p:ext uri="{BB962C8B-B14F-4D97-AF65-F5344CB8AC3E}">
        <p14:creationId xmlns:p14="http://schemas.microsoft.com/office/powerpoint/2010/main" val="20774123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7C43-E090-AB47-ABD6-2A40B75FCEA6}"/>
              </a:ext>
            </a:extLst>
          </p:cNvPr>
          <p:cNvSpPr>
            <a:spLocks noGrp="1"/>
          </p:cNvSpPr>
          <p:nvPr>
            <p:ph type="title"/>
          </p:nvPr>
        </p:nvSpPr>
        <p:spPr/>
        <p:txBody>
          <a:bodyPr/>
          <a:lstStyle/>
          <a:p>
            <a:r>
              <a:rPr lang="en-US" sz="3200" dirty="0"/>
              <a:t>Who is Joe Biden?</a:t>
            </a:r>
          </a:p>
        </p:txBody>
      </p:sp>
      <p:sp>
        <p:nvSpPr>
          <p:cNvPr id="3" name="Text Placeholder 2">
            <a:extLst>
              <a:ext uri="{FF2B5EF4-FFF2-40B4-BE49-F238E27FC236}">
                <a16:creationId xmlns:a16="http://schemas.microsoft.com/office/drawing/2014/main" id="{0D448095-B557-FB4B-B63D-6813E9504127}"/>
              </a:ext>
            </a:extLst>
          </p:cNvPr>
          <p:cNvSpPr>
            <a:spLocks noGrp="1"/>
          </p:cNvSpPr>
          <p:nvPr>
            <p:ph type="body" idx="1"/>
          </p:nvPr>
        </p:nvSpPr>
        <p:spPr/>
        <p:txBody>
          <a:bodyPr/>
          <a:lstStyle/>
          <a:p>
            <a:pPr marL="203200" indent="0">
              <a:buNone/>
            </a:pPr>
            <a:r>
              <a:rPr lang="en-US" sz="2000" dirty="0"/>
              <a:t>*Joe Biden was Barrack Obama’s vice president for 8 years</a:t>
            </a:r>
            <a:br>
              <a:rPr lang="en-US" sz="2000" dirty="0"/>
            </a:br>
            <a:br>
              <a:rPr lang="en-US" sz="2000" dirty="0"/>
            </a:br>
            <a:r>
              <a:rPr lang="en-US" sz="2000" dirty="0"/>
              <a:t>*Is far and away the front runner for the Democratic</a:t>
            </a:r>
            <a:br>
              <a:rPr lang="en-US" sz="2000" dirty="0"/>
            </a:br>
            <a:r>
              <a:rPr lang="en-US" sz="2000" dirty="0"/>
              <a:t>nomination, with 37% of the vote</a:t>
            </a:r>
            <a:br>
              <a:rPr lang="en-US" sz="2000" dirty="0"/>
            </a:br>
            <a:br>
              <a:rPr lang="en-US" sz="2000" dirty="0"/>
            </a:br>
            <a:r>
              <a:rPr lang="en-US" sz="2000" dirty="0"/>
              <a:t>*Balance is spread among 23 other candidates</a:t>
            </a:r>
            <a:br>
              <a:rPr lang="en-US" sz="2000" dirty="0"/>
            </a:br>
            <a:br>
              <a:rPr lang="en-US" sz="2000" dirty="0"/>
            </a:br>
            <a:r>
              <a:rPr lang="en-US" sz="2000" dirty="0"/>
              <a:t>*We won’t know who the candidate is until August 2020,</a:t>
            </a:r>
            <a:br>
              <a:rPr lang="en-US" sz="2000" dirty="0"/>
            </a:br>
            <a:r>
              <a:rPr lang="en-US" sz="2000" dirty="0"/>
              <a:t>or two months before the election</a:t>
            </a:r>
            <a:br>
              <a:rPr lang="en-US" sz="2000" dirty="0"/>
            </a:br>
            <a:br>
              <a:rPr lang="en-US" sz="2000" dirty="0"/>
            </a:br>
            <a:r>
              <a:rPr lang="en-US" sz="2000" dirty="0"/>
              <a:t>*One big problem: Biden will be 79 when he takes office,</a:t>
            </a:r>
            <a:br>
              <a:rPr lang="en-US" sz="2000" dirty="0"/>
            </a:br>
            <a:r>
              <a:rPr lang="en-US" sz="2000" dirty="0"/>
              <a:t>so choice of a vice presidential running mate will</a:t>
            </a:r>
            <a:br>
              <a:rPr lang="en-US" sz="2000" dirty="0"/>
            </a:br>
            <a:r>
              <a:rPr lang="en-US" sz="2000" dirty="0"/>
              <a:t>be crucial</a:t>
            </a:r>
          </a:p>
        </p:txBody>
      </p:sp>
      <p:pic>
        <p:nvPicPr>
          <p:cNvPr id="4" name="Picture 3">
            <a:extLst>
              <a:ext uri="{FF2B5EF4-FFF2-40B4-BE49-F238E27FC236}">
                <a16:creationId xmlns:a16="http://schemas.microsoft.com/office/drawing/2014/main" id="{E4C601FE-253E-9846-B98A-EA235F7A289E}"/>
              </a:ext>
            </a:extLst>
          </p:cNvPr>
          <p:cNvPicPr>
            <a:picLocks noChangeAspect="1"/>
          </p:cNvPicPr>
          <p:nvPr/>
        </p:nvPicPr>
        <p:blipFill>
          <a:blip r:embed="rId2"/>
          <a:stretch>
            <a:fillRect/>
          </a:stretch>
        </p:blipFill>
        <p:spPr>
          <a:xfrm>
            <a:off x="8153400" y="2757200"/>
            <a:ext cx="3416300" cy="3416300"/>
          </a:xfrm>
          <a:prstGeom prst="rect">
            <a:avLst/>
          </a:prstGeom>
        </p:spPr>
      </p:pic>
    </p:spTree>
    <p:extLst>
      <p:ext uri="{BB962C8B-B14F-4D97-AF65-F5344CB8AC3E}">
        <p14:creationId xmlns:p14="http://schemas.microsoft.com/office/powerpoint/2010/main" val="129535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95CD-7C38-1342-98F5-D89F6E3E974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E1FF696-CDD9-924E-BF87-215148D2630F}"/>
              </a:ext>
            </a:extLst>
          </p:cNvPr>
          <p:cNvSpPr>
            <a:spLocks noGrp="1"/>
          </p:cNvSpPr>
          <p:nvPr>
            <p:ph type="body" idx="1"/>
          </p:nvPr>
        </p:nvSpPr>
        <p:spPr/>
        <p:txBody>
          <a:bodyPr/>
          <a:lstStyle/>
          <a:p>
            <a:endParaRPr lang="en-US" dirty="0"/>
          </a:p>
        </p:txBody>
      </p:sp>
      <p:pic>
        <p:nvPicPr>
          <p:cNvPr id="9" name="Picture 8" descr="A group of people standing in front of a building&#10;&#10;Description automatically generated">
            <a:extLst>
              <a:ext uri="{FF2B5EF4-FFF2-40B4-BE49-F238E27FC236}">
                <a16:creationId xmlns:a16="http://schemas.microsoft.com/office/drawing/2014/main" id="{1F9BFBD0-C6CF-944B-9A43-666D41E060A5}"/>
              </a:ext>
            </a:extLst>
          </p:cNvPr>
          <p:cNvPicPr>
            <a:picLocks noChangeAspect="1"/>
          </p:cNvPicPr>
          <p:nvPr/>
        </p:nvPicPr>
        <p:blipFill>
          <a:blip r:embed="rId2"/>
          <a:stretch>
            <a:fillRect/>
          </a:stretch>
        </p:blipFill>
        <p:spPr>
          <a:xfrm>
            <a:off x="5759808" y="218977"/>
            <a:ext cx="4515002" cy="3028697"/>
          </a:xfrm>
          <a:prstGeom prst="rect">
            <a:avLst/>
          </a:prstGeom>
        </p:spPr>
      </p:pic>
      <p:pic>
        <p:nvPicPr>
          <p:cNvPr id="6" name="Picture 5" descr="A picture containing indoor, person, wall, sitting&#10;&#10;Description automatically generated">
            <a:extLst>
              <a:ext uri="{FF2B5EF4-FFF2-40B4-BE49-F238E27FC236}">
                <a16:creationId xmlns:a16="http://schemas.microsoft.com/office/drawing/2014/main" id="{E38803B4-CC84-5744-AC96-79515F565488}"/>
              </a:ext>
            </a:extLst>
          </p:cNvPr>
          <p:cNvPicPr>
            <a:picLocks noChangeAspect="1"/>
          </p:cNvPicPr>
          <p:nvPr/>
        </p:nvPicPr>
        <p:blipFill>
          <a:blip r:embed="rId3"/>
          <a:stretch>
            <a:fillRect/>
          </a:stretch>
        </p:blipFill>
        <p:spPr>
          <a:xfrm>
            <a:off x="2669866" y="110584"/>
            <a:ext cx="2401276" cy="3028697"/>
          </a:xfrm>
          <a:prstGeom prst="rect">
            <a:avLst/>
          </a:prstGeom>
        </p:spPr>
      </p:pic>
      <p:sp>
        <p:nvSpPr>
          <p:cNvPr id="4" name="TextBox 3">
            <a:extLst>
              <a:ext uri="{FF2B5EF4-FFF2-40B4-BE49-F238E27FC236}">
                <a16:creationId xmlns:a16="http://schemas.microsoft.com/office/drawing/2014/main" id="{B410FE58-D7C3-8247-B34E-0ED18DFF7DFE}"/>
              </a:ext>
            </a:extLst>
          </p:cNvPr>
          <p:cNvSpPr txBox="1"/>
          <p:nvPr/>
        </p:nvSpPr>
        <p:spPr>
          <a:xfrm>
            <a:off x="1857886" y="6119336"/>
            <a:ext cx="8352914" cy="738664"/>
          </a:xfrm>
          <a:prstGeom prst="rect">
            <a:avLst/>
          </a:prstGeom>
          <a:noFill/>
        </p:spPr>
        <p:txBody>
          <a:bodyPr wrap="square" rtlCol="0">
            <a:spAutoFit/>
          </a:bodyPr>
          <a:lstStyle/>
          <a:p>
            <a:r>
              <a:rPr lang="en-US" dirty="0"/>
              <a:t>As a foreign correspondent I covered China during the cultural revolution, was the first American reporter to visit North Korea since the Korean war, and covered the rest of the continent all the way to India</a:t>
            </a:r>
          </a:p>
        </p:txBody>
      </p:sp>
      <p:pic>
        <p:nvPicPr>
          <p:cNvPr id="13" name="Picture 12" descr="A person that is standing in the grass&#10;&#10;Description automatically generated">
            <a:extLst>
              <a:ext uri="{FF2B5EF4-FFF2-40B4-BE49-F238E27FC236}">
                <a16:creationId xmlns:a16="http://schemas.microsoft.com/office/drawing/2014/main" id="{40959406-6F25-BC4C-8856-EBE232C3E617}"/>
              </a:ext>
            </a:extLst>
          </p:cNvPr>
          <p:cNvPicPr>
            <a:picLocks noChangeAspect="1"/>
          </p:cNvPicPr>
          <p:nvPr/>
        </p:nvPicPr>
        <p:blipFill>
          <a:blip r:embed="rId4"/>
          <a:stretch>
            <a:fillRect/>
          </a:stretch>
        </p:blipFill>
        <p:spPr>
          <a:xfrm>
            <a:off x="635000" y="2786516"/>
            <a:ext cx="2401276" cy="3376584"/>
          </a:xfrm>
          <a:prstGeom prst="rect">
            <a:avLst/>
          </a:prstGeom>
        </p:spPr>
      </p:pic>
      <p:pic>
        <p:nvPicPr>
          <p:cNvPr id="7" name="Picture 6" descr="A person posing for the camera&#10;&#10;Description automatically generated">
            <a:extLst>
              <a:ext uri="{FF2B5EF4-FFF2-40B4-BE49-F238E27FC236}">
                <a16:creationId xmlns:a16="http://schemas.microsoft.com/office/drawing/2014/main" id="{ABB80A11-6508-0642-BF5E-3A92F1B7B2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08340" y="3512451"/>
            <a:ext cx="2237114" cy="2606885"/>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85894E4A-9DE7-814E-AADA-B52F67D5E588}"/>
              </a:ext>
            </a:extLst>
          </p:cNvPr>
          <p:cNvPicPr>
            <a:picLocks noChangeAspect="1"/>
          </p:cNvPicPr>
          <p:nvPr/>
        </p:nvPicPr>
        <p:blipFill>
          <a:blip r:embed="rId6"/>
          <a:stretch>
            <a:fillRect/>
          </a:stretch>
        </p:blipFill>
        <p:spPr>
          <a:xfrm>
            <a:off x="3656648" y="3065725"/>
            <a:ext cx="4598991" cy="2943104"/>
          </a:xfrm>
          <a:prstGeom prst="rect">
            <a:avLst/>
          </a:prstGeom>
        </p:spPr>
      </p:pic>
    </p:spTree>
    <p:extLst>
      <p:ext uri="{BB962C8B-B14F-4D97-AF65-F5344CB8AC3E}">
        <p14:creationId xmlns:p14="http://schemas.microsoft.com/office/powerpoint/2010/main" val="30550321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165950"/>
            <a:ext cx="9344092" cy="4526100"/>
          </a:xfrm>
        </p:spPr>
        <p:txBody>
          <a:bodyPr>
            <a:noAutofit/>
          </a:bodyPr>
          <a:lstStyle/>
          <a:p>
            <a:pPr>
              <a:buNone/>
            </a:pPr>
            <a:r>
              <a:rPr lang="en-US" b="1" dirty="0"/>
              <a:t>	</a:t>
            </a:r>
            <a:r>
              <a:rPr lang="en-US" sz="2000" b="1" dirty="0">
                <a:solidFill>
                  <a:schemeClr val="tx1"/>
                </a:solidFill>
              </a:rPr>
              <a:t>Sit with me, John Thomas,</a:t>
            </a:r>
            <a:br>
              <a:rPr lang="en-US" sz="2000" b="1" i="1" dirty="0">
                <a:solidFill>
                  <a:schemeClr val="tx1"/>
                </a:solidFill>
              </a:rPr>
            </a:br>
            <a:br>
              <a:rPr lang="en-US" sz="2000" b="1" i="1" dirty="0">
                <a:solidFill>
                  <a:schemeClr val="tx1"/>
                </a:solidFill>
              </a:rPr>
            </a:br>
            <a:r>
              <a:rPr lang="en-US" sz="2000" b="1" i="1" dirty="0">
                <a:solidFill>
                  <a:schemeClr val="tx1"/>
                </a:solidFill>
              </a:rPr>
              <a:t> The Mad Hedge Fund Trader</a:t>
            </a:r>
            <a:br>
              <a:rPr lang="en-US" sz="2000" b="1" i="1" dirty="0">
                <a:solidFill>
                  <a:schemeClr val="tx1"/>
                </a:solidFill>
              </a:rPr>
            </a:br>
            <a:br>
              <a:rPr lang="en-US" sz="2000" b="1" i="1" dirty="0">
                <a:solidFill>
                  <a:schemeClr val="tx1"/>
                </a:solidFill>
              </a:rPr>
            </a:br>
            <a:r>
              <a:rPr lang="en-US" sz="2000" b="1" dirty="0">
                <a:solidFill>
                  <a:schemeClr val="tx1"/>
                </a:solidFill>
              </a:rPr>
              <a:t>and my </a:t>
            </a:r>
            <a:r>
              <a:rPr lang="en-US" sz="2000" b="1" i="1" dirty="0">
                <a:solidFill>
                  <a:schemeClr val="tx1"/>
                </a:solidFill>
              </a:rPr>
              <a:t>Global Trading Dispatch</a:t>
            </a:r>
            <a:br>
              <a:rPr lang="en-US" sz="2000" b="1" i="1" dirty="0">
                <a:solidFill>
                  <a:schemeClr val="tx1"/>
                </a:solidFill>
              </a:rPr>
            </a:br>
            <a:br>
              <a:rPr lang="en-US" sz="2000" b="1" dirty="0">
                <a:solidFill>
                  <a:schemeClr val="tx1"/>
                </a:solidFill>
              </a:rPr>
            </a:br>
            <a:r>
              <a:rPr lang="en-US" sz="2000" b="1" dirty="0">
                <a:solidFill>
                  <a:schemeClr val="tx1"/>
                </a:solidFill>
              </a:rPr>
              <a:t>Discover how you can tap into the top</a:t>
            </a:r>
            <a:br>
              <a:rPr lang="en-US" sz="2000" b="1" dirty="0">
                <a:solidFill>
                  <a:schemeClr val="tx1"/>
                </a:solidFill>
              </a:rPr>
            </a:br>
            <a:r>
              <a:rPr lang="en-US" sz="2000" b="1" dirty="0">
                <a:solidFill>
                  <a:schemeClr val="tx1"/>
                </a:solidFill>
              </a:rPr>
              <a:t>performing trade mentoring service</a:t>
            </a:r>
            <a:br>
              <a:rPr lang="en-US" sz="2000" b="1" dirty="0">
                <a:solidFill>
                  <a:schemeClr val="tx1"/>
                </a:solidFill>
              </a:rPr>
            </a:br>
            <a:r>
              <a:rPr lang="en-US" sz="2000" b="1" dirty="0">
                <a:solidFill>
                  <a:schemeClr val="tx1"/>
                </a:solidFill>
              </a:rPr>
              <a:t>in the industry</a:t>
            </a:r>
            <a:br>
              <a:rPr lang="en-US" sz="2000" b="1" dirty="0">
                <a:solidFill>
                  <a:schemeClr val="tx1"/>
                </a:solidFill>
              </a:rPr>
            </a:br>
            <a:br>
              <a:rPr lang="en-US" sz="2000" b="1" dirty="0">
                <a:solidFill>
                  <a:schemeClr val="tx1"/>
                </a:solidFill>
              </a:rPr>
            </a:br>
            <a:r>
              <a:rPr lang="en-US" sz="2000" b="1" dirty="0">
                <a:solidFill>
                  <a:schemeClr val="tx1"/>
                </a:solidFill>
              </a:rPr>
              <a:t> Up 32.90% in volatile markets!</a:t>
            </a:r>
            <a:br>
              <a:rPr lang="en-US" sz="2000" b="1" dirty="0">
                <a:solidFill>
                  <a:schemeClr val="tx1"/>
                </a:solidFill>
              </a:rPr>
            </a:br>
            <a:br>
              <a:rPr lang="en-US" sz="2000" b="1" dirty="0">
                <a:solidFill>
                  <a:schemeClr val="tx1"/>
                </a:solidFill>
              </a:rPr>
            </a:br>
            <a:r>
              <a:rPr lang="en-US" sz="2000" b="1" dirty="0">
                <a:solidFill>
                  <a:schemeClr val="tx1"/>
                </a:solidFill>
              </a:rPr>
              <a:t>Follow my research and market-</a:t>
            </a:r>
            <a:br>
              <a:rPr lang="en-US" sz="2000" b="1" dirty="0">
                <a:solidFill>
                  <a:schemeClr val="tx1"/>
                </a:solidFill>
              </a:rPr>
            </a:br>
            <a:r>
              <a:rPr lang="en-US" sz="2000" b="1" dirty="0">
                <a:solidFill>
                  <a:schemeClr val="tx1"/>
                </a:solidFill>
              </a:rPr>
              <a:t>beating </a:t>
            </a:r>
            <a:r>
              <a:rPr lang="en-US" sz="2000" b="1" i="1" dirty="0">
                <a:solidFill>
                  <a:schemeClr val="tx1"/>
                </a:solidFill>
              </a:rPr>
              <a:t>Trade Alerts</a:t>
            </a:r>
            <a:r>
              <a:rPr lang="en-US" sz="2000" b="1" dirty="0">
                <a:solidFill>
                  <a:schemeClr val="tx1"/>
                </a:solidFill>
              </a:rPr>
              <a:t>, and you will</a:t>
            </a:r>
            <a:br>
              <a:rPr lang="en-US" sz="2000" b="1" dirty="0">
                <a:solidFill>
                  <a:schemeClr val="tx1"/>
                </a:solidFill>
              </a:rPr>
            </a:br>
            <a:r>
              <a:rPr lang="en-US" sz="2000" b="1" dirty="0">
                <a:solidFill>
                  <a:schemeClr val="tx1"/>
                </a:solidFill>
              </a:rPr>
              <a:t>rake in the profits.</a:t>
            </a:r>
            <a:br>
              <a:rPr lang="en-US" sz="2000" b="1"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endParaRPr lang="en-US" sz="2000" dirty="0">
              <a:solidFill>
                <a:schemeClr val="tx1"/>
              </a:solidFill>
            </a:endParaRPr>
          </a:p>
        </p:txBody>
      </p:sp>
      <p:pic>
        <p:nvPicPr>
          <p:cNvPr id="4" name="Picture 3" descr="000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69718" y="1387482"/>
            <a:ext cx="3350682" cy="5043536"/>
          </a:xfrm>
          <a:prstGeom prst="rect">
            <a:avLst/>
          </a:prstGeom>
        </p:spPr>
      </p:pic>
      <p:sp>
        <p:nvSpPr>
          <p:cNvPr id="5" name="Shape 233"/>
          <p:cNvSpPr txBox="1">
            <a:spLocks noGrp="1"/>
          </p:cNvSpPr>
          <p:nvPr>
            <p:ph type="title"/>
          </p:nvPr>
        </p:nvSpPr>
        <p:spPr>
          <a:xfrm>
            <a:off x="1524000" y="209267"/>
            <a:ext cx="8915400" cy="838200"/>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400" dirty="0">
                <a:solidFill>
                  <a:srgbClr val="FFFFFF"/>
                </a:solidFill>
                <a:latin typeface="Calibri"/>
                <a:ea typeface="Calibri"/>
                <a:cs typeface="Calibri"/>
                <a:sym typeface="Calibri"/>
              </a:rPr>
              <a:t>Who Will Show You How to Play the next 95,000 Dow Points?</a:t>
            </a:r>
          </a:p>
        </p:txBody>
      </p:sp>
    </p:spTree>
    <p:extLst>
      <p:ext uri="{BB962C8B-B14F-4D97-AF65-F5344CB8AC3E}">
        <p14:creationId xmlns:p14="http://schemas.microsoft.com/office/powerpoint/2010/main" val="2383874160"/>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2051"/>
            <a:ext cx="8915400" cy="841248"/>
          </a:xfrm>
        </p:spPr>
        <p:txBody>
          <a:bodyPr>
            <a:normAutofit fontScale="90000"/>
          </a:bodyPr>
          <a:lstStyle/>
          <a:p>
            <a:pPr algn="ctr"/>
            <a:r>
              <a:rPr lang="en-US" sz="2800" b="1" dirty="0"/>
              <a:t>Let a Marine Combat Pilot</a:t>
            </a:r>
            <a:br>
              <a:rPr lang="en-US" sz="2800" b="1" dirty="0"/>
            </a:br>
            <a:r>
              <a:rPr lang="en-US" sz="2800" b="1" dirty="0"/>
              <a:t> Steer You to Big Profits… </a:t>
            </a:r>
          </a:p>
        </p:txBody>
      </p:sp>
      <p:sp>
        <p:nvSpPr>
          <p:cNvPr id="3" name="Text Placeholder 2"/>
          <p:cNvSpPr>
            <a:spLocks noGrp="1"/>
          </p:cNvSpPr>
          <p:nvPr>
            <p:ph type="body" idx="1"/>
          </p:nvPr>
        </p:nvSpPr>
        <p:spPr>
          <a:xfrm>
            <a:off x="1066800" y="1695109"/>
            <a:ext cx="7610476" cy="3935509"/>
          </a:xfrm>
        </p:spPr>
        <p:txBody>
          <a:bodyPr>
            <a:noAutofit/>
          </a:bodyPr>
          <a:lstStyle/>
          <a:p>
            <a:pPr marL="203200" indent="0">
              <a:buNone/>
            </a:pPr>
            <a:r>
              <a:rPr lang="en-US" sz="2000" b="1" dirty="0">
                <a:solidFill>
                  <a:schemeClr val="tx1"/>
                </a:solidFill>
              </a:rPr>
              <a:t>*Single Stocks, Options, and ETFs for:</a:t>
            </a:r>
            <a:br>
              <a:rPr lang="en-US" b="1" dirty="0">
                <a:solidFill>
                  <a:schemeClr val="tx1"/>
                </a:solidFill>
              </a:rPr>
            </a:br>
            <a:br>
              <a:rPr lang="en-US" b="1" dirty="0">
                <a:solidFill>
                  <a:schemeClr val="tx1"/>
                </a:solidFill>
              </a:rPr>
            </a:br>
            <a:r>
              <a:rPr lang="en-US" sz="2800" b="1" dirty="0">
                <a:solidFill>
                  <a:schemeClr val="tx1"/>
                </a:solidFill>
              </a:rPr>
              <a:t>*Global Equities</a:t>
            </a:r>
            <a:br>
              <a:rPr lang="en-US" sz="2800" b="1" dirty="0">
                <a:solidFill>
                  <a:schemeClr val="tx1"/>
                </a:solidFill>
              </a:rPr>
            </a:br>
            <a:r>
              <a:rPr lang="en-US" sz="2800" b="1" dirty="0">
                <a:solidFill>
                  <a:schemeClr val="tx1"/>
                </a:solidFill>
              </a:rPr>
              <a:t>*Bonds</a:t>
            </a:r>
            <a:br>
              <a:rPr lang="en-US" sz="2800" b="1" dirty="0">
                <a:solidFill>
                  <a:schemeClr val="tx1"/>
                </a:solidFill>
              </a:rPr>
            </a:br>
            <a:r>
              <a:rPr lang="en-US" sz="2800" b="1" dirty="0">
                <a:solidFill>
                  <a:schemeClr val="tx1"/>
                </a:solidFill>
              </a:rPr>
              <a:t>*Foreign Exchange</a:t>
            </a:r>
            <a:br>
              <a:rPr lang="en-US" sz="2800" b="1" dirty="0">
                <a:solidFill>
                  <a:schemeClr val="tx1"/>
                </a:solidFill>
              </a:rPr>
            </a:br>
            <a:r>
              <a:rPr lang="en-US" sz="2800" b="1" dirty="0">
                <a:solidFill>
                  <a:schemeClr val="tx1"/>
                </a:solidFill>
              </a:rPr>
              <a:t>*Energy</a:t>
            </a:r>
            <a:br>
              <a:rPr lang="en-US" sz="2800" b="1" dirty="0">
                <a:solidFill>
                  <a:schemeClr val="tx1"/>
                </a:solidFill>
              </a:rPr>
            </a:br>
            <a:r>
              <a:rPr lang="en-US" sz="2800" b="1" dirty="0">
                <a:solidFill>
                  <a:schemeClr val="tx1"/>
                </a:solidFill>
              </a:rPr>
              <a:t>*Commodities</a:t>
            </a:r>
            <a:br>
              <a:rPr lang="en-US" sz="2800" b="1" dirty="0">
                <a:solidFill>
                  <a:schemeClr val="tx1"/>
                </a:solidFill>
              </a:rPr>
            </a:br>
            <a:r>
              <a:rPr lang="en-US" sz="2800" b="1" dirty="0">
                <a:solidFill>
                  <a:schemeClr val="tx1"/>
                </a:solidFill>
              </a:rPr>
              <a:t>*Precious Metals</a:t>
            </a:r>
            <a:br>
              <a:rPr lang="en-US" sz="2800" b="1" dirty="0">
                <a:solidFill>
                  <a:schemeClr val="tx1"/>
                </a:solidFill>
              </a:rPr>
            </a:br>
            <a:r>
              <a:rPr lang="en-US" sz="2800" b="1" dirty="0">
                <a:solidFill>
                  <a:schemeClr val="tx1"/>
                </a:solidFill>
              </a:rPr>
              <a:t>*Real Estate</a:t>
            </a:r>
            <a:br>
              <a:rPr lang="en-US" sz="2800" b="1" dirty="0">
                <a:solidFill>
                  <a:schemeClr val="tx1"/>
                </a:solidFill>
              </a:rPr>
            </a:br>
            <a:br>
              <a:rPr lang="en-US" sz="2800" b="1" dirty="0">
                <a:solidFill>
                  <a:schemeClr val="tx1"/>
                </a:solidFill>
              </a:rPr>
            </a:br>
            <a:endParaRPr lang="en-US" sz="2800" b="1" i="1" dirty="0">
              <a:solidFill>
                <a:schemeClr val="tx1"/>
              </a:solidFill>
            </a:endParaRPr>
          </a:p>
        </p:txBody>
      </p:sp>
      <p:pic>
        <p:nvPicPr>
          <p:cNvPr id="5" name="Picture 4" descr="IMG_318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7081" y="1695109"/>
            <a:ext cx="4160519" cy="4127394"/>
          </a:xfrm>
          <a:prstGeom prst="rect">
            <a:avLst/>
          </a:prstGeom>
        </p:spPr>
      </p:pic>
    </p:spTree>
    <p:extLst>
      <p:ext uri="{BB962C8B-B14F-4D97-AF65-F5344CB8AC3E}">
        <p14:creationId xmlns:p14="http://schemas.microsoft.com/office/powerpoint/2010/main" val="1377261178"/>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91337"/>
            <a:ext cx="8915400" cy="841248"/>
          </a:xfrm>
        </p:spPr>
        <p:txBody>
          <a:bodyPr>
            <a:noAutofit/>
          </a:bodyPr>
          <a:lstStyle/>
          <a:p>
            <a:pPr algn="ctr"/>
            <a:r>
              <a:rPr lang="en-US" sz="1800" b="1" dirty="0"/>
              <a:t>This Trading Record Can Be Yours!</a:t>
            </a:r>
            <a:br>
              <a:rPr lang="en-US" sz="1800" b="1" dirty="0"/>
            </a:br>
            <a:r>
              <a:rPr lang="en-US" sz="1800" b="1" dirty="0"/>
              <a:t>January Trade History 10 Out of 11 Trade Alerts Profitable!</a:t>
            </a:r>
          </a:p>
        </p:txBody>
      </p:sp>
      <p:sp>
        <p:nvSpPr>
          <p:cNvPr id="3" name="Text Placeholder 2"/>
          <p:cNvSpPr>
            <a:spLocks noGrp="1"/>
          </p:cNvSpPr>
          <p:nvPr>
            <p:ph type="body" idx="1"/>
          </p:nvPr>
        </p:nvSpPr>
        <p:spPr/>
        <p:txBody>
          <a:bodyPr/>
          <a:lstStyle/>
          <a:p>
            <a:pPr marL="203200" indent="0">
              <a:buNone/>
            </a:pPr>
            <a:br>
              <a:rPr lang="en-US" dirty="0"/>
            </a:br>
            <a:endParaRPr lang="en-US" dirty="0"/>
          </a:p>
        </p:txBody>
      </p:sp>
      <p:graphicFrame>
        <p:nvGraphicFramePr>
          <p:cNvPr id="5" name="Table 4"/>
          <p:cNvGraphicFramePr>
            <a:graphicFrameLocks noGrp="1"/>
          </p:cNvGraphicFramePr>
          <p:nvPr/>
        </p:nvGraphicFramePr>
        <p:xfrm>
          <a:off x="2057400" y="1295400"/>
          <a:ext cx="8001000" cy="5062996"/>
        </p:xfrm>
        <a:graphic>
          <a:graphicData uri="http://schemas.openxmlformats.org/drawingml/2006/table">
            <a:tbl>
              <a:tblPr/>
              <a:tblGrid>
                <a:gridCol w="1268451">
                  <a:extLst>
                    <a:ext uri="{9D8B030D-6E8A-4147-A177-3AD203B41FA5}">
                      <a16:colId xmlns:a16="http://schemas.microsoft.com/office/drawing/2014/main" val="20000"/>
                    </a:ext>
                  </a:extLst>
                </a:gridCol>
                <a:gridCol w="3493120">
                  <a:extLst>
                    <a:ext uri="{9D8B030D-6E8A-4147-A177-3AD203B41FA5}">
                      <a16:colId xmlns:a16="http://schemas.microsoft.com/office/drawing/2014/main" val="20001"/>
                    </a:ext>
                  </a:extLst>
                </a:gridCol>
                <a:gridCol w="1970978">
                  <a:extLst>
                    <a:ext uri="{9D8B030D-6E8A-4147-A177-3AD203B41FA5}">
                      <a16:colId xmlns:a16="http://schemas.microsoft.com/office/drawing/2014/main" val="20002"/>
                    </a:ext>
                  </a:extLst>
                </a:gridCol>
                <a:gridCol w="1268451">
                  <a:extLst>
                    <a:ext uri="{9D8B030D-6E8A-4147-A177-3AD203B41FA5}">
                      <a16:colId xmlns:a16="http://schemas.microsoft.com/office/drawing/2014/main" val="20003"/>
                    </a:ext>
                  </a:extLst>
                </a:gridCol>
              </a:tblGrid>
              <a:tr h="375138">
                <a:tc>
                  <a:txBody>
                    <a:bodyPr/>
                    <a:lstStyle/>
                    <a:p>
                      <a:pPr algn="ctr" fontAlgn="b"/>
                      <a:r>
                        <a:rPr lang="en-US" sz="1200" b="1" i="0" u="sng" strike="noStrike">
                          <a:solidFill>
                            <a:srgbClr val="000000"/>
                          </a:solidFill>
                          <a:effectLst/>
                          <a:latin typeface="Calibri"/>
                        </a:rPr>
                        <a:t>Date</a:t>
                      </a:r>
                    </a:p>
                  </a:txBody>
                  <a:tcPr marL="12700" marR="12700" marT="12700" marB="0" anchor="b">
                    <a:lnL>
                      <a:noFill/>
                    </a:lnL>
                    <a:lnR>
                      <a:noFill/>
                    </a:lnR>
                    <a:lnT>
                      <a:noFill/>
                    </a:lnT>
                    <a:lnB>
                      <a:noFill/>
                    </a:lnB>
                  </a:tcPr>
                </a:tc>
                <a:tc>
                  <a:txBody>
                    <a:bodyPr/>
                    <a:lstStyle/>
                    <a:p>
                      <a:pPr algn="ctr" fontAlgn="b"/>
                      <a:r>
                        <a:rPr lang="en-US" sz="1200" b="1" i="0" u="sng" strike="noStrike">
                          <a:solidFill>
                            <a:srgbClr val="000000"/>
                          </a:solidFill>
                          <a:effectLst/>
                          <a:latin typeface="Calibri"/>
                        </a:rPr>
                        <a:t>Position</a:t>
                      </a:r>
                    </a:p>
                  </a:txBody>
                  <a:tcPr marL="12700" marR="12700" marT="12700" marB="0" anchor="b">
                    <a:lnL>
                      <a:noFill/>
                    </a:lnL>
                    <a:lnR>
                      <a:noFill/>
                    </a:lnR>
                    <a:lnT>
                      <a:noFill/>
                    </a:lnT>
                    <a:lnB>
                      <a:noFill/>
                    </a:lnB>
                  </a:tcPr>
                </a:tc>
                <a:tc>
                  <a:txBody>
                    <a:bodyPr/>
                    <a:lstStyle/>
                    <a:p>
                      <a:pPr algn="ctr" fontAlgn="b"/>
                      <a:r>
                        <a:rPr lang="en-US" sz="1200" b="1" i="0" u="sng" strike="noStrike">
                          <a:solidFill>
                            <a:srgbClr val="000000"/>
                          </a:solidFill>
                          <a:effectLst/>
                          <a:latin typeface="Calibri"/>
                        </a:rPr>
                        <a:t>Asset Class</a:t>
                      </a:r>
                    </a:p>
                  </a:txBody>
                  <a:tcPr marL="12700" marR="12700" marT="12700" marB="0" anchor="b">
                    <a:lnL>
                      <a:noFill/>
                    </a:lnL>
                    <a:lnR>
                      <a:noFill/>
                    </a:lnR>
                    <a:lnT>
                      <a:noFill/>
                    </a:lnT>
                    <a:lnB>
                      <a:noFill/>
                    </a:lnB>
                  </a:tcPr>
                </a:tc>
                <a:tc>
                  <a:txBody>
                    <a:bodyPr/>
                    <a:lstStyle/>
                    <a:p>
                      <a:pPr algn="ctr" fontAlgn="b"/>
                      <a:r>
                        <a:rPr lang="en-US" sz="1200" b="1" i="0" u="sng" strike="noStrike">
                          <a:solidFill>
                            <a:srgbClr val="000000"/>
                          </a:solidFill>
                          <a:effectLst/>
                          <a:latin typeface="Calibri"/>
                        </a:rPr>
                        <a:t>Profit</a:t>
                      </a:r>
                    </a:p>
                  </a:txBody>
                  <a:tcPr marL="12700" marR="12700" marT="12700" marB="0" anchor="b">
                    <a:lnL>
                      <a:noFill/>
                    </a:lnL>
                    <a:lnR>
                      <a:noFill/>
                    </a:lnR>
                    <a:lnT>
                      <a:noFill/>
                    </a:lnT>
                    <a:lnB>
                      <a:noFill/>
                    </a:lnB>
                  </a:tcPr>
                </a:tc>
                <a:extLst>
                  <a:ext uri="{0D108BD9-81ED-4DB2-BD59-A6C34878D82A}">
                    <a16:rowId xmlns:a16="http://schemas.microsoft.com/office/drawing/2014/main" val="10000"/>
                  </a:ext>
                </a:extLst>
              </a:tr>
              <a:tr h="375138">
                <a:tc>
                  <a:txBody>
                    <a:bodyPr/>
                    <a:lstStyle/>
                    <a:p>
                      <a:pPr algn="ctr" fontAlgn="b"/>
                      <a:endParaRPr lang="en-US" sz="1200" b="1" i="0" u="sng"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200" b="1" i="0" u="sng"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200" b="1" i="0" u="sng"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200" b="1" i="0" u="sng" strike="noStrike">
                        <a:solidFill>
                          <a:srgbClr val="000000"/>
                        </a:solidFill>
                        <a:effectLst/>
                        <a:latin typeface="Calibri"/>
                      </a:endParaRPr>
                    </a:p>
                  </a:txBody>
                  <a:tcPr marL="12700" marR="12700" marT="12700" marB="0" anchor="b">
                    <a:lnL>
                      <a:noFill/>
                    </a:lnL>
                    <a:lnR>
                      <a:noFill/>
                    </a:lnR>
                    <a:lnT>
                      <a:noFill/>
                    </a:lnT>
                    <a:lnB>
                      <a:noFill/>
                    </a:lnB>
                  </a:tcPr>
                </a:tc>
                <a:extLst>
                  <a:ext uri="{0D108BD9-81ED-4DB2-BD59-A6C34878D82A}">
                    <a16:rowId xmlns:a16="http://schemas.microsoft.com/office/drawing/2014/main" val="10001"/>
                  </a:ext>
                </a:extLst>
              </a:tr>
              <a:tr h="375138">
                <a:tc>
                  <a:txBody>
                    <a:bodyPr/>
                    <a:lstStyle/>
                    <a:p>
                      <a:pPr algn="r" fontAlgn="b"/>
                      <a:r>
                        <a:rPr lang="mr-IN" sz="1800" b="1" i="0" u="none" strike="noStrike" dirty="0">
                          <a:solidFill>
                            <a:srgbClr val="000000"/>
                          </a:solidFill>
                          <a:effectLst/>
                          <a:latin typeface="Calibri"/>
                        </a:rPr>
                        <a:t>1/3/17</a:t>
                      </a:r>
                    </a:p>
                  </a:txBody>
                  <a:tcPr marL="12700" marR="12700" marT="1270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     Buy S&amp;P 500 (SPY)</a:t>
                      </a:r>
                    </a:p>
                  </a:txBody>
                  <a:tcPr marL="12700" marR="12700" marT="12700"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equity</a:t>
                      </a:r>
                    </a:p>
                  </a:txBody>
                  <a:tcPr marL="12700" marR="12700" marT="12700" marB="0" anchor="b">
                    <a:lnL>
                      <a:noFill/>
                    </a:lnL>
                    <a:lnR>
                      <a:noFill/>
                    </a:lnR>
                    <a:lnT>
                      <a:noFill/>
                    </a:lnT>
                    <a:lnB>
                      <a:noFill/>
                    </a:lnB>
                  </a:tcPr>
                </a:tc>
                <a:tc>
                  <a:txBody>
                    <a:bodyPr/>
                    <a:lstStyle/>
                    <a:p>
                      <a:pPr algn="r" fontAlgn="b"/>
                      <a:r>
                        <a:rPr lang="mr-IN" sz="1800" b="1" i="0" u="none" strike="noStrike">
                          <a:solidFill>
                            <a:srgbClr val="008000"/>
                          </a:solidFill>
                          <a:effectLst/>
                          <a:latin typeface="Calibri"/>
                        </a:rPr>
                        <a:t>16.30%</a:t>
                      </a:r>
                    </a:p>
                  </a:txBody>
                  <a:tcPr marL="12700" marR="12700" marT="12700" marB="0" anchor="b">
                    <a:lnL>
                      <a:noFill/>
                    </a:lnL>
                    <a:lnR>
                      <a:noFill/>
                    </a:lnR>
                    <a:lnT>
                      <a:noFill/>
                    </a:lnT>
                    <a:lnB>
                      <a:noFill/>
                    </a:lnB>
                  </a:tcPr>
                </a:tc>
                <a:extLst>
                  <a:ext uri="{0D108BD9-81ED-4DB2-BD59-A6C34878D82A}">
                    <a16:rowId xmlns:a16="http://schemas.microsoft.com/office/drawing/2014/main" val="10002"/>
                  </a:ext>
                </a:extLst>
              </a:tr>
              <a:tr h="375138">
                <a:tc>
                  <a:txBody>
                    <a:bodyPr/>
                    <a:lstStyle/>
                    <a:p>
                      <a:pPr algn="r" fontAlgn="b"/>
                      <a:r>
                        <a:rPr lang="mr-IN" sz="1800" b="1" i="0" u="none" strike="noStrike" dirty="0">
                          <a:solidFill>
                            <a:srgbClr val="000000"/>
                          </a:solidFill>
                          <a:effectLst/>
                          <a:latin typeface="Calibri"/>
                        </a:rPr>
                        <a:t>1/4/17</a:t>
                      </a:r>
                    </a:p>
                  </a:txBody>
                  <a:tcPr marL="12700" marR="12700" marT="12700" marB="0" anchor="b">
                    <a:lnL>
                      <a:noFill/>
                    </a:lnL>
                    <a:lnR>
                      <a:noFill/>
                    </a:lnR>
                    <a:lnT>
                      <a:noFill/>
                    </a:lnT>
                    <a:lnB>
                      <a:noFill/>
                    </a:lnB>
                  </a:tcPr>
                </a:tc>
                <a:tc>
                  <a:txBody>
                    <a:bodyPr/>
                    <a:lstStyle/>
                    <a:p>
                      <a:pPr algn="l" fontAlgn="b"/>
                      <a:endParaRPr lang="en-US" sz="1800" b="1" i="0" u="none" strike="noStrike" dirty="0">
                        <a:solidFill>
                          <a:srgbClr val="000000"/>
                        </a:solidFill>
                        <a:effectLst/>
                        <a:latin typeface="Calibri"/>
                      </a:endParaRPr>
                    </a:p>
                    <a:p>
                      <a:pPr algn="l" fontAlgn="b"/>
                      <a:r>
                        <a:rPr lang="en-US" sz="1800" b="1" i="0" u="none" strike="noStrike" baseline="0" dirty="0">
                          <a:solidFill>
                            <a:srgbClr val="000000"/>
                          </a:solidFill>
                          <a:effectLst/>
                          <a:latin typeface="Calibri"/>
                        </a:rPr>
                        <a:t>     Sell US Treasuries </a:t>
                      </a:r>
                      <a:r>
                        <a:rPr lang="en-US" sz="1800" b="1" i="0" u="none" strike="noStrike" dirty="0">
                          <a:solidFill>
                            <a:srgbClr val="000000"/>
                          </a:solidFill>
                          <a:effectLst/>
                          <a:latin typeface="Calibri"/>
                        </a:rPr>
                        <a:t>(TLT) </a:t>
                      </a:r>
                    </a:p>
                  </a:txBody>
                  <a:tcPr marL="12700" marR="12700" marT="12700"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fixed income</a:t>
                      </a:r>
                    </a:p>
                  </a:txBody>
                  <a:tcPr marL="12700" marR="12700" marT="12700" marB="0" anchor="b">
                    <a:lnL>
                      <a:noFill/>
                    </a:lnL>
                    <a:lnR>
                      <a:noFill/>
                    </a:lnR>
                    <a:lnT>
                      <a:noFill/>
                    </a:lnT>
                    <a:lnB>
                      <a:noFill/>
                    </a:lnB>
                  </a:tcPr>
                </a:tc>
                <a:tc>
                  <a:txBody>
                    <a:bodyPr/>
                    <a:lstStyle/>
                    <a:p>
                      <a:pPr algn="r" fontAlgn="b"/>
                      <a:r>
                        <a:rPr lang="mr-IN" sz="1800" b="1" i="0" u="none" strike="noStrike">
                          <a:solidFill>
                            <a:srgbClr val="008000"/>
                          </a:solidFill>
                          <a:effectLst/>
                          <a:latin typeface="Calibri"/>
                        </a:rPr>
                        <a:t>8.60%</a:t>
                      </a:r>
                    </a:p>
                  </a:txBody>
                  <a:tcPr marL="12700" marR="12700" marT="12700" marB="0" anchor="b">
                    <a:lnL>
                      <a:noFill/>
                    </a:lnL>
                    <a:lnR>
                      <a:noFill/>
                    </a:lnR>
                    <a:lnT>
                      <a:noFill/>
                    </a:lnT>
                    <a:lnB>
                      <a:noFill/>
                    </a:lnB>
                  </a:tcPr>
                </a:tc>
                <a:extLst>
                  <a:ext uri="{0D108BD9-81ED-4DB2-BD59-A6C34878D82A}">
                    <a16:rowId xmlns:a16="http://schemas.microsoft.com/office/drawing/2014/main" val="10003"/>
                  </a:ext>
                </a:extLst>
              </a:tr>
              <a:tr h="375138">
                <a:tc>
                  <a:txBody>
                    <a:bodyPr/>
                    <a:lstStyle/>
                    <a:p>
                      <a:pPr algn="r" fontAlgn="b"/>
                      <a:r>
                        <a:rPr lang="mr-IN" sz="1800" b="1" i="0" u="none" strike="noStrike" dirty="0">
                          <a:solidFill>
                            <a:srgbClr val="000000"/>
                          </a:solidFill>
                          <a:effectLst/>
                          <a:latin typeface="Calibri"/>
                        </a:rPr>
                        <a:t>1/5/17</a:t>
                      </a:r>
                    </a:p>
                  </a:txBody>
                  <a:tcPr marL="12700" marR="12700" marT="1270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     Buy Russell 2000 (IWM)</a:t>
                      </a:r>
                    </a:p>
                  </a:txBody>
                  <a:tcPr marL="12700" marR="12700" marT="12700"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equity</a:t>
                      </a:r>
                    </a:p>
                  </a:txBody>
                  <a:tcPr marL="12700" marR="12700" marT="12700" marB="0" anchor="b">
                    <a:lnL>
                      <a:noFill/>
                    </a:lnL>
                    <a:lnR>
                      <a:noFill/>
                    </a:lnR>
                    <a:lnT>
                      <a:noFill/>
                    </a:lnT>
                    <a:lnB>
                      <a:noFill/>
                    </a:lnB>
                  </a:tcPr>
                </a:tc>
                <a:tc>
                  <a:txBody>
                    <a:bodyPr/>
                    <a:lstStyle/>
                    <a:p>
                      <a:pPr algn="r" fontAlgn="b"/>
                      <a:r>
                        <a:rPr lang="mr-IN" sz="1800" b="1" i="0" u="none" strike="noStrike">
                          <a:solidFill>
                            <a:srgbClr val="008000"/>
                          </a:solidFill>
                          <a:effectLst/>
                          <a:latin typeface="Calibri"/>
                        </a:rPr>
                        <a:t>14.80%</a:t>
                      </a:r>
                    </a:p>
                  </a:txBody>
                  <a:tcPr marL="12700" marR="12700" marT="12700" marB="0" anchor="b">
                    <a:lnL>
                      <a:noFill/>
                    </a:lnL>
                    <a:lnR>
                      <a:noFill/>
                    </a:lnR>
                    <a:lnT>
                      <a:noFill/>
                    </a:lnT>
                    <a:lnB>
                      <a:noFill/>
                    </a:lnB>
                  </a:tcPr>
                </a:tc>
                <a:extLst>
                  <a:ext uri="{0D108BD9-81ED-4DB2-BD59-A6C34878D82A}">
                    <a16:rowId xmlns:a16="http://schemas.microsoft.com/office/drawing/2014/main" val="10004"/>
                  </a:ext>
                </a:extLst>
              </a:tr>
              <a:tr h="375138">
                <a:tc>
                  <a:txBody>
                    <a:bodyPr/>
                    <a:lstStyle/>
                    <a:p>
                      <a:pPr algn="r" fontAlgn="b"/>
                      <a:r>
                        <a:rPr lang="mr-IN" sz="1800" b="1" i="0" u="none" strike="noStrike">
                          <a:solidFill>
                            <a:srgbClr val="000000"/>
                          </a:solidFill>
                          <a:effectLst/>
                          <a:latin typeface="Calibri"/>
                        </a:rPr>
                        <a:t>1/6/17</a:t>
                      </a:r>
                    </a:p>
                  </a:txBody>
                  <a:tcPr marL="12700" marR="12700" marT="12700" marB="0" anchor="b">
                    <a:lnL>
                      <a:noFill/>
                    </a:lnL>
                    <a:lnR>
                      <a:noFill/>
                    </a:lnR>
                    <a:lnT>
                      <a:noFill/>
                    </a:lnT>
                    <a:lnB>
                      <a:noFill/>
                    </a:lnB>
                  </a:tcPr>
                </a:tc>
                <a:tc>
                  <a:txBody>
                    <a:bodyPr/>
                    <a:lstStyle/>
                    <a:p>
                      <a:pPr algn="l" fontAlgn="b"/>
                      <a:r>
                        <a:rPr lang="en-US" sz="1800" b="1" i="0" u="none" strike="noStrike" baseline="0" dirty="0">
                          <a:solidFill>
                            <a:srgbClr val="000000"/>
                          </a:solidFill>
                          <a:effectLst/>
                          <a:latin typeface="Calibri"/>
                        </a:rPr>
                        <a:t>     Buy Amazon </a:t>
                      </a:r>
                      <a:r>
                        <a:rPr lang="en-US" sz="1800" b="1" i="0" u="none" strike="noStrike" dirty="0">
                          <a:solidFill>
                            <a:srgbClr val="000000"/>
                          </a:solidFill>
                          <a:effectLst/>
                          <a:latin typeface="Calibri"/>
                        </a:rPr>
                        <a:t>(AMZN)</a:t>
                      </a:r>
                    </a:p>
                  </a:txBody>
                  <a:tcPr marL="12700" marR="12700" marT="12700"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equity</a:t>
                      </a:r>
                    </a:p>
                  </a:txBody>
                  <a:tcPr marL="12700" marR="12700" marT="12700" marB="0" anchor="b">
                    <a:lnL>
                      <a:noFill/>
                    </a:lnL>
                    <a:lnR>
                      <a:noFill/>
                    </a:lnR>
                    <a:lnT>
                      <a:noFill/>
                    </a:lnT>
                    <a:lnB>
                      <a:noFill/>
                    </a:lnB>
                  </a:tcPr>
                </a:tc>
                <a:tc>
                  <a:txBody>
                    <a:bodyPr/>
                    <a:lstStyle/>
                    <a:p>
                      <a:pPr algn="r" fontAlgn="b"/>
                      <a:r>
                        <a:rPr lang="mr-IN" sz="1800" b="1" i="0" u="none" strike="noStrike">
                          <a:solidFill>
                            <a:srgbClr val="008000"/>
                          </a:solidFill>
                          <a:effectLst/>
                          <a:latin typeface="Calibri"/>
                        </a:rPr>
                        <a:t>12.10%</a:t>
                      </a:r>
                    </a:p>
                  </a:txBody>
                  <a:tcPr marL="12700" marR="12700" marT="12700" marB="0" anchor="b">
                    <a:lnL>
                      <a:noFill/>
                    </a:lnL>
                    <a:lnR>
                      <a:noFill/>
                    </a:lnR>
                    <a:lnT>
                      <a:noFill/>
                    </a:lnT>
                    <a:lnB>
                      <a:noFill/>
                    </a:lnB>
                  </a:tcPr>
                </a:tc>
                <a:extLst>
                  <a:ext uri="{0D108BD9-81ED-4DB2-BD59-A6C34878D82A}">
                    <a16:rowId xmlns:a16="http://schemas.microsoft.com/office/drawing/2014/main" val="10005"/>
                  </a:ext>
                </a:extLst>
              </a:tr>
              <a:tr h="375138">
                <a:tc>
                  <a:txBody>
                    <a:bodyPr/>
                    <a:lstStyle/>
                    <a:p>
                      <a:pPr algn="r" fontAlgn="b"/>
                      <a:r>
                        <a:rPr lang="mr-IN" sz="1800" b="1" i="0" u="none" strike="noStrike">
                          <a:solidFill>
                            <a:srgbClr val="000000"/>
                          </a:solidFill>
                          <a:effectLst/>
                          <a:latin typeface="Calibri"/>
                        </a:rPr>
                        <a:t>1/6/17</a:t>
                      </a:r>
                    </a:p>
                  </a:txBody>
                  <a:tcPr marL="12700" marR="12700" marT="1270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     Buy Apple (AAPL)</a:t>
                      </a:r>
                    </a:p>
                  </a:txBody>
                  <a:tcPr marL="12700" marR="12700" marT="12700"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equity</a:t>
                      </a:r>
                    </a:p>
                  </a:txBody>
                  <a:tcPr marL="12700" marR="12700" marT="12700" marB="0" anchor="b">
                    <a:lnL>
                      <a:noFill/>
                    </a:lnL>
                    <a:lnR>
                      <a:noFill/>
                    </a:lnR>
                    <a:lnT>
                      <a:noFill/>
                    </a:lnT>
                    <a:lnB>
                      <a:noFill/>
                    </a:lnB>
                  </a:tcPr>
                </a:tc>
                <a:tc>
                  <a:txBody>
                    <a:bodyPr/>
                    <a:lstStyle/>
                    <a:p>
                      <a:pPr algn="r" fontAlgn="b"/>
                      <a:r>
                        <a:rPr lang="mr-IN" sz="1800" b="1" i="0" u="none" strike="noStrike">
                          <a:solidFill>
                            <a:srgbClr val="008000"/>
                          </a:solidFill>
                          <a:effectLst/>
                          <a:latin typeface="Calibri"/>
                        </a:rPr>
                        <a:t>7.60%</a:t>
                      </a:r>
                    </a:p>
                  </a:txBody>
                  <a:tcPr marL="12700" marR="12700" marT="12700" marB="0" anchor="b">
                    <a:lnL>
                      <a:noFill/>
                    </a:lnL>
                    <a:lnR>
                      <a:noFill/>
                    </a:lnR>
                    <a:lnT>
                      <a:noFill/>
                    </a:lnT>
                    <a:lnB>
                      <a:noFill/>
                    </a:lnB>
                  </a:tcPr>
                </a:tc>
                <a:extLst>
                  <a:ext uri="{0D108BD9-81ED-4DB2-BD59-A6C34878D82A}">
                    <a16:rowId xmlns:a16="http://schemas.microsoft.com/office/drawing/2014/main" val="10006"/>
                  </a:ext>
                </a:extLst>
              </a:tr>
              <a:tr h="375138">
                <a:tc>
                  <a:txBody>
                    <a:bodyPr/>
                    <a:lstStyle/>
                    <a:p>
                      <a:pPr algn="r" fontAlgn="b"/>
                      <a:r>
                        <a:rPr lang="mr-IN" sz="1800" b="1" i="0" u="none" strike="noStrike">
                          <a:solidFill>
                            <a:srgbClr val="000000"/>
                          </a:solidFill>
                          <a:effectLst/>
                          <a:latin typeface="Calibri"/>
                        </a:rPr>
                        <a:t>1/10/17</a:t>
                      </a:r>
                    </a:p>
                  </a:txBody>
                  <a:tcPr marL="12700" marR="12700" marT="1270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     Buy Biogen (BIIB) </a:t>
                      </a:r>
                    </a:p>
                  </a:txBody>
                  <a:tcPr marL="12700" marR="12700" marT="12700"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equity</a:t>
                      </a:r>
                    </a:p>
                  </a:txBody>
                  <a:tcPr marL="12700" marR="12700" marT="12700" marB="0" anchor="b">
                    <a:lnL>
                      <a:noFill/>
                    </a:lnL>
                    <a:lnR>
                      <a:noFill/>
                    </a:lnR>
                    <a:lnT>
                      <a:noFill/>
                    </a:lnT>
                    <a:lnB>
                      <a:noFill/>
                    </a:lnB>
                  </a:tcPr>
                </a:tc>
                <a:tc>
                  <a:txBody>
                    <a:bodyPr/>
                    <a:lstStyle/>
                    <a:p>
                      <a:pPr algn="r" fontAlgn="b"/>
                      <a:r>
                        <a:rPr lang="mr-IN" sz="1800" b="1" i="0" u="none" strike="noStrike">
                          <a:solidFill>
                            <a:srgbClr val="FF0000"/>
                          </a:solidFill>
                          <a:effectLst/>
                          <a:latin typeface="Calibri"/>
                        </a:rPr>
                        <a:t>-21.30%</a:t>
                      </a:r>
                    </a:p>
                  </a:txBody>
                  <a:tcPr marL="12700" marR="12700" marT="12700" marB="0" anchor="b">
                    <a:lnL>
                      <a:noFill/>
                    </a:lnL>
                    <a:lnR>
                      <a:noFill/>
                    </a:lnR>
                    <a:lnT>
                      <a:noFill/>
                    </a:lnT>
                    <a:lnB>
                      <a:noFill/>
                    </a:lnB>
                  </a:tcPr>
                </a:tc>
                <a:extLst>
                  <a:ext uri="{0D108BD9-81ED-4DB2-BD59-A6C34878D82A}">
                    <a16:rowId xmlns:a16="http://schemas.microsoft.com/office/drawing/2014/main" val="10007"/>
                  </a:ext>
                </a:extLst>
              </a:tr>
              <a:tr h="375138">
                <a:tc>
                  <a:txBody>
                    <a:bodyPr/>
                    <a:lstStyle/>
                    <a:p>
                      <a:pPr algn="r" fontAlgn="b"/>
                      <a:r>
                        <a:rPr lang="mr-IN" sz="1800" b="1" i="0" u="none" strike="noStrike">
                          <a:solidFill>
                            <a:srgbClr val="000000"/>
                          </a:solidFill>
                          <a:effectLst/>
                          <a:latin typeface="Calibri"/>
                        </a:rPr>
                        <a:t>1/11/17</a:t>
                      </a:r>
                    </a:p>
                  </a:txBody>
                  <a:tcPr marL="12700" marR="12700" marT="1270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     Buy Palo Alto Networks (PANW) </a:t>
                      </a:r>
                    </a:p>
                  </a:txBody>
                  <a:tcPr marL="12700" marR="12700" marT="12700"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equity</a:t>
                      </a:r>
                    </a:p>
                  </a:txBody>
                  <a:tcPr marL="12700" marR="12700" marT="12700" marB="0" anchor="b">
                    <a:lnL>
                      <a:noFill/>
                    </a:lnL>
                    <a:lnR>
                      <a:noFill/>
                    </a:lnR>
                    <a:lnT>
                      <a:noFill/>
                    </a:lnT>
                    <a:lnB>
                      <a:noFill/>
                    </a:lnB>
                  </a:tcPr>
                </a:tc>
                <a:tc>
                  <a:txBody>
                    <a:bodyPr/>
                    <a:lstStyle/>
                    <a:p>
                      <a:pPr algn="r" fontAlgn="b"/>
                      <a:r>
                        <a:rPr lang="mr-IN" sz="1800" b="1" i="0" u="none" strike="noStrike">
                          <a:solidFill>
                            <a:srgbClr val="008000"/>
                          </a:solidFill>
                          <a:effectLst/>
                          <a:latin typeface="Calibri"/>
                        </a:rPr>
                        <a:t>12.20%</a:t>
                      </a:r>
                    </a:p>
                  </a:txBody>
                  <a:tcPr marL="12700" marR="12700" marT="12700" marB="0" anchor="b">
                    <a:lnL>
                      <a:noFill/>
                    </a:lnL>
                    <a:lnR>
                      <a:noFill/>
                    </a:lnR>
                    <a:lnT>
                      <a:noFill/>
                    </a:lnT>
                    <a:lnB>
                      <a:noFill/>
                    </a:lnB>
                  </a:tcPr>
                </a:tc>
                <a:extLst>
                  <a:ext uri="{0D108BD9-81ED-4DB2-BD59-A6C34878D82A}">
                    <a16:rowId xmlns:a16="http://schemas.microsoft.com/office/drawing/2014/main" val="10008"/>
                  </a:ext>
                </a:extLst>
              </a:tr>
              <a:tr h="375138">
                <a:tc>
                  <a:txBody>
                    <a:bodyPr/>
                    <a:lstStyle/>
                    <a:p>
                      <a:pPr algn="r" fontAlgn="b"/>
                      <a:r>
                        <a:rPr lang="mr-IN" sz="1800" b="1" i="0" u="none" strike="noStrike">
                          <a:solidFill>
                            <a:srgbClr val="000000"/>
                          </a:solidFill>
                          <a:effectLst/>
                          <a:latin typeface="Calibri"/>
                        </a:rPr>
                        <a:t>1/13/17</a:t>
                      </a:r>
                    </a:p>
                  </a:txBody>
                  <a:tcPr marL="12700" marR="12700" marT="1270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     Sell Japanese Yen (FXY)</a:t>
                      </a:r>
                    </a:p>
                  </a:txBody>
                  <a:tcPr marL="12700" marR="12700" marT="12700"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foreign exchange</a:t>
                      </a:r>
                    </a:p>
                  </a:txBody>
                  <a:tcPr marL="12700" marR="12700" marT="12700" marB="0" anchor="b">
                    <a:lnL>
                      <a:noFill/>
                    </a:lnL>
                    <a:lnR>
                      <a:noFill/>
                    </a:lnR>
                    <a:lnT>
                      <a:noFill/>
                    </a:lnT>
                    <a:lnB>
                      <a:noFill/>
                    </a:lnB>
                  </a:tcPr>
                </a:tc>
                <a:tc>
                  <a:txBody>
                    <a:bodyPr/>
                    <a:lstStyle/>
                    <a:p>
                      <a:pPr algn="r" fontAlgn="b"/>
                      <a:r>
                        <a:rPr lang="mr-IN" sz="1800" b="1" i="0" u="none" strike="noStrike">
                          <a:solidFill>
                            <a:srgbClr val="008000"/>
                          </a:solidFill>
                          <a:effectLst/>
                          <a:latin typeface="Calibri"/>
                        </a:rPr>
                        <a:t>15.60%</a:t>
                      </a:r>
                    </a:p>
                  </a:txBody>
                  <a:tcPr marL="12700" marR="12700" marT="12700" marB="0" anchor="b">
                    <a:lnL>
                      <a:noFill/>
                    </a:lnL>
                    <a:lnR>
                      <a:noFill/>
                    </a:lnR>
                    <a:lnT>
                      <a:noFill/>
                    </a:lnT>
                    <a:lnB>
                      <a:noFill/>
                    </a:lnB>
                  </a:tcPr>
                </a:tc>
                <a:extLst>
                  <a:ext uri="{0D108BD9-81ED-4DB2-BD59-A6C34878D82A}">
                    <a16:rowId xmlns:a16="http://schemas.microsoft.com/office/drawing/2014/main" val="10009"/>
                  </a:ext>
                </a:extLst>
              </a:tr>
              <a:tr h="375138">
                <a:tc>
                  <a:txBody>
                    <a:bodyPr/>
                    <a:lstStyle/>
                    <a:p>
                      <a:pPr algn="r" fontAlgn="b"/>
                      <a:r>
                        <a:rPr lang="mr-IN" sz="1800" b="1" i="0" u="none" strike="noStrike">
                          <a:solidFill>
                            <a:srgbClr val="000000"/>
                          </a:solidFill>
                          <a:effectLst/>
                          <a:latin typeface="Calibri"/>
                        </a:rPr>
                        <a:t>1/17/17</a:t>
                      </a:r>
                    </a:p>
                  </a:txBody>
                  <a:tcPr marL="12700" marR="12700" marT="1270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     Sell US Treasuries (TLT)</a:t>
                      </a:r>
                    </a:p>
                  </a:txBody>
                  <a:tcPr marL="12700" marR="12700" marT="12700"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fixed income</a:t>
                      </a:r>
                    </a:p>
                  </a:txBody>
                  <a:tcPr marL="12700" marR="12700" marT="12700" marB="0" anchor="b">
                    <a:lnL>
                      <a:noFill/>
                    </a:lnL>
                    <a:lnR>
                      <a:noFill/>
                    </a:lnR>
                    <a:lnT>
                      <a:noFill/>
                    </a:lnT>
                    <a:lnB>
                      <a:noFill/>
                    </a:lnB>
                  </a:tcPr>
                </a:tc>
                <a:tc>
                  <a:txBody>
                    <a:bodyPr/>
                    <a:lstStyle/>
                    <a:p>
                      <a:pPr algn="r" fontAlgn="b"/>
                      <a:r>
                        <a:rPr lang="mr-IN" sz="1800" b="1" i="0" u="none" strike="noStrike">
                          <a:solidFill>
                            <a:srgbClr val="008000"/>
                          </a:solidFill>
                          <a:effectLst/>
                          <a:latin typeface="Calibri"/>
                        </a:rPr>
                        <a:t>13.30%</a:t>
                      </a:r>
                    </a:p>
                  </a:txBody>
                  <a:tcPr marL="12700" marR="12700" marT="12700" marB="0" anchor="b">
                    <a:lnL>
                      <a:noFill/>
                    </a:lnL>
                    <a:lnR>
                      <a:noFill/>
                    </a:lnR>
                    <a:lnT>
                      <a:noFill/>
                    </a:lnT>
                    <a:lnB>
                      <a:noFill/>
                    </a:lnB>
                  </a:tcPr>
                </a:tc>
                <a:extLst>
                  <a:ext uri="{0D108BD9-81ED-4DB2-BD59-A6C34878D82A}">
                    <a16:rowId xmlns:a16="http://schemas.microsoft.com/office/drawing/2014/main" val="10010"/>
                  </a:ext>
                </a:extLst>
              </a:tr>
              <a:tr h="375138">
                <a:tc>
                  <a:txBody>
                    <a:bodyPr/>
                    <a:lstStyle/>
                    <a:p>
                      <a:pPr algn="r" fontAlgn="b"/>
                      <a:r>
                        <a:rPr lang="mr-IN" sz="1800" b="1" i="0" u="none" strike="noStrike">
                          <a:solidFill>
                            <a:srgbClr val="000000"/>
                          </a:solidFill>
                          <a:effectLst/>
                          <a:latin typeface="Calibri"/>
                        </a:rPr>
                        <a:t>1/27/17</a:t>
                      </a:r>
                    </a:p>
                  </a:txBody>
                  <a:tcPr marL="12700" marR="12700" marT="1270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     Buy S&amp;P 500</a:t>
                      </a:r>
                      <a:r>
                        <a:rPr lang="en-US" sz="1800" b="1" i="0" u="none" strike="noStrike" baseline="0" dirty="0">
                          <a:solidFill>
                            <a:srgbClr val="000000"/>
                          </a:solidFill>
                          <a:effectLst/>
                          <a:latin typeface="Calibri"/>
                        </a:rPr>
                        <a:t> </a:t>
                      </a:r>
                      <a:r>
                        <a:rPr lang="en-US" sz="1800" b="1" i="0" u="none" strike="noStrike" dirty="0">
                          <a:solidFill>
                            <a:srgbClr val="000000"/>
                          </a:solidFill>
                          <a:effectLst/>
                          <a:latin typeface="Calibri"/>
                        </a:rPr>
                        <a:t>(SPY)</a:t>
                      </a:r>
                    </a:p>
                  </a:txBody>
                  <a:tcPr marL="12700" marR="12700" marT="12700"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equity</a:t>
                      </a:r>
                    </a:p>
                  </a:txBody>
                  <a:tcPr marL="12700" marR="12700" marT="12700" marB="0" anchor="b">
                    <a:lnL>
                      <a:noFill/>
                    </a:lnL>
                    <a:lnR>
                      <a:noFill/>
                    </a:lnR>
                    <a:lnT>
                      <a:noFill/>
                    </a:lnT>
                    <a:lnB>
                      <a:noFill/>
                    </a:lnB>
                  </a:tcPr>
                </a:tc>
                <a:tc>
                  <a:txBody>
                    <a:bodyPr/>
                    <a:lstStyle/>
                    <a:p>
                      <a:pPr algn="r" fontAlgn="b"/>
                      <a:r>
                        <a:rPr lang="mr-IN" sz="1800" b="1" i="0" u="none" strike="noStrike">
                          <a:solidFill>
                            <a:srgbClr val="008000"/>
                          </a:solidFill>
                          <a:effectLst/>
                          <a:latin typeface="Calibri"/>
                        </a:rPr>
                        <a:t>15.60%</a:t>
                      </a:r>
                    </a:p>
                  </a:txBody>
                  <a:tcPr marL="12700" marR="12700" marT="12700" marB="0" anchor="b">
                    <a:lnL>
                      <a:noFill/>
                    </a:lnL>
                    <a:lnR>
                      <a:noFill/>
                    </a:lnR>
                    <a:lnT>
                      <a:noFill/>
                    </a:lnT>
                    <a:lnB>
                      <a:noFill/>
                    </a:lnB>
                  </a:tcPr>
                </a:tc>
                <a:extLst>
                  <a:ext uri="{0D108BD9-81ED-4DB2-BD59-A6C34878D82A}">
                    <a16:rowId xmlns:a16="http://schemas.microsoft.com/office/drawing/2014/main" val="10011"/>
                  </a:ext>
                </a:extLst>
              </a:tr>
              <a:tr h="375138">
                <a:tc>
                  <a:txBody>
                    <a:bodyPr/>
                    <a:lstStyle/>
                    <a:p>
                      <a:pPr algn="r" fontAlgn="b"/>
                      <a:r>
                        <a:rPr lang="mr-IN" sz="1800" b="1" i="0" u="none" strike="noStrike">
                          <a:solidFill>
                            <a:srgbClr val="000000"/>
                          </a:solidFill>
                          <a:effectLst/>
                          <a:latin typeface="Calibri"/>
                        </a:rPr>
                        <a:t>1/30/17</a:t>
                      </a:r>
                    </a:p>
                  </a:txBody>
                  <a:tcPr marL="12700" marR="12700" marT="1270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     Buy Gold (GLD)</a:t>
                      </a:r>
                    </a:p>
                  </a:txBody>
                  <a:tcPr marL="12700" marR="12700" marT="1270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precious metals</a:t>
                      </a:r>
                    </a:p>
                  </a:txBody>
                  <a:tcPr marL="12700" marR="12700" marT="12700" marB="0" anchor="b">
                    <a:lnL>
                      <a:noFill/>
                    </a:lnL>
                    <a:lnR>
                      <a:noFill/>
                    </a:lnR>
                    <a:lnT>
                      <a:noFill/>
                    </a:lnT>
                    <a:lnB>
                      <a:noFill/>
                    </a:lnB>
                  </a:tcPr>
                </a:tc>
                <a:tc>
                  <a:txBody>
                    <a:bodyPr/>
                    <a:lstStyle/>
                    <a:p>
                      <a:pPr algn="r" fontAlgn="b"/>
                      <a:r>
                        <a:rPr lang="mr-IN" sz="1800" b="1" i="0" u="none" strike="noStrike" dirty="0">
                          <a:solidFill>
                            <a:srgbClr val="008000"/>
                          </a:solidFill>
                          <a:effectLst/>
                          <a:latin typeface="Calibri"/>
                        </a:rPr>
                        <a:t>13.30%</a:t>
                      </a:r>
                    </a:p>
                  </a:txBody>
                  <a:tcPr marL="12700" marR="12700" marT="12700" marB="0" anchor="b">
                    <a:lnL>
                      <a:noFill/>
                    </a:lnL>
                    <a:lnR>
                      <a:noFill/>
                    </a:lnR>
                    <a:lnT>
                      <a:noFill/>
                    </a:lnT>
                    <a:lnB>
                      <a:noFill/>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59146947"/>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D06BA-81DE-424E-B047-5F98288758E3}"/>
              </a:ext>
            </a:extLst>
          </p:cNvPr>
          <p:cNvSpPr>
            <a:spLocks noGrp="1"/>
          </p:cNvSpPr>
          <p:nvPr>
            <p:ph type="title"/>
          </p:nvPr>
        </p:nvSpPr>
        <p:spPr/>
        <p:txBody>
          <a:bodyPr/>
          <a:lstStyle/>
          <a:p>
            <a:r>
              <a:rPr lang="en-US" sz="3200" b="1" dirty="0"/>
              <a:t>The Resolution</a:t>
            </a:r>
          </a:p>
        </p:txBody>
      </p:sp>
      <p:sp>
        <p:nvSpPr>
          <p:cNvPr id="3" name="Text Placeholder 2">
            <a:extLst>
              <a:ext uri="{FF2B5EF4-FFF2-40B4-BE49-F238E27FC236}">
                <a16:creationId xmlns:a16="http://schemas.microsoft.com/office/drawing/2014/main" id="{03908402-C162-E440-AA7E-CD38BE42A7AD}"/>
              </a:ext>
            </a:extLst>
          </p:cNvPr>
          <p:cNvSpPr>
            <a:spLocks noGrp="1"/>
          </p:cNvSpPr>
          <p:nvPr>
            <p:ph type="body" idx="1"/>
          </p:nvPr>
        </p:nvSpPr>
        <p:spPr/>
        <p:txBody>
          <a:bodyPr/>
          <a:lstStyle/>
          <a:p>
            <a:pPr marL="203200" indent="0">
              <a:buNone/>
            </a:pPr>
            <a:r>
              <a:rPr lang="en-US" sz="2400" b="1" dirty="0"/>
              <a:t>With the China trade war eventually to end, it is just a matter of time before technology stocks break out to new all time highs</a:t>
            </a:r>
            <a:br>
              <a:rPr lang="en-US" sz="2400" b="1" dirty="0"/>
            </a:br>
            <a:br>
              <a:rPr lang="en-US" sz="2400" b="1" dirty="0"/>
            </a:br>
            <a:r>
              <a:rPr lang="en-US" sz="2400" b="1" dirty="0"/>
              <a:t>Watch this space melt up </a:t>
            </a:r>
            <a:br>
              <a:rPr lang="en-US" sz="2400" b="1" dirty="0"/>
            </a:br>
            <a:r>
              <a:rPr lang="en-US" sz="2400" b="1" dirty="0"/>
              <a:t>going into the end of 2019</a:t>
            </a:r>
            <a:br>
              <a:rPr lang="en-US" sz="2400" b="1" dirty="0"/>
            </a:br>
            <a:br>
              <a:rPr lang="en-US" sz="2400" b="1" dirty="0"/>
            </a:br>
            <a:r>
              <a:rPr lang="en-US" sz="2400" b="1" dirty="0"/>
              <a:t>Get ready to start reeling</a:t>
            </a:r>
            <a:br>
              <a:rPr lang="en-US" sz="2400" b="1" dirty="0"/>
            </a:br>
            <a:r>
              <a:rPr lang="en-US" sz="2400" b="1" dirty="0"/>
              <a:t>in those whoppers with</a:t>
            </a:r>
            <a:br>
              <a:rPr lang="en-US" sz="2400" b="1" dirty="0"/>
            </a:br>
            <a:r>
              <a:rPr lang="en-US" sz="2400" b="1" i="1" dirty="0"/>
              <a:t>Global Trading Dispatch</a:t>
            </a:r>
            <a:br>
              <a:rPr lang="en-US" sz="2400" b="1" dirty="0"/>
            </a:br>
            <a:r>
              <a:rPr lang="en-US" sz="2400" b="1" dirty="0"/>
              <a:t>as your guide</a:t>
            </a:r>
          </a:p>
        </p:txBody>
      </p:sp>
      <p:pic>
        <p:nvPicPr>
          <p:cNvPr id="4" name="Picture 3">
            <a:extLst>
              <a:ext uri="{FF2B5EF4-FFF2-40B4-BE49-F238E27FC236}">
                <a16:creationId xmlns:a16="http://schemas.microsoft.com/office/drawing/2014/main" id="{6D912E61-FE7B-AB4B-8555-C48894A31E5D}"/>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7162800" y="2873696"/>
            <a:ext cx="2774950" cy="3492500"/>
          </a:xfrm>
          <a:prstGeom prst="rect">
            <a:avLst/>
          </a:prstGeom>
          <a:noFill/>
          <a:ln>
            <a:noFill/>
          </a:ln>
        </p:spPr>
      </p:pic>
    </p:spTree>
    <p:extLst>
      <p:ext uri="{BB962C8B-B14F-4D97-AF65-F5344CB8AC3E}">
        <p14:creationId xmlns:p14="http://schemas.microsoft.com/office/powerpoint/2010/main" val="36630728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9F8B-FD8D-B64F-9F58-0DE95522480A}"/>
              </a:ext>
            </a:extLst>
          </p:cNvPr>
          <p:cNvSpPr>
            <a:spLocks noGrp="1"/>
          </p:cNvSpPr>
          <p:nvPr>
            <p:ph type="title"/>
          </p:nvPr>
        </p:nvSpPr>
        <p:spPr/>
        <p:txBody>
          <a:bodyPr/>
          <a:lstStyle/>
          <a:p>
            <a:r>
              <a:rPr lang="en-US" sz="2800" b="1" dirty="0"/>
              <a:t>Here’s How it Works</a:t>
            </a:r>
          </a:p>
        </p:txBody>
      </p:sp>
      <p:pic>
        <p:nvPicPr>
          <p:cNvPr id="4" name="Picture 3">
            <a:extLst>
              <a:ext uri="{FF2B5EF4-FFF2-40B4-BE49-F238E27FC236}">
                <a16:creationId xmlns:a16="http://schemas.microsoft.com/office/drawing/2014/main" id="{57FA8667-B25C-CA4B-9520-56424F64658F}"/>
              </a:ext>
            </a:extLst>
          </p:cNvPr>
          <p:cNvPicPr>
            <a:picLocks noChangeAspect="1"/>
          </p:cNvPicPr>
          <p:nvPr/>
        </p:nvPicPr>
        <p:blipFill>
          <a:blip r:embed="rId2"/>
          <a:stretch>
            <a:fillRect/>
          </a:stretch>
        </p:blipFill>
        <p:spPr>
          <a:xfrm>
            <a:off x="2540000" y="1219200"/>
            <a:ext cx="7112000" cy="5384800"/>
          </a:xfrm>
          <a:prstGeom prst="rect">
            <a:avLst/>
          </a:prstGeom>
        </p:spPr>
      </p:pic>
      <p:sp>
        <p:nvSpPr>
          <p:cNvPr id="3" name="Right Arrow Callout 2">
            <a:extLst>
              <a:ext uri="{FF2B5EF4-FFF2-40B4-BE49-F238E27FC236}">
                <a16:creationId xmlns:a16="http://schemas.microsoft.com/office/drawing/2014/main" id="{34CD6458-FCB6-A64B-A8F4-043EECA7B1FD}"/>
              </a:ext>
            </a:extLst>
          </p:cNvPr>
          <p:cNvSpPr/>
          <p:nvPr/>
        </p:nvSpPr>
        <p:spPr>
          <a:xfrm>
            <a:off x="7620000" y="3416300"/>
            <a:ext cx="1447800" cy="9906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spTree>
    <p:extLst>
      <p:ext uri="{BB962C8B-B14F-4D97-AF65-F5344CB8AC3E}">
        <p14:creationId xmlns:p14="http://schemas.microsoft.com/office/powerpoint/2010/main" val="6170171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5171-B035-0342-A53F-0B070163C9FA}"/>
              </a:ext>
            </a:extLst>
          </p:cNvPr>
          <p:cNvSpPr>
            <a:spLocks noGrp="1"/>
          </p:cNvSpPr>
          <p:nvPr>
            <p:ph type="title"/>
          </p:nvPr>
        </p:nvSpPr>
        <p:spPr/>
        <p:txBody>
          <a:bodyPr/>
          <a:lstStyle/>
          <a:p>
            <a:r>
              <a:rPr lang="en-US" sz="2800" b="1" dirty="0"/>
              <a:t>I Shoot Out a Trade Alert</a:t>
            </a:r>
            <a:br>
              <a:rPr lang="en-US" sz="2800" b="1" dirty="0"/>
            </a:br>
            <a:r>
              <a:rPr lang="en-US" sz="1800" b="1" dirty="0"/>
              <a:t>At a Market Sweet Spot By text message and email</a:t>
            </a:r>
            <a:br>
              <a:rPr lang="en-US" sz="1800" b="1" dirty="0"/>
            </a:br>
            <a:r>
              <a:rPr lang="en-US" sz="1800" b="1" dirty="0"/>
              <a:t>You get it in 5 seconds</a:t>
            </a:r>
          </a:p>
        </p:txBody>
      </p:sp>
      <p:sp>
        <p:nvSpPr>
          <p:cNvPr id="3" name="Rectangle 2">
            <a:extLst>
              <a:ext uri="{FF2B5EF4-FFF2-40B4-BE49-F238E27FC236}">
                <a16:creationId xmlns:a16="http://schemas.microsoft.com/office/drawing/2014/main" id="{4D54AAEA-7FD2-644F-9957-EC44332EAC90}"/>
              </a:ext>
            </a:extLst>
          </p:cNvPr>
          <p:cNvSpPr/>
          <p:nvPr/>
        </p:nvSpPr>
        <p:spPr>
          <a:xfrm>
            <a:off x="2667000" y="1828800"/>
            <a:ext cx="7315200" cy="3416320"/>
          </a:xfrm>
          <a:prstGeom prst="rect">
            <a:avLst/>
          </a:prstGeom>
        </p:spPr>
        <p:txBody>
          <a:bodyPr wrap="square">
            <a:spAutoFit/>
          </a:bodyPr>
          <a:lstStyle/>
          <a:p>
            <a:r>
              <a:rPr lang="en-US" sz="2400" b="1" dirty="0">
                <a:latin typeface="Times New Roman" panose="02020603050405020304" pitchFamily="18" charset="0"/>
                <a:ea typeface="Calibri" panose="020F0502020204030204" pitchFamily="34" charset="0"/>
                <a:cs typeface="Times New Roman" panose="02020603050405020304" pitchFamily="18" charset="0"/>
              </a:rPr>
              <a:t>BUY the Micron Technology (MU) at $42.01 or best</a:t>
            </a:r>
            <a:br>
              <a:rPr lang="en-US" sz="2400" b="1" dirty="0">
                <a:latin typeface="Times New Roman" panose="02020603050405020304" pitchFamily="18" charset="0"/>
                <a:ea typeface="Calibri" panose="020F0502020204030204" pitchFamily="34" charset="0"/>
                <a:cs typeface="Times New Roman" panose="02020603050405020304" pitchFamily="18" charset="0"/>
              </a:rPr>
            </a:br>
            <a:br>
              <a:rPr lang="en-US" sz="2400" b="1" dirty="0">
                <a:latin typeface="Times New Roman" panose="02020603050405020304" pitchFamily="18" charset="0"/>
                <a:ea typeface="Calibri" panose="020F0502020204030204" pitchFamily="34" charset="0"/>
                <a:cs typeface="Times New Roman" panose="02020603050405020304" pitchFamily="18" charset="0"/>
              </a:rPr>
            </a:br>
            <a:r>
              <a:rPr lang="en-US" sz="2400" b="1" dirty="0"/>
              <a:t>Opening Trade</a:t>
            </a:r>
            <a:br>
              <a:rPr lang="en-US" sz="2400" b="1" dirty="0"/>
            </a:br>
            <a:br>
              <a:rPr lang="en-US" sz="2400" b="1" dirty="0"/>
            </a:br>
            <a:r>
              <a:rPr lang="en-US" sz="2400" b="1" dirty="0"/>
              <a:t>2-7-2018 </a:t>
            </a:r>
            <a:br>
              <a:rPr lang="en-US" sz="2400" b="1" dirty="0"/>
            </a:br>
            <a:br>
              <a:rPr lang="en-US" sz="2400" b="1" dirty="0"/>
            </a:br>
            <a:r>
              <a:rPr lang="en-US" sz="2400" b="1" dirty="0"/>
              <a:t>Portfolio weighting: 10%</a:t>
            </a:r>
            <a:br>
              <a:rPr lang="en-US" sz="2400" b="1" dirty="0"/>
            </a:br>
            <a:br>
              <a:rPr lang="en-US" sz="2400" b="1" dirty="0"/>
            </a:br>
            <a:r>
              <a:rPr lang="en-US" sz="2400" b="1" dirty="0"/>
              <a:t>Number of Shares for $10,000 exposure = 238</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1342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BDAA-934A-8E4A-B42B-F1461CC408F0}"/>
              </a:ext>
            </a:extLst>
          </p:cNvPr>
          <p:cNvSpPr>
            <a:spLocks noGrp="1"/>
          </p:cNvSpPr>
          <p:nvPr>
            <p:ph type="title"/>
          </p:nvPr>
        </p:nvSpPr>
        <p:spPr/>
        <p:txBody>
          <a:bodyPr/>
          <a:lstStyle/>
          <a:p>
            <a:r>
              <a:rPr lang="en-US" sz="2800" b="1" dirty="0"/>
              <a:t>A 15.63% Profit in 15 trading days</a:t>
            </a:r>
          </a:p>
        </p:txBody>
      </p:sp>
      <p:pic>
        <p:nvPicPr>
          <p:cNvPr id="4" name="Picture 3">
            <a:extLst>
              <a:ext uri="{FF2B5EF4-FFF2-40B4-BE49-F238E27FC236}">
                <a16:creationId xmlns:a16="http://schemas.microsoft.com/office/drawing/2014/main" id="{6B4D6AD0-1309-9E47-8675-42F1BB16E693}"/>
              </a:ext>
            </a:extLst>
          </p:cNvPr>
          <p:cNvPicPr>
            <a:picLocks noChangeAspect="1"/>
          </p:cNvPicPr>
          <p:nvPr/>
        </p:nvPicPr>
        <p:blipFill>
          <a:blip r:embed="rId2"/>
          <a:stretch>
            <a:fillRect/>
          </a:stretch>
        </p:blipFill>
        <p:spPr>
          <a:xfrm>
            <a:off x="2286000" y="1219200"/>
            <a:ext cx="7035800" cy="5327106"/>
          </a:xfrm>
          <a:prstGeom prst="rect">
            <a:avLst/>
          </a:prstGeom>
        </p:spPr>
      </p:pic>
      <p:cxnSp>
        <p:nvCxnSpPr>
          <p:cNvPr id="5" name="Straight Arrow Connector 4">
            <a:extLst>
              <a:ext uri="{FF2B5EF4-FFF2-40B4-BE49-F238E27FC236}">
                <a16:creationId xmlns:a16="http://schemas.microsoft.com/office/drawing/2014/main" id="{F859324D-0891-5043-B566-21233ABEA55C}"/>
              </a:ext>
            </a:extLst>
          </p:cNvPr>
          <p:cNvCxnSpPr>
            <a:cxnSpLocks/>
          </p:cNvCxnSpPr>
          <p:nvPr/>
        </p:nvCxnSpPr>
        <p:spPr>
          <a:xfrm flipV="1">
            <a:off x="8676410" y="2514600"/>
            <a:ext cx="696191" cy="10668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Right Arrow Callout 5">
            <a:extLst>
              <a:ext uri="{FF2B5EF4-FFF2-40B4-BE49-F238E27FC236}">
                <a16:creationId xmlns:a16="http://schemas.microsoft.com/office/drawing/2014/main" id="{F2733739-7721-9347-AEBA-956F0F8015D4}"/>
              </a:ext>
            </a:extLst>
          </p:cNvPr>
          <p:cNvSpPr/>
          <p:nvPr/>
        </p:nvSpPr>
        <p:spPr>
          <a:xfrm>
            <a:off x="6858000" y="1866900"/>
            <a:ext cx="1981200" cy="9906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TAKE PROFITS</a:t>
            </a:r>
          </a:p>
        </p:txBody>
      </p:sp>
    </p:spTree>
    <p:extLst>
      <p:ext uri="{BB962C8B-B14F-4D97-AF65-F5344CB8AC3E}">
        <p14:creationId xmlns:p14="http://schemas.microsoft.com/office/powerpoint/2010/main" val="16078582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F2C0-8791-CD46-98B4-BAF78D5CB5A7}"/>
              </a:ext>
            </a:extLst>
          </p:cNvPr>
          <p:cNvSpPr>
            <a:spLocks noGrp="1"/>
          </p:cNvSpPr>
          <p:nvPr>
            <p:ph type="title"/>
          </p:nvPr>
        </p:nvSpPr>
        <p:spPr/>
        <p:txBody>
          <a:bodyPr/>
          <a:lstStyle/>
          <a:p>
            <a:r>
              <a:rPr lang="en-US" sz="2800" b="1" dirty="0"/>
              <a:t>Another Trade Alert to Take Profits</a:t>
            </a:r>
          </a:p>
        </p:txBody>
      </p:sp>
      <p:sp>
        <p:nvSpPr>
          <p:cNvPr id="3" name="Rectangle 2">
            <a:extLst>
              <a:ext uri="{FF2B5EF4-FFF2-40B4-BE49-F238E27FC236}">
                <a16:creationId xmlns:a16="http://schemas.microsoft.com/office/drawing/2014/main" id="{9FE3FE10-8A2E-134B-9547-189DE0B666A7}"/>
              </a:ext>
            </a:extLst>
          </p:cNvPr>
          <p:cNvSpPr/>
          <p:nvPr/>
        </p:nvSpPr>
        <p:spPr>
          <a:xfrm>
            <a:off x="2667000" y="1600200"/>
            <a:ext cx="6858000" cy="4832092"/>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cs typeface="Times New Roman" panose="02020603050405020304" pitchFamily="18" charset="0"/>
              </a:rPr>
              <a:t>Mad Technology Letter Trade Alert - (MU) – TAKE PROFITS</a:t>
            </a:r>
            <a:br>
              <a:rPr lang="en-US" sz="2000" b="1" dirty="0">
                <a:latin typeface="Times New Roman" panose="02020603050405020304" pitchFamily="18" charset="0"/>
                <a:ea typeface="Calibri" panose="020F0502020204030204" pitchFamily="34" charset="0"/>
                <a:cs typeface="Times New Roman" panose="02020603050405020304" pitchFamily="18" charset="0"/>
              </a:rPr>
            </a:br>
            <a:br>
              <a:rPr lang="en-US" sz="2000" dirty="0">
                <a:latin typeface="Times New Roman" panose="02020603050405020304" pitchFamily="18" charset="0"/>
                <a:ea typeface="Calibri" panose="020F0502020204030204" pitchFamily="34" charset="0"/>
                <a:cs typeface="Times New Roman" panose="02020603050405020304" pitchFamily="18" charset="0"/>
              </a:rPr>
            </a:br>
            <a:r>
              <a:rPr lang="en-US" sz="2000" b="1" dirty="0">
                <a:latin typeface="Times New Roman" panose="02020603050405020304" pitchFamily="18" charset="0"/>
                <a:ea typeface="Calibri" panose="020F0502020204030204" pitchFamily="34" charset="0"/>
                <a:cs typeface="Times New Roman" panose="02020603050405020304" pitchFamily="18" charset="0"/>
              </a:rPr>
              <a:t>SELL the Micron Technology (MU) at $48.58 or best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rPr>
              <a:t>Closing Trade</a:t>
            </a:r>
            <a:br>
              <a:rPr lang="en-US" sz="2000" b="1" dirty="0">
                <a:latin typeface="Times New Roman" panose="02020603050405020304" pitchFamily="18" charset="0"/>
                <a:ea typeface="Calibri" panose="020F0502020204030204" pitchFamily="34" charset="0"/>
              </a:rPr>
            </a:br>
            <a:br>
              <a:rPr lang="en-US" sz="2000" b="1" dirty="0">
                <a:latin typeface="Times New Roman" panose="02020603050405020304" pitchFamily="18" charset="0"/>
                <a:ea typeface="Calibri" panose="020F0502020204030204" pitchFamily="34" charset="0"/>
              </a:rPr>
            </a:br>
            <a:r>
              <a:rPr lang="en-US" sz="2000" b="1" dirty="0">
                <a:latin typeface="Times New Roman" panose="02020603050405020304" pitchFamily="18" charset="0"/>
                <a:ea typeface="Calibri" panose="020F0502020204030204" pitchFamily="34" charset="0"/>
              </a:rPr>
              <a:t>Trade date: 2-23-2018 </a:t>
            </a:r>
            <a:br>
              <a:rPr lang="en-US" sz="2000" b="1" dirty="0">
                <a:latin typeface="Times New Roman" panose="02020603050405020304" pitchFamily="18" charset="0"/>
                <a:ea typeface="Calibri" panose="020F0502020204030204" pitchFamily="34" charset="0"/>
              </a:rPr>
            </a:br>
            <a:br>
              <a:rPr lang="en-US" sz="2000" b="1" dirty="0">
                <a:latin typeface="Times New Roman" panose="02020603050405020304" pitchFamily="18" charset="0"/>
                <a:ea typeface="Calibri" panose="020F0502020204030204" pitchFamily="34" charset="0"/>
              </a:rPr>
            </a:br>
            <a:r>
              <a:rPr lang="en-US" sz="2000" b="1" dirty="0">
                <a:latin typeface="Times New Roman" panose="02020603050405020304" pitchFamily="18" charset="0"/>
                <a:ea typeface="Calibri" panose="020F0502020204030204" pitchFamily="34" charset="0"/>
              </a:rPr>
              <a:t>Portfolio weighting: 10%</a:t>
            </a:r>
            <a:br>
              <a:rPr lang="en-US" sz="2000" b="1" dirty="0">
                <a:latin typeface="Times New Roman" panose="02020603050405020304" pitchFamily="18" charset="0"/>
                <a:ea typeface="Calibri" panose="020F0502020204030204" pitchFamily="34" charset="0"/>
              </a:rPr>
            </a:br>
            <a:br>
              <a:rPr lang="en-US" sz="2000" b="1" dirty="0">
                <a:latin typeface="Times New Roman" panose="02020603050405020304" pitchFamily="18" charset="0"/>
                <a:ea typeface="Calibri" panose="020F0502020204030204" pitchFamily="34" charset="0"/>
              </a:rPr>
            </a:br>
            <a:r>
              <a:rPr lang="en-US" sz="2000" b="1" dirty="0">
                <a:latin typeface="Times New Roman" panose="02020603050405020304" pitchFamily="18" charset="0"/>
                <a:ea typeface="Calibri" panose="020F0502020204030204" pitchFamily="34" charset="0"/>
              </a:rPr>
              <a:t>Number of Shares = 238 </a:t>
            </a:r>
            <a:r>
              <a:rPr lang="en-US" sz="2000" b="1" dirty="0"/>
              <a:t>for $10,000 exposure </a:t>
            </a:r>
            <a:br>
              <a:rPr lang="en-US" sz="2000" b="1" dirty="0">
                <a:latin typeface="Times New Roman" panose="02020603050405020304" pitchFamily="18" charset="0"/>
                <a:ea typeface="Calibri" panose="020F0502020204030204" pitchFamily="34" charset="0"/>
              </a:rPr>
            </a:br>
            <a:br>
              <a:rPr lang="en-US" sz="2000" b="1" dirty="0">
                <a:latin typeface="Times New Roman" panose="02020603050405020304" pitchFamily="18" charset="0"/>
                <a:ea typeface="Calibri" panose="020F0502020204030204" pitchFamily="34" charset="0"/>
              </a:rPr>
            </a:br>
            <a:r>
              <a:rPr lang="en-US" sz="2000" b="1" dirty="0">
                <a:latin typeface="Times New Roman" panose="02020603050405020304" pitchFamily="18" charset="0"/>
                <a:ea typeface="Calibri" panose="020F0502020204030204" pitchFamily="34" charset="0"/>
              </a:rPr>
              <a:t>Profit: ($48.58 - $42.01) = $6.57 X 238 = </a:t>
            </a:r>
            <a:r>
              <a:rPr lang="en-US" sz="2800" b="1" u="sng" dirty="0">
                <a:solidFill>
                  <a:srgbClr val="00B050"/>
                </a:solidFill>
                <a:latin typeface="Times New Roman" panose="02020603050405020304" pitchFamily="18" charset="0"/>
                <a:ea typeface="Calibri" panose="020F0502020204030204" pitchFamily="34" charset="0"/>
              </a:rPr>
              <a:t>$1,563.66</a:t>
            </a:r>
            <a:br>
              <a:rPr lang="en-US" sz="2000" b="1" dirty="0">
                <a:latin typeface="Times New Roman" panose="02020603050405020304" pitchFamily="18" charset="0"/>
                <a:ea typeface="Calibri" panose="020F0502020204030204" pitchFamily="34" charset="0"/>
              </a:rPr>
            </a:br>
            <a:endParaRPr lang="en-US" sz="2000" dirty="0"/>
          </a:p>
        </p:txBody>
      </p:sp>
    </p:spTree>
    <p:extLst>
      <p:ext uri="{BB962C8B-B14F-4D97-AF65-F5344CB8AC3E}">
        <p14:creationId xmlns:p14="http://schemas.microsoft.com/office/powerpoint/2010/main" val="37209264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NVIDIA (NVDA)</a:t>
            </a:r>
            <a:br>
              <a:rPr lang="en-US" sz="2800" dirty="0"/>
            </a:br>
            <a:r>
              <a:rPr lang="en-US" sz="2400" dirty="0"/>
              <a:t>recommended at $68-Up 267%</a:t>
            </a:r>
          </a:p>
        </p:txBody>
      </p:sp>
      <p:pic>
        <p:nvPicPr>
          <p:cNvPr id="5" name="Picture 4">
            <a:extLst>
              <a:ext uri="{FF2B5EF4-FFF2-40B4-BE49-F238E27FC236}">
                <a16:creationId xmlns:a16="http://schemas.microsoft.com/office/drawing/2014/main" id="{3333CD38-DD54-CA49-B648-BD7A10FCA1EE}"/>
              </a:ext>
            </a:extLst>
          </p:cNvPr>
          <p:cNvPicPr>
            <a:picLocks noChangeAspect="1"/>
          </p:cNvPicPr>
          <p:nvPr/>
        </p:nvPicPr>
        <p:blipFill>
          <a:blip r:embed="rId2"/>
          <a:stretch>
            <a:fillRect/>
          </a:stretch>
        </p:blipFill>
        <p:spPr>
          <a:xfrm>
            <a:off x="2819400" y="1417638"/>
            <a:ext cx="6883400" cy="5211717"/>
          </a:xfrm>
          <a:prstGeom prst="rect">
            <a:avLst/>
          </a:prstGeom>
        </p:spPr>
      </p:pic>
    </p:spTree>
    <p:extLst>
      <p:ext uri="{BB962C8B-B14F-4D97-AF65-F5344CB8AC3E}">
        <p14:creationId xmlns:p14="http://schemas.microsoft.com/office/powerpoint/2010/main" val="20454822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Lam Research (LRCX)</a:t>
            </a:r>
            <a:br>
              <a:rPr lang="en-US" sz="2800" dirty="0"/>
            </a:br>
            <a:r>
              <a:rPr lang="en-US" sz="2400" dirty="0"/>
              <a:t>Recommended at $135 – Up 77% in 10 Months!</a:t>
            </a:r>
          </a:p>
        </p:txBody>
      </p:sp>
      <p:pic>
        <p:nvPicPr>
          <p:cNvPr id="5" name="Picture 4">
            <a:extLst>
              <a:ext uri="{FF2B5EF4-FFF2-40B4-BE49-F238E27FC236}">
                <a16:creationId xmlns:a16="http://schemas.microsoft.com/office/drawing/2014/main" id="{B56B739A-3171-4141-A85E-4955093A67E8}"/>
              </a:ext>
            </a:extLst>
          </p:cNvPr>
          <p:cNvPicPr>
            <a:picLocks noChangeAspect="1"/>
          </p:cNvPicPr>
          <p:nvPr/>
        </p:nvPicPr>
        <p:blipFill>
          <a:blip r:embed="rId2"/>
          <a:stretch>
            <a:fillRect/>
          </a:stretch>
        </p:blipFill>
        <p:spPr>
          <a:xfrm>
            <a:off x="2816764" y="1524000"/>
            <a:ext cx="6558472" cy="4965700"/>
          </a:xfrm>
          <a:prstGeom prst="rect">
            <a:avLst/>
          </a:prstGeom>
        </p:spPr>
      </p:pic>
    </p:spTree>
    <p:extLst>
      <p:ext uri="{BB962C8B-B14F-4D97-AF65-F5344CB8AC3E}">
        <p14:creationId xmlns:p14="http://schemas.microsoft.com/office/powerpoint/2010/main" val="181175668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28195</TotalTime>
  <Words>2040</Words>
  <Application>Microsoft Office PowerPoint</Application>
  <PresentationFormat>Widescreen</PresentationFormat>
  <Paragraphs>372</Paragraphs>
  <Slides>122</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122</vt:i4>
      </vt:variant>
    </vt:vector>
  </HeadingPairs>
  <TitlesOfParts>
    <vt:vector size="128" baseType="lpstr">
      <vt:lpstr>Arial</vt:lpstr>
      <vt:lpstr>Arial</vt:lpstr>
      <vt:lpstr>Calibri</vt:lpstr>
      <vt:lpstr>Roboto</vt:lpstr>
      <vt:lpstr>Times New Roman</vt:lpstr>
      <vt:lpstr>Office Theme</vt:lpstr>
      <vt:lpstr>The Mad Hedge Fund Trader “Profiting from the Chaos” </vt:lpstr>
      <vt:lpstr>Why Listen to Me?</vt:lpstr>
      <vt:lpstr>2019 Mad Hedge World Tour</vt:lpstr>
      <vt:lpstr>MHFT Global Strategy Luncheons 2019 World Tour Buy tickets at www.madhedgefundtrader.com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Started diary</vt:lpstr>
      <vt:lpstr>PowerPoint Presentation</vt:lpstr>
      <vt:lpstr>However, Every Silver Lining Has a Cloud $3,872,017 in taxes due on my 2018 $10,583,221 in trading income</vt:lpstr>
      <vt:lpstr>PowerPoint Presentation</vt:lpstr>
      <vt:lpstr>The Ultimate Luxury is to Give to Those who Need It</vt:lpstr>
      <vt:lpstr>PowerPoint Presentation</vt:lpstr>
      <vt:lpstr>PowerPoint Presentation</vt:lpstr>
      <vt:lpstr>PowerPoint Presentation</vt:lpstr>
      <vt:lpstr>What the Smart Money is Doing Now</vt:lpstr>
      <vt:lpstr>PowerPoint Presentation</vt:lpstr>
      <vt:lpstr>The Global Economy – Global Tailspin</vt:lpstr>
      <vt:lpstr>Stocks – The Coming Turbocharger for the Markets</vt:lpstr>
      <vt:lpstr>This Time Its Different! The Return of QE is Hugely Positive for Stocks</vt:lpstr>
      <vt:lpstr>   S&amp;P 500- The Final Target for the 10 Year Bull Market is Approaching       </vt:lpstr>
      <vt:lpstr>NASDAQ (QQQ)- 2 ½ Years</vt:lpstr>
      <vt:lpstr>Russell 2000 (IWM)- Small Caps Fall Fastest </vt:lpstr>
      <vt:lpstr>   Microsoft (MSFT)- New High      </vt:lpstr>
      <vt:lpstr>   Apple (AAPL)- China Target    </vt:lpstr>
      <vt:lpstr>      Amazon (AMZN)-New Highs      </vt:lpstr>
      <vt:lpstr>      PayPal (PYPL)-Fintech Star      </vt:lpstr>
      <vt:lpstr>NVIDIA (NVDA)- Trade War Victim-Leading graphics card maker used in gaming and AI   </vt:lpstr>
      <vt:lpstr>  Salesforce (CRM)-The Dominant Cloud Player    </vt:lpstr>
      <vt:lpstr>  Boeing Aircraft (BA)-Trade War End Play Next to happen in the recertification of the 737 MAX bounce    </vt:lpstr>
      <vt:lpstr>  Walt Disney (DIS)- Summer Blockbuster Wave   </vt:lpstr>
      <vt:lpstr>Bonds – The Recession is Here</vt:lpstr>
      <vt:lpstr>   Treasury ETF (TLT) –  Waiting for new range after major upside breakout     </vt:lpstr>
      <vt:lpstr>Ten Year Treasury Yield ($TNX) 2.00% Breakdown </vt:lpstr>
      <vt:lpstr> Australian Ten Year Bonds 1.30% Yield  </vt:lpstr>
      <vt:lpstr>Foreign Currencies – Low Rates Kill the US Dollar</vt:lpstr>
      <vt:lpstr>   US Dollar Basket (UUP)   </vt:lpstr>
      <vt:lpstr>   Australian Dollar (FXA)-The long view Collapsing US interest rates, end of trade wars, and commodity boom take Aussie back to parity   </vt:lpstr>
      <vt:lpstr> Bitcoin- 150% Rally Global Liquidity Surge, 99% Chinese buying  </vt:lpstr>
      <vt:lpstr>Falling Dollar Not a New Thing US Dollar Priced in a Basket of Hard Goods 1790-2019</vt:lpstr>
      <vt:lpstr>Energy – Global Recession Fears Ramp Up</vt:lpstr>
      <vt:lpstr>Oil-China Recovery</vt:lpstr>
      <vt:lpstr>Oil- 20 Years  Downtrend - Going Out of Style</vt:lpstr>
      <vt:lpstr>Precious Metals – The Ultimate Hedge </vt:lpstr>
      <vt:lpstr>Gold (GLD)- Imminent Upside Breakout   </vt:lpstr>
      <vt:lpstr> Market Vectors Gold Miners ETF- (GDX) – Yikes!  </vt:lpstr>
      <vt:lpstr> Newmont Mining- (NEM)-  </vt:lpstr>
      <vt:lpstr> Barrick Gold (GOLD) </vt:lpstr>
      <vt:lpstr>Real Estate:  A 20-Year Boom</vt:lpstr>
      <vt:lpstr>US Home Construction Index (ITB) (DHI), (LEN), (PHM), (TOL), (NVR)  Another Falling Rate Beneficiary -But Becoming a Favorite Sector to Buy </vt:lpstr>
      <vt:lpstr>Another Alternative Investment Opportunity It’s where the futures lies-an investment sector of one</vt:lpstr>
      <vt:lpstr> Tesla (TSLA)-The Next $1 trillion company Initial Cost $16.50 after the IPO, next, a tenfold increase coming in ten years    </vt:lpstr>
      <vt:lpstr>Tesla Model X High Performance US$162,000 fully tricked out with “Ludicrous” mode</vt:lpstr>
      <vt:lpstr>Oops!- Goodbye Chassis no. 125</vt:lpstr>
      <vt:lpstr>I Gained Financial Independence for Life and so Can You! ALL of this can be yours!</vt:lpstr>
      <vt:lpstr>The Harsh Truth This is Why You Really Need My Help</vt:lpstr>
      <vt:lpstr>You Need a Real Pro to Guide You  Though the Market Maze</vt:lpstr>
      <vt:lpstr>The Mad Hedge Profit Predictor Market Timing Index- My Secret Weapon! An artificial intelligence driven algorithm that analyzes 30 different economic, technical, and momentum driven indicators </vt:lpstr>
      <vt:lpstr>Why Do You Need an Algorithm? Why Use a Toolbox Missing Its Most Important Tool? This is Your Cheapest Way to get in</vt:lpstr>
      <vt:lpstr>PowerPoint Presentation</vt:lpstr>
      <vt:lpstr>Three Years of Profit Predictor Performance</vt:lpstr>
      <vt:lpstr>S&amp;P 500 Index (SPY) Up 59.44% in Three Years</vt:lpstr>
      <vt:lpstr>Mad Hedge 3 Year Performance +113.77% - Double the (SPY) Performance with less volatility</vt:lpstr>
      <vt:lpstr>PowerPoint Presentation</vt:lpstr>
      <vt:lpstr>PowerPoint Presentation</vt:lpstr>
      <vt:lpstr>PowerPoint Presentation</vt:lpstr>
      <vt:lpstr>Trade Sheet- So What Do We Do About All This?</vt:lpstr>
      <vt:lpstr>PowerPoint Presentation</vt:lpstr>
      <vt:lpstr>PowerPoint Presentation</vt:lpstr>
      <vt:lpstr>PowerPoint Presentation</vt:lpstr>
      <vt:lpstr>PowerPoint Presentation</vt:lpstr>
      <vt:lpstr>PowerPoint Presentation</vt:lpstr>
      <vt:lpstr>PowerPoint Presentation</vt:lpstr>
      <vt:lpstr>The Very Long View Here’s where the big money will really be made</vt:lpstr>
      <vt:lpstr>Dow Average 1982-2000 Up 20 Times in 18 years-Ready for a Replay?</vt:lpstr>
      <vt:lpstr>Dow Average 2009-Present Up 20 Times from the 2009 bottom in 18 years takes us to 120,000 by 2027</vt:lpstr>
      <vt:lpstr>Dow Average 1982-2000 Up 20 Times in 18 years-Ready for a Replay?</vt:lpstr>
      <vt:lpstr>The Tech Turbocharger</vt:lpstr>
      <vt:lpstr>Quantum Computing</vt:lpstr>
      <vt:lpstr>The Only Chart You’ll Ever Need to Read Demographics turn to tailwind in 2022, Peaks in the 46-50 Spending group</vt:lpstr>
      <vt:lpstr>Global Warming- Will it Destroy the Bull Case? How can the economy grow when it is under 200 feet of water?</vt:lpstr>
      <vt:lpstr>The US Presidential Election of 2020</vt:lpstr>
      <vt:lpstr>A 2016 Repeat?</vt:lpstr>
      <vt:lpstr>Who is Joe Biden?</vt:lpstr>
      <vt:lpstr>Who Will Show You How to Play the next 95,000 Dow Points?</vt:lpstr>
      <vt:lpstr>Let a Marine Combat Pilot  Steer You to Big Profits… </vt:lpstr>
      <vt:lpstr>This Trading Record Can Be Yours! January Trade History 10 Out of 11 Trade Alerts Profitable!</vt:lpstr>
      <vt:lpstr>The Resolution</vt:lpstr>
      <vt:lpstr>Here’s How it Works</vt:lpstr>
      <vt:lpstr>I Shoot Out a Trade Alert At a Market Sweet Spot By text message and email You get it in 5 seconds</vt:lpstr>
      <vt:lpstr>A 15.63% Profit in 15 trading days</vt:lpstr>
      <vt:lpstr>Another Trade Alert to Take Profits</vt:lpstr>
      <vt:lpstr>NVIDIA (NVDA) recommended at $68-Up 267%</vt:lpstr>
      <vt:lpstr>Lam Research (LRCX) Recommended at $135 – Up 77% in 10 Months!</vt:lpstr>
      <vt:lpstr>Baidu (BIDU) recommended at $12.50-Up 2,240%</vt:lpstr>
      <vt:lpstr>With My Global Trading Dispatch Service You Get:</vt:lpstr>
      <vt:lpstr>Here’s What I’m NOT Going to Charge You for This Service</vt:lpstr>
      <vt:lpstr>Here’s What I’m NOT Going to Charge You for This Service</vt:lpstr>
      <vt:lpstr>Here’s What I’m NOT Going to Charge You for This Service</vt:lpstr>
      <vt:lpstr>This is The Real Deal… </vt:lpstr>
      <vt:lpstr>Here’s The Offer You Can’t Refuse… </vt:lpstr>
      <vt:lpstr>But This Is a Limited Offer! </vt:lpstr>
      <vt:lpstr>Here’s The Offer You Can’t Refuse… </vt:lpstr>
      <vt:lpstr>Hedge Fund Manager Analysis  For Fast Profits…</vt:lpstr>
      <vt:lpstr>If you don’t believe me, listen to the thousands of followers who have become successful traders:</vt:lpstr>
      <vt:lpstr>STOP Losing Money in the Markets!</vt:lpstr>
      <vt:lpstr>Testimonial</vt:lpstr>
      <vt:lpstr>Testimonial</vt:lpstr>
      <vt:lpstr>Testimonial</vt:lpstr>
      <vt:lpstr>Testimonial</vt:lpstr>
      <vt:lpstr>Testimonial</vt:lpstr>
      <vt:lpstr>PowerPoint Presentation</vt:lpstr>
      <vt:lpstr>Benefits for Australians</vt:lpstr>
      <vt:lpstr>Trade Alert!</vt:lpstr>
      <vt:lpstr>Can You Guess This Trade Alert? Subscribe Now to Find Out! You have to go through 1,000 Charts to Find One this Good, Let Me do the Heavy Lifting for You Is this a “BUY” or a “SELL”</vt:lpstr>
      <vt:lpstr>Here’s The Offer You Can’t Refuse…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John Thomas</dc:creator>
  <cp:lastModifiedBy>doug davenport</cp:lastModifiedBy>
  <cp:revision>6201</cp:revision>
  <cp:lastPrinted>2017-08-31T13:43:13Z</cp:lastPrinted>
  <dcterms:created xsi:type="dcterms:W3CDTF">2015-02-05T17:12:57Z</dcterms:created>
  <dcterms:modified xsi:type="dcterms:W3CDTF">2019-06-28T16:27:04Z</dcterms:modified>
</cp:coreProperties>
</file>