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8"/>
  </p:notesMasterIdLst>
  <p:sldIdLst>
    <p:sldId id="256" r:id="rId2"/>
    <p:sldId id="902" r:id="rId3"/>
    <p:sldId id="987" r:id="rId4"/>
    <p:sldId id="797" r:id="rId5"/>
    <p:sldId id="888" r:id="rId6"/>
    <p:sldId id="605" r:id="rId7"/>
    <p:sldId id="664" r:id="rId8"/>
    <p:sldId id="824" r:id="rId9"/>
    <p:sldId id="647" r:id="rId10"/>
    <p:sldId id="695" r:id="rId11"/>
    <p:sldId id="755" r:id="rId12"/>
    <p:sldId id="898" r:id="rId13"/>
    <p:sldId id="793" r:id="rId14"/>
    <p:sldId id="693" r:id="rId15"/>
    <p:sldId id="992" r:id="rId16"/>
    <p:sldId id="910" r:id="rId17"/>
    <p:sldId id="787" r:id="rId18"/>
    <p:sldId id="282" r:id="rId19"/>
    <p:sldId id="570" r:id="rId20"/>
    <p:sldId id="280" r:id="rId21"/>
    <p:sldId id="285" r:id="rId22"/>
    <p:sldId id="603" r:id="rId23"/>
    <p:sldId id="563" r:id="rId24"/>
    <p:sldId id="835" r:id="rId25"/>
    <p:sldId id="613" r:id="rId26"/>
    <p:sldId id="831" r:id="rId27"/>
    <p:sldId id="811" r:id="rId28"/>
    <p:sldId id="891" r:id="rId29"/>
    <p:sldId id="814" r:id="rId30"/>
    <p:sldId id="764" r:id="rId31"/>
    <p:sldId id="765" r:id="rId32"/>
    <p:sldId id="840" r:id="rId33"/>
    <p:sldId id="893" r:id="rId34"/>
    <p:sldId id="841" r:id="rId35"/>
    <p:sldId id="289" r:id="rId36"/>
    <p:sldId id="730" r:id="rId37"/>
    <p:sldId id="799" r:id="rId38"/>
    <p:sldId id="673" r:id="rId39"/>
    <p:sldId id="830" r:id="rId40"/>
    <p:sldId id="481" r:id="rId41"/>
    <p:sldId id="290" r:id="rId42"/>
    <p:sldId id="669" r:id="rId43"/>
    <p:sldId id="522" r:id="rId44"/>
    <p:sldId id="336" r:id="rId45"/>
    <p:sldId id="295" r:id="rId46"/>
    <p:sldId id="501" r:id="rId47"/>
    <p:sldId id="539" r:id="rId48"/>
    <p:sldId id="988" r:id="rId49"/>
    <p:sldId id="982" r:id="rId50"/>
    <p:sldId id="654" r:id="rId51"/>
    <p:sldId id="659" r:id="rId52"/>
    <p:sldId id="655" r:id="rId53"/>
    <p:sldId id="656" r:id="rId54"/>
    <p:sldId id="657" r:id="rId55"/>
    <p:sldId id="658" r:id="rId56"/>
    <p:sldId id="989" r:id="rId57"/>
    <p:sldId id="985" r:id="rId58"/>
    <p:sldId id="533" r:id="rId59"/>
    <p:sldId id="756" r:id="rId60"/>
    <p:sldId id="786" r:id="rId61"/>
    <p:sldId id="546" r:id="rId62"/>
    <p:sldId id="536" r:id="rId63"/>
    <p:sldId id="777" r:id="rId64"/>
    <p:sldId id="993" r:id="rId65"/>
    <p:sldId id="986" r:id="rId66"/>
    <p:sldId id="388" r:id="rId67"/>
    <p:sldId id="312" r:id="rId68"/>
    <p:sldId id="380" r:id="rId69"/>
    <p:sldId id="747" r:id="rId70"/>
    <p:sldId id="313" r:id="rId71"/>
    <p:sldId id="990" r:id="rId72"/>
    <p:sldId id="972" r:id="rId73"/>
    <p:sldId id="907" r:id="rId74"/>
    <p:sldId id="650" r:id="rId75"/>
    <p:sldId id="729" r:id="rId76"/>
    <p:sldId id="737" r:id="rId77"/>
    <p:sldId id="894" r:id="rId78"/>
    <p:sldId id="904" r:id="rId79"/>
    <p:sldId id="905" r:id="rId80"/>
    <p:sldId id="991" r:id="rId81"/>
    <p:sldId id="754" r:id="rId82"/>
    <p:sldId id="332" r:id="rId83"/>
    <p:sldId id="586" r:id="rId84"/>
    <p:sldId id="349" r:id="rId85"/>
    <p:sldId id="492" r:id="rId86"/>
    <p:sldId id="335" r:id="rId87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968"/>
  </p:normalViewPr>
  <p:slideViewPr>
    <p:cSldViewPr>
      <p:cViewPr varScale="1">
        <p:scale>
          <a:sx n="100" d="100"/>
          <a:sy n="100" d="100"/>
        </p:scale>
        <p:origin x="33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1609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“Flirting with the Summit”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July 24, 2019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view of a mountain&#10;&#10;Description automatically generated">
            <a:extLst>
              <a:ext uri="{FF2B5EF4-FFF2-40B4-BE49-F238E27FC236}">
                <a16:creationId xmlns:a16="http://schemas.microsoft.com/office/drawing/2014/main" id="{39214A55-DCBE-904C-8B8E-883CE44A9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371600"/>
            <a:ext cx="4724400" cy="3543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Dead in the Middle Means Nothing to Do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wall&#10;&#10;Description automatically generated">
            <a:extLst>
              <a:ext uri="{FF2B5EF4-FFF2-40B4-BE49-F238E27FC236}">
                <a16:creationId xmlns:a16="http://schemas.microsoft.com/office/drawing/2014/main" id="{2248DABE-32EC-A34B-ACE4-6CBA7AD7B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81900"/>
            <a:ext cx="8343900" cy="4921250"/>
          </a:xfrm>
          <a:prstGeom prst="rect">
            <a:avLst/>
          </a:prstGeom>
        </p:spPr>
      </p:pic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9510103" y="4909601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510104" y="1935892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Rate Dependent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38200" y="838200"/>
            <a:ext cx="83820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*All asset classes now totally dependent on US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*Cuts bring a slow grind upward, no cuts bring a crash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*Big chunks of small US retailing and manufacturing will go under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*European is accelerated downward economic spiral,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will spill into the US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*Big Chinese yuan devaluation offsetting cost of tariffs, will continue,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world turning to negative interest rates tells us that worst to come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*”No Deal” Brexit acceleration throws the fat on the fire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803D9-37EE-1847-85BC-A6DFE714D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687" y="3352800"/>
            <a:ext cx="2939263" cy="299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+8,000 to 216,000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0"/>
            <a:ext cx="10668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(-20%)-Trade War Indicator</a:t>
            </a:r>
            <a:br>
              <a:rPr lang="en-US" sz="2800" dirty="0"/>
            </a:br>
            <a:r>
              <a:rPr lang="en-US" sz="1800" dirty="0"/>
              <a:t>Weather May Finally Be the Bigger Factor than Trade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8FABF-FA1B-0C4B-8452-99D51344B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43000"/>
            <a:ext cx="9067799" cy="50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552E05-EDA2-0542-96D1-1713FFC6F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446587"/>
              </p:ext>
            </p:extLst>
          </p:nvPr>
        </p:nvGraphicFramePr>
        <p:xfrm>
          <a:off x="1349110" y="1790700"/>
          <a:ext cx="8077199" cy="452595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951116">
                  <a:extLst>
                    <a:ext uri="{9D8B030D-6E8A-4147-A177-3AD203B41FA5}">
                      <a16:colId xmlns:a16="http://schemas.microsoft.com/office/drawing/2014/main" val="4014631432"/>
                    </a:ext>
                  </a:extLst>
                </a:gridCol>
                <a:gridCol w="1529178">
                  <a:extLst>
                    <a:ext uri="{9D8B030D-6E8A-4147-A177-3AD203B41FA5}">
                      <a16:colId xmlns:a16="http://schemas.microsoft.com/office/drawing/2014/main" val="526648948"/>
                    </a:ext>
                  </a:extLst>
                </a:gridCol>
                <a:gridCol w="1596905">
                  <a:extLst>
                    <a:ext uri="{9D8B030D-6E8A-4147-A177-3AD203B41FA5}">
                      <a16:colId xmlns:a16="http://schemas.microsoft.com/office/drawing/2014/main" val="1460220377"/>
                    </a:ext>
                  </a:extLst>
                </a:gridCol>
              </a:tblGrid>
              <a:tr h="31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2897241952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3262361458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Palo Alto Networks (PANW)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213.00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240.00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2841588204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International Business Mach (IBM)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146.00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155.00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1511580490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Zebra Technologies (ZBRA)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182.00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200.00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1827741678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Lennox Intl Inc. (LII)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266.00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290.00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3929500227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Johnson &amp; Johnson (JNJ)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131.00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142.00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65079197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641709617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1744139383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3173047619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Arista Networks, Inc (ANET)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282.00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250.00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682002958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Humana Inc. (HUM)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292.00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255.00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467951354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Burlington Stores (BURL)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163.00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2195903796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Kohls Corp (KSS)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57.00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42.00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2487522229"/>
                  </a:ext>
                </a:extLst>
              </a:tr>
              <a:tr h="30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Cognizant Technology (CTSH)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70.00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55.00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28" marR="9028" marT="9028" marB="0" anchor="b"/>
                </a:tc>
                <a:extLst>
                  <a:ext uri="{0D108BD9-81ED-4DB2-BD59-A6C34878D82A}">
                    <a16:rowId xmlns:a16="http://schemas.microsoft.com/office/drawing/2014/main" val="2054214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93319-E63F-D04B-A01A-3B370C91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1FA15-217F-424C-9BB5-B7E45B3DE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624EB25-A0CE-9446-B50F-2DC19C0C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24" y="0"/>
            <a:ext cx="856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4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Topping Out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Fed is in the driver’s seat now, everything hangs on next weeks interest rate cuts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*Growth stocks are beating earnings expectations, old line industrials disappointing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trade war has gone on for so long it’s become a non issue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has brought a round of earnings downgrades and disappointments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*Antitrust threats and huge fines put a cloud over the FANG’s (FB), (AAPL), (NFLX), (GOOGL)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the prospect of sharp interest rate cuts is putting a high floor under stock prices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*With interest rates approaching zero there is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 place else to go except cash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flat to 10% down market for the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3-6 months, then new highs propelled by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ultra low interest rates or a China trade deal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F5FBA-8D3D-2040-83C1-0662FE996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4481512"/>
            <a:ext cx="37084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 Run at a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03244-D313-9145-8F4A-2C3F9DF71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47800"/>
            <a:ext cx="6629400" cy="501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C682D8-6F50-9C4A-A867-E91AC6DC7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0"/>
            <a:ext cx="7010400" cy="53078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 Rolling Over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out for even Long 4/$160-$165 vertical bear put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4C5987-0244-B740-916D-C499D9D14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447800"/>
            <a:ext cx="640080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C67B-C32C-4C44-9A00-71C048D5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2261A-084D-A242-BE2D-492CBD856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1F198A5-4F08-014F-BF7E-B631D39F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F0630ECE-3118-114E-BF44-E73AE7383093}"/>
              </a:ext>
            </a:extLst>
          </p:cNvPr>
          <p:cNvSpPr/>
          <p:nvPr/>
        </p:nvSpPr>
        <p:spPr>
          <a:xfrm>
            <a:off x="8642268" y="2909450"/>
            <a:ext cx="1568532" cy="112915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START</a:t>
            </a:r>
          </a:p>
        </p:txBody>
      </p:sp>
      <p:sp>
        <p:nvSpPr>
          <p:cNvPr id="7" name="Down Arrow Callout 6">
            <a:extLst>
              <a:ext uri="{FF2B5EF4-FFF2-40B4-BE49-F238E27FC236}">
                <a16:creationId xmlns:a16="http://schemas.microsoft.com/office/drawing/2014/main" id="{DD5B71C0-828F-3740-98CC-E4E11A63712A}"/>
              </a:ext>
            </a:extLst>
          </p:cNvPr>
          <p:cNvSpPr/>
          <p:nvPr/>
        </p:nvSpPr>
        <p:spPr>
          <a:xfrm>
            <a:off x="3048000" y="1405280"/>
            <a:ext cx="1447800" cy="112712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 Are </a:t>
            </a:r>
            <a:br>
              <a:rPr lang="en-US" sz="2000" dirty="0"/>
            </a:br>
            <a:r>
              <a:rPr lang="en-US" sz="2000" dirty="0"/>
              <a:t>Here Now</a:t>
            </a:r>
          </a:p>
        </p:txBody>
      </p:sp>
    </p:spTree>
    <p:extLst>
      <p:ext uri="{BB962C8B-B14F-4D97-AF65-F5344CB8AC3E}">
        <p14:creationId xmlns:p14="http://schemas.microsoft.com/office/powerpoint/2010/main" val="801750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NASDAQ ($COMPQ) – New High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E4289-07B9-C54C-90E3-E6A9F7648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192395"/>
            <a:ext cx="7086600" cy="53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In “BUY” Territory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35DD6-29BF-D74F-ABFF-E240256D8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132" y="1219200"/>
            <a:ext cx="6771736" cy="51271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 – New Low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5B89E4-5C5F-DD49-8B94-069775E75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6948577" cy="526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6/$110-$115 call spread-out at cost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35CB7A-5308-FB40-9439-09D2B1B6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561" y="1752600"/>
            <a:ext cx="623977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FANG bounce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DC15D-EA1B-3B4A-84FE-4D98DC0DC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651" y="1295400"/>
            <a:ext cx="6991949" cy="52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China Target – 5G Chip Buy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3/$180-$185 bear put spread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11/$175-$180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44EBC-D65A-8642-86A2-75FADF97C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653" y="1676400"/>
            <a:ext cx="6518694" cy="49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(GOOGL)- Earnings Shock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DA650-D0DB-3D4A-987B-D4C13B5ED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295400"/>
            <a:ext cx="6934200" cy="52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CC3490-583E-B543-80FA-DC47BB1FF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600200"/>
            <a:ext cx="6477000" cy="49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Star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AEA0AF-8900-1C44-952D-EF245EB0C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57300"/>
            <a:ext cx="6934200" cy="52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B19FF-EE9C-C44B-BB53-4CD3F9965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0"/>
            <a:ext cx="6858000" cy="5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BE4F0-9294-C140-8C13-A7BF47A1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7ADB6-A4F8-E640-8E22-54D961D03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6626630E-2049-DA40-9802-A278A3BEE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90678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22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56E15A-A9A0-794B-A405-8BEF02E60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028132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D5C958-A673-1246-A748-8620AE4DC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7010400" cy="53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21B7D6-8AD7-B04F-91EC-DAE6E8432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6858000" cy="5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Summer Blockbuster Wave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Covered Short 4/$114 calls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12A016-004F-5A42-A42C-2D3659B1F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211" y="1847306"/>
            <a:ext cx="6567577" cy="497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DF351B-04BC-1249-8F7E-87CA5D3F2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94" y="1447800"/>
            <a:ext cx="6622211" cy="50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0DCEF8-EE1A-DA4D-9D09-D1C446C4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6872377" cy="52033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55968D-8C87-B74F-9F1C-F4D16B6F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539603"/>
            <a:ext cx="6705600" cy="50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looking for big Q2 improvement announced in July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 – 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– expires in 7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4/$300-$320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CEF536A6-ADCD-3F46-BA5B-B73E1976E6C4}"/>
              </a:ext>
            </a:extLst>
          </p:cNvPr>
          <p:cNvSpPr/>
          <p:nvPr/>
        </p:nvSpPr>
        <p:spPr>
          <a:xfrm>
            <a:off x="10287000" y="5486400"/>
            <a:ext cx="167376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Major</a:t>
            </a:r>
            <a:br>
              <a:rPr lang="en-US" sz="2000" dirty="0"/>
            </a:br>
            <a:r>
              <a:rPr lang="en-US" sz="2000" dirty="0"/>
              <a:t>Support</a:t>
            </a:r>
          </a:p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EAB151-7634-C143-9C70-E301CCC5C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850" y="1828800"/>
            <a:ext cx="5956300" cy="450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15F8FD-CD5A-884E-BA48-9A5CDD1C3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509" y="1143000"/>
            <a:ext cx="674298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4D283F-3CE7-A344-9BC5-5DB0D5F1A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162800" cy="542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r>
              <a:rPr lang="en-US" sz="2800" b="1" dirty="0"/>
              <a:t>50</a:t>
            </a:r>
            <a:r>
              <a:rPr lang="en-US" sz="2800" b="1"/>
              <a:t>% of </a:t>
            </a:r>
            <a:r>
              <a:rPr lang="en-US" sz="2800" b="1" dirty="0"/>
              <a:t>seats already </a:t>
            </a:r>
            <a:r>
              <a:rPr lang="en-US" sz="2800" b="1"/>
              <a:t>sold out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C0E9EC-B511-544D-9310-AD1FA6D7F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58323"/>
            <a:ext cx="6796177" cy="514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E273A-362E-9141-88E8-9ABD7F85D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93800"/>
            <a:ext cx="6858000" cy="51924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Upside Breakout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4096F6-4C2F-A048-BA96-918E654A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332" y="1465217"/>
            <a:ext cx="6619336" cy="501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F5D49E-03DC-4D4F-9E17-6007E30E0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353" y="1520734"/>
            <a:ext cx="6747294" cy="510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F0498B-D058-294B-8F57-B56781E70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42209"/>
            <a:ext cx="6781800" cy="513479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96A454-C04A-FC4C-B6EF-677B026E2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177177" cy="54341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5BC98-7441-614F-A236-474A15126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187632"/>
            <a:ext cx="7086600" cy="53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Time to Buy on Weak Dollar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D2E22A-D0B7-AD41-86DE-554D3B64D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7315200" cy="55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7790-A3C2-CE49-B459-B13CB278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197AA-C0B8-7342-8D82-B9E1EAE12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wan swimming in a body of water&#10;&#10;Description automatically generated">
            <a:extLst>
              <a:ext uri="{FF2B5EF4-FFF2-40B4-BE49-F238E27FC236}">
                <a16:creationId xmlns:a16="http://schemas.microsoft.com/office/drawing/2014/main" id="{3223E4A3-1FC1-CE42-B7C1-280026C75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275" y="0"/>
            <a:ext cx="7119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25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ten year rates plunge to 1.95%, discounting half of the next three Fed rate cuts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*Record amounts of money pouring out of stock ETF’s into bond ETF’s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huge move has taken place despite a Chinese boycott of the market, historically 50% of the new issue  market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*Collapsing global economies sending a huge flight to safety bid to bonds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*25% of the world’s bonds now have negative interest rates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bund yields plunge to -0.39%,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while Japan government bonds turn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a -0.14% yield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*Global free money puts a high floor under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all asset classes, but won’t spur them to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new highs either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 – New Multi Year Highs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43BFD-CEB9-4A4C-98E2-1DD17411A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807897"/>
            <a:ext cx="3443416" cy="258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81200" y="13716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+2.73%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+17.97%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+16.04%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+318.11%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33.17%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6/$128-131 bear put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5/$116-$119 bull call spread 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699F5-FAA3-6A41-8A15-DACF75EE6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600200"/>
            <a:ext cx="6705600" cy="50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– Bounce Back to 2.05%</a:t>
            </a:r>
            <a:br>
              <a:rPr lang="en-US" sz="2400" dirty="0"/>
            </a:br>
            <a:r>
              <a:rPr lang="en-US" sz="2400" dirty="0"/>
              <a:t>Breakdown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CEB62-94A6-D44A-BDF8-0C0430078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217266"/>
            <a:ext cx="7086600" cy="53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5.58%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DE5509-1A71-C24E-9249-43B4916FC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309" y="1295400"/>
            <a:ext cx="6927491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Topping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B62B6E-52AC-FF45-98A7-5ABB621A9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6781800" cy="51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05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5.80%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C6C6B7-EC79-164E-B513-FA1210951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078" y="1066800"/>
            <a:ext cx="684362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(MUB)-2.03%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B5E665-DBDC-D644-90DA-7FDCD6967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278" y="1219200"/>
            <a:ext cx="6449444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A12AC-873B-5D49-8FE1-AB9FB012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49D6E-B52D-844E-9918-13C40BF7A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people in a garden&#10;&#10;Description automatically generated">
            <a:extLst>
              <a:ext uri="{FF2B5EF4-FFF2-40B4-BE49-F238E27FC236}">
                <a16:creationId xmlns:a16="http://schemas.microsoft.com/office/drawing/2014/main" id="{7E755FDB-F443-4E4D-8949-0601C51A0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680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The US Dollar is Done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1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*With 3 Fed rate interest rates cuts now a sure thing the dollar is done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*Major upside reversal in the Aussie is due with a seven year reversal in play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*If Boris become prime minister in the UK the pound goes to parity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Chinese intervention is stabilizing the yuan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 low levels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rallies big on flight to safety, then crashes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regulation fears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the US dollar against everything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9788C4-14AF-2040-8664-239119D1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288145"/>
            <a:ext cx="4419600" cy="321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52205-7700-B045-B735-728B6F1A9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194" y="1212849"/>
            <a:ext cx="6393611" cy="484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FBAB68-AFD5-CC4A-BAC7-D028CBE0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53" y="821635"/>
            <a:ext cx="7053293" cy="534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</a:t>
            </a:r>
            <a:br>
              <a:rPr lang="en-US" sz="2000" dirty="0"/>
            </a:br>
            <a:r>
              <a:rPr lang="en-US" sz="2000" dirty="0"/>
              <a:t>Only Buying Very Deep in-the-Money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7909553" y="2267009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18.63%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309FEE-51FA-8E49-8BBB-56D34BB0E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764096"/>
              </p:ext>
            </p:extLst>
          </p:nvPr>
        </p:nvGraphicFramePr>
        <p:xfrm>
          <a:off x="685800" y="1828800"/>
          <a:ext cx="5842000" cy="429577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986642">
                  <a:extLst>
                    <a:ext uri="{9D8B030D-6E8A-4147-A177-3AD203B41FA5}">
                      <a16:colId xmlns:a16="http://schemas.microsoft.com/office/drawing/2014/main" val="4108630517"/>
                    </a:ext>
                  </a:extLst>
                </a:gridCol>
                <a:gridCol w="1855358">
                  <a:extLst>
                    <a:ext uri="{9D8B030D-6E8A-4147-A177-3AD203B41FA5}">
                      <a16:colId xmlns:a16="http://schemas.microsoft.com/office/drawing/2014/main" val="387199700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Current Capital at Risk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174627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628360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Risk On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0070607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World is Getting Better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0926013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8113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(FCX) 8/$9-$10 calls spread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518071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88801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Risk Off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560192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883592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2696749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Total Net Position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10.00%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307236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8B1BFEF-13B5-B14C-8024-454B4801A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3190339"/>
            <a:ext cx="2667000" cy="25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74EB1-D359-0142-A1C1-6A159F4C6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212850"/>
            <a:ext cx="6751368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2A4FCD-610A-D946-A7A6-103DE7774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694" y="1143000"/>
            <a:ext cx="6774611" cy="512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3AC6AD-970E-504F-976C-5FDD27AAA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053" y="1066800"/>
            <a:ext cx="6975894" cy="528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Bitcoin- 45%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Liquidity Surge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720C8052-3442-5F41-834A-5AC3C656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0" y="1096617"/>
            <a:ext cx="94615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FE57-8C80-414A-806E-EA8EDBB5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9D1CE-F65F-244D-8A92-E138226CE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koala&#10;&#10;Description automatically generated">
            <a:extLst>
              <a:ext uri="{FF2B5EF4-FFF2-40B4-BE49-F238E27FC236}">
                <a16:creationId xmlns:a16="http://schemas.microsoft.com/office/drawing/2014/main" id="{CFC6F9C8-F920-9141-B235-FF7A47C9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360" y="0"/>
            <a:ext cx="7433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43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Global Recession Fears Ramp Up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takes another run at the lows prompted by slowing global economy and rising US production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output to rise 5 million barrels a day to 17 million b/d over next five years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*June China oil imports fall 7.2% due to slowing economy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*Libya resumes oil production, putting a meager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290,000 barrels a day back on the market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*Venezuela failed state is off the market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looks like $42 a barrel is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the cards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67F43-83A6-8540-A836-F7BA50315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636" y="3352801"/>
            <a:ext cx="470346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F54BA9-5494-7B49-9D44-558AC2643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951" y="914400"/>
            <a:ext cx="7456098" cy="56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B4F05D-446A-7149-A574-32AB196CE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981" y="873124"/>
            <a:ext cx="7735019" cy="585651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632E74-F071-6744-BD01-485643004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95400"/>
            <a:ext cx="6521570" cy="49377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09AFCE-0B19-004C-9B39-12066EA35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892" y="762000"/>
            <a:ext cx="7534215" cy="570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E94F060-7AE9-9346-BF65-1737FE18A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124" y="1437844"/>
            <a:ext cx="92837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48F9B7-3A2F-5D45-9ABE-CC0456847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717369"/>
            <a:ext cx="7162800" cy="54232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D5218-1EAA-174B-9B7E-857A3B6E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C1236-189E-4649-B70C-61EF7D418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a dog on a dirt road&#10;&#10;Description automatically generated">
            <a:extLst>
              <a:ext uri="{FF2B5EF4-FFF2-40B4-BE49-F238E27FC236}">
                <a16:creationId xmlns:a16="http://schemas.microsoft.com/office/drawing/2014/main" id="{0406B1C4-E3C5-D449-B2C0-DB68B2947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259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24000" y="886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Going Ballistic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09600" y="990601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breaks out to new five year new highs, charts are coiling for more upside breakout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accelerating gold purchases in the face of a falling dollar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*China, Russia, and Iran have been dominating purchasers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*Imminent collapse of US interest rates starting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week is the principal driver, and once started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it could continue for a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crashes again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every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person standing in front of a donut shop&#10;&#10;Description automatically generated">
            <a:extLst>
              <a:ext uri="{FF2B5EF4-FFF2-40B4-BE49-F238E27FC236}">
                <a16:creationId xmlns:a16="http://schemas.microsoft.com/office/drawing/2014/main" id="{9F6FEF5E-9397-614A-A7F0-A064CF153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138" y="3429000"/>
            <a:ext cx="4330262" cy="32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New 5 Year Highs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A037A8-B136-3344-9418-F5CC64EF3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890" y="965563"/>
            <a:ext cx="7430219" cy="56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B24F3C-538A-6941-ACC7-D29B60785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571" y="762000"/>
            <a:ext cx="7634857" cy="578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7BF568-B84A-FF43-8AEB-AD7CEC99E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033" y="908050"/>
            <a:ext cx="7153934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A964D-115B-1746-A9A1-5A343BB0B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712" y="762000"/>
            <a:ext cx="7254575" cy="54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67B29-C823-FE45-BBCD-7CBD8084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391" y="838200"/>
            <a:ext cx="7355217" cy="556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6537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9CF2AE-D764-B844-8822-1D9D97551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21" y="1066801"/>
            <a:ext cx="7495157" cy="56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8/$9.00-$10.00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47472-4F37-CE47-92C8-F064CEE63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825897"/>
            <a:ext cx="6172200" cy="46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165950"/>
            <a:ext cx="9448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*Risks are now asymmetrical, small upside potential with large downside risks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*Market has given up on a resolution of the trade war, but nobody cares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now discounting an imminent recession at 1.95%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*Expect Fed rate cuts by July, 0.15% or 0.50%, if not, stock market will collapse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*Plunging rates have killed the US dollar, making weak dollar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plays like (FXA), (TLT), (GLD), and (FCX)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the number one pick for short term trading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suffers instant 20% correction on global recession fears,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no amount of tanker war can support it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1" y="3733801"/>
            <a:ext cx="4315625" cy="28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800B-DEF0-984B-A13A-B7B5AFE7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569DE-F461-424B-AFC1-E2A51030E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A8231AE-CCCF-4342-8ECC-09CDEA9DB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982" y="0"/>
            <a:ext cx="6926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12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400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Still Falling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09600" y="1063189"/>
            <a:ext cx="9748733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*Abandoned homes hit new all time high, up 20% on homes on rural areas and former midwestern manufacturing areas, with most already in foreclosure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conventional fixed rate mortgage now as low as 3.80%, a two year low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*Market is dominated by a shortage of entry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level homes and a glut of high end homes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homebuilder sentiment rises one point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65, anything above 50 is positive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*April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a 3.5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6 1/2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EBF67A-DB95-FE48-9EAB-0444D87D5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940" y="2971800"/>
            <a:ext cx="4902611" cy="326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 (7.1%), Phoenix (6.0%), and Tampa (5.6%)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90A71-6C0D-9645-BEDD-D9AC300ED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816" y="1105671"/>
            <a:ext cx="7184367" cy="54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8142A-6275-2040-AC7D-67D68047A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500" y="1240585"/>
            <a:ext cx="7025000" cy="5318929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the big 500 point down days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 US dollar again (FXA), (FXE)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August 7,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petting a cat&#10;&#10;Description automatically generated">
            <a:extLst>
              <a:ext uri="{FF2B5EF4-FFF2-40B4-BE49-F238E27FC236}">
                <a16:creationId xmlns:a16="http://schemas.microsoft.com/office/drawing/2014/main" id="{284AEF92-3162-5149-9B5F-5DEDE5F15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084" y="109549"/>
            <a:ext cx="4409716" cy="46089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BD8F8147-9504-FA4D-A83C-97ED7911E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18069"/>
            <a:ext cx="8458200" cy="45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28947</TotalTime>
  <Words>508</Words>
  <Application>Microsoft Macintosh PowerPoint</Application>
  <PresentationFormat>Widescreen</PresentationFormat>
  <Paragraphs>146</Paragraphs>
  <Slides>86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Arial</vt:lpstr>
      <vt:lpstr>Calibri</vt:lpstr>
      <vt:lpstr>Office Theme</vt:lpstr>
      <vt:lpstr>The Mad Hedge Fund Trader “Flirting with the Summit” </vt:lpstr>
      <vt:lpstr>PowerPoint Presentation</vt:lpstr>
      <vt:lpstr>PowerPoint Presentation</vt:lpstr>
      <vt:lpstr>October 25-26 Lake Tahoe Conference 50% of seats already sold out</vt:lpstr>
      <vt:lpstr> Trade Alert Performance New Highs!  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Dead in the Middle Means Nothing to Do </vt:lpstr>
      <vt:lpstr>The Global Economy – Rate Dependent</vt:lpstr>
      <vt:lpstr>Weekly Jobless Claims +8,000 to 216,000 </vt:lpstr>
      <vt:lpstr>Soybeans (-20%)-Trade War Indicator Weather May Finally Be the Bigger Factor than Trade  </vt:lpstr>
      <vt:lpstr>The Bill Davis View A $1,500 Upgrade for the Mad Day Trader Service </vt:lpstr>
      <vt:lpstr>PowerPoint Presentation</vt:lpstr>
      <vt:lpstr>Stocks – Topping Out</vt:lpstr>
      <vt:lpstr>   S&amp;P 500- Run at a New High stopped out of long 2/$285-$290 bear put spread took profits on long 2/$270-$275 bear put spread      </vt:lpstr>
      <vt:lpstr> Dow Average ($INDU)- </vt:lpstr>
      <vt:lpstr>Russell 2000 (IWM)- Rolling Over out for even Long 4/$160-$165 vertical bear put spread</vt:lpstr>
      <vt:lpstr>NASDAQ ($COMPQ) – New High</vt:lpstr>
      <vt:lpstr>(VIX)- In “BUY” Territory </vt:lpstr>
      <vt:lpstr> iPath S&amp;P 500 VIX Short-Term Futures ETN (VXX) – New Low  </vt:lpstr>
      <vt:lpstr>   Microsoft (MSFT)- Earnings beat- Looking for Another Entry Point long 6/$110-$115 call spread-out at cost took profits on long 4/$108-$113 call spread took profits on long 2/$85-$90 call spread     </vt:lpstr>
      <vt:lpstr>   Facebook (FB)- FANG bounce      </vt:lpstr>
      <vt:lpstr>   Apple (AAPL)- China Target – 5G Chip Buy stopped out of long 3/$180-$185 bear put spread stopped out of long 11/$175-$180 bear put spread took profits on long 11/$165-$175 bear put spread     </vt:lpstr>
      <vt:lpstr>  Alphabet (GOOGL)- Earnings Shock  stopped out of long 5/$1,100-$1,130 bull call spread took profits on long 4/$1,080-$1,120 bull call spread   </vt:lpstr>
      <vt:lpstr>      Amazon (AMZN)-Back to Top of Range stopped out of long 4/$1,650-$1,700 call spread took profits on long 4/$1,600-$1,650 call spread took profits on long 2/$1,200-$1,300 call spread      </vt:lpstr>
      <vt:lpstr>      PayPal (PYPL)-Fintech Star took profits on long 4/$90-$95 call spread      </vt:lpstr>
      <vt:lpstr>NVIDIA (NVDA) - earnings beat   </vt:lpstr>
      <vt:lpstr>  Micron Technology (MU)-    </vt:lpstr>
      <vt:lpstr>  Salesforce (CRM)- took profits on long 2/$105-$115 call spread     </vt:lpstr>
      <vt:lpstr>  Boeing (BA)- took profits on long 4/$315-$335 call spread  Next to happen in the recertification bounce    </vt:lpstr>
      <vt:lpstr>  Walt Disney (DIS)- Summer Blockbuster Wave Stopped out of $125-$130 call spread for small loss took profits on long 4/$100-$104 call spread Covered Short 4/$114 calls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Unwound the entire Trump trade  </vt:lpstr>
      <vt:lpstr>      Tesla (TSLA)- looking for big Q2 improvement announced in July took profits on long 6/$140-$150 call spread – expires in 7 trading days took profits on long 6/$240-$250 put spread – expires in 7 trading days stopped out of long 4/$300-$320 put spread      </vt:lpstr>
      <vt:lpstr>Southwest Airlines (LUV) - Boeing 737 Max biggest buyer</vt:lpstr>
      <vt:lpstr>Delta Airlines (DAL) – Non 737 User  </vt:lpstr>
      <vt:lpstr>Transports Sector SPDR (XTN)-  (ALGT),  (ALK), (JBLU), (LUV), (CHRW), (DAL) </vt:lpstr>
      <vt:lpstr>Health Care Sector (XLV), (RXL)-New Highs (JNJ), (PFE), (MRK), (GILD), (ACT), (AMGN) </vt:lpstr>
      <vt:lpstr>Goldman Sachs (GS)- Upside Breakout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Time to Buy on Weak Dollar</vt:lpstr>
      <vt:lpstr>PowerPoint Presentation</vt:lpstr>
      <vt:lpstr>Bonds – New Multi Year Highs</vt:lpstr>
      <vt:lpstr>   Treasury ETF (TLT) –  took profits on long 8/$125-$128 call spread took profits on long 6/$128-131 bear put spread took profits on long 5/$116-$119 bull call spread     </vt:lpstr>
      <vt:lpstr>Ten Year Treasury Yield ($TNX) – Bounce Back to 2.05% Breakdown </vt:lpstr>
      <vt:lpstr>Junk Bonds (HYG) 5.58% Yield big jump in yields on stock selloff and recession fears </vt:lpstr>
      <vt:lpstr>2X Short Treasuries (TBT)- 2 Month Topping Process</vt:lpstr>
      <vt:lpstr>Emerging Market Debt (ELD) 5.80% Yield- </vt:lpstr>
      <vt:lpstr>Municipal Bonds (MUB)-2.03%   Mix of AAA, AA, and A rated bonds </vt:lpstr>
      <vt:lpstr>PowerPoint Presentation</vt:lpstr>
      <vt:lpstr>Foreign Currencies – The US Dollar is Done</vt:lpstr>
      <vt:lpstr>   Japanese Yen (FXY), (YCS)   </vt:lpstr>
      <vt:lpstr>   Euro ($XEU), (FXE), (EUO)- Trying to Break Down    </vt:lpstr>
      <vt:lpstr>   Australian Dollar (FXA)- The Global Recovery Play took profits on long 8/$67-$69 call spread    </vt:lpstr>
      <vt:lpstr>Emerging Market Currencies (CEW)   </vt:lpstr>
      <vt:lpstr>Chinese Yuan- (CYB)- </vt:lpstr>
      <vt:lpstr> Bitcoin- 45% Rally Global Liquidity Surge  </vt:lpstr>
      <vt:lpstr>PowerPoint Presentation</vt:lpstr>
      <vt:lpstr>Energy – Global Recession Fears Ramp Up</vt:lpstr>
      <vt:lpstr>Oil-($WTIC)</vt:lpstr>
      <vt:lpstr>  United States Oil Fund (USO)  </vt:lpstr>
      <vt:lpstr>Energy Select Sector SPDR (XLE)-No Performance! (XOM), (CVX), (SLB), (KMI), (EOG), (COP) </vt:lpstr>
      <vt:lpstr>Halliburton (HAL)- </vt:lpstr>
      <vt:lpstr>Natural Gas (UNG)- </vt:lpstr>
      <vt:lpstr>PowerPoint Presentation</vt:lpstr>
      <vt:lpstr>Precious Metals – Going Ballistic </vt:lpstr>
      <vt:lpstr>Gold (GLD)- New 5 Year Highs   </vt:lpstr>
      <vt:lpstr> Market Vectors Gold Miners ETF- (GDX) – Yikes!  </vt:lpstr>
      <vt:lpstr> Barrick Gold (GOLD) </vt:lpstr>
      <vt:lpstr> Newmont Mining- (NEM)-  </vt:lpstr>
      <vt:lpstr> Palladium - (PALL)-  </vt:lpstr>
      <vt:lpstr> Copper (COPX)-Collapse Trade War Disaster </vt:lpstr>
      <vt:lpstr> Freeport McMoRan (FCX)-World’s Largest Copper Producer long 8/$9.00-$10.00 call spread took profits on long 4/$10-$11 call spread took profits on short 4/$114 calls </vt:lpstr>
      <vt:lpstr>PowerPoint Presentation</vt:lpstr>
      <vt:lpstr>Real Estate – Still Falling</vt:lpstr>
      <vt:lpstr>February Corelogic S&amp;P Case Shiller Home Price Index Las Vegas (7.1%), Phoenix (6.0%), and Tampa (5.6%)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12:00 EST Wednesday, August 7, from Silicon Valley, CA 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6495</cp:revision>
  <cp:lastPrinted>2017-08-31T13:43:13Z</cp:lastPrinted>
  <dcterms:created xsi:type="dcterms:W3CDTF">2015-02-05T17:12:57Z</dcterms:created>
  <dcterms:modified xsi:type="dcterms:W3CDTF">2019-07-24T13:33:29Z</dcterms:modified>
</cp:coreProperties>
</file>