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1"/>
  </p:notesMasterIdLst>
  <p:sldIdLst>
    <p:sldId id="256" r:id="rId2"/>
    <p:sldId id="987" r:id="rId3"/>
    <p:sldId id="797" r:id="rId4"/>
    <p:sldId id="888" r:id="rId5"/>
    <p:sldId id="605" r:id="rId6"/>
    <p:sldId id="664" r:id="rId7"/>
    <p:sldId id="996" r:id="rId8"/>
    <p:sldId id="824" r:id="rId9"/>
    <p:sldId id="647" r:id="rId10"/>
    <p:sldId id="695" r:id="rId11"/>
    <p:sldId id="755" r:id="rId12"/>
    <p:sldId id="898" r:id="rId13"/>
    <p:sldId id="793" r:id="rId14"/>
    <p:sldId id="693" r:id="rId15"/>
    <p:sldId id="992" r:id="rId16"/>
    <p:sldId id="910" r:id="rId17"/>
    <p:sldId id="995" r:id="rId18"/>
    <p:sldId id="787" r:id="rId19"/>
    <p:sldId id="282" r:id="rId20"/>
    <p:sldId id="570" r:id="rId21"/>
    <p:sldId id="280" r:id="rId22"/>
    <p:sldId id="285" r:id="rId23"/>
    <p:sldId id="603" r:id="rId24"/>
    <p:sldId id="563" r:id="rId25"/>
    <p:sldId id="835" r:id="rId26"/>
    <p:sldId id="613" r:id="rId27"/>
    <p:sldId id="831" r:id="rId28"/>
    <p:sldId id="811" r:id="rId29"/>
    <p:sldId id="891" r:id="rId30"/>
    <p:sldId id="814" r:id="rId31"/>
    <p:sldId id="764" r:id="rId32"/>
    <p:sldId id="765" r:id="rId33"/>
    <p:sldId id="840" r:id="rId34"/>
    <p:sldId id="893" r:id="rId35"/>
    <p:sldId id="841" r:id="rId36"/>
    <p:sldId id="289" r:id="rId37"/>
    <p:sldId id="730" r:id="rId38"/>
    <p:sldId id="994" r:id="rId39"/>
    <p:sldId id="997" r:id="rId40"/>
    <p:sldId id="799" r:id="rId41"/>
    <p:sldId id="673" r:id="rId42"/>
    <p:sldId id="830" r:id="rId43"/>
    <p:sldId id="481" r:id="rId44"/>
    <p:sldId id="290" r:id="rId45"/>
    <p:sldId id="669" r:id="rId46"/>
    <p:sldId id="522" r:id="rId47"/>
    <p:sldId id="336" r:id="rId48"/>
    <p:sldId id="295" r:id="rId49"/>
    <p:sldId id="501" r:id="rId50"/>
    <p:sldId id="539" r:id="rId51"/>
    <p:sldId id="988" r:id="rId52"/>
    <p:sldId id="982" r:id="rId53"/>
    <p:sldId id="654" r:id="rId54"/>
    <p:sldId id="659" r:id="rId55"/>
    <p:sldId id="655" r:id="rId56"/>
    <p:sldId id="656" r:id="rId57"/>
    <p:sldId id="657" r:id="rId58"/>
    <p:sldId id="658" r:id="rId59"/>
    <p:sldId id="989" r:id="rId60"/>
    <p:sldId id="985" r:id="rId61"/>
    <p:sldId id="533" r:id="rId62"/>
    <p:sldId id="756" r:id="rId63"/>
    <p:sldId id="786" r:id="rId64"/>
    <p:sldId id="546" r:id="rId65"/>
    <p:sldId id="536" r:id="rId66"/>
    <p:sldId id="777" r:id="rId67"/>
    <p:sldId id="993" r:id="rId68"/>
    <p:sldId id="986" r:id="rId69"/>
    <p:sldId id="388" r:id="rId70"/>
    <p:sldId id="312" r:id="rId71"/>
    <p:sldId id="380" r:id="rId72"/>
    <p:sldId id="747" r:id="rId73"/>
    <p:sldId id="313" r:id="rId74"/>
    <p:sldId id="990" r:id="rId75"/>
    <p:sldId id="972" r:id="rId76"/>
    <p:sldId id="907" r:id="rId77"/>
    <p:sldId id="650" r:id="rId78"/>
    <p:sldId id="729" r:id="rId79"/>
    <p:sldId id="737" r:id="rId80"/>
    <p:sldId id="894" r:id="rId81"/>
    <p:sldId id="904" r:id="rId82"/>
    <p:sldId id="905" r:id="rId83"/>
    <p:sldId id="991" r:id="rId84"/>
    <p:sldId id="754" r:id="rId85"/>
    <p:sldId id="332" r:id="rId86"/>
    <p:sldId id="586" r:id="rId87"/>
    <p:sldId id="349" r:id="rId88"/>
    <p:sldId id="492" r:id="rId89"/>
    <p:sldId id="335" r:id="rId90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966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3335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1609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Short Play is On”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7, 2019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140C03-1E94-5649-821A-AFEE0FD57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290" y="1447800"/>
            <a:ext cx="5951220" cy="335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Headed Towards a “BUY”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9510103" y="4909601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510104" y="1935892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pic>
        <p:nvPicPr>
          <p:cNvPr id="8" name="Picture 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87231D2E-7387-2B4B-9D92-044819D2F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20" y="1575931"/>
            <a:ext cx="8242300" cy="452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Global Collapse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38200" y="838200"/>
            <a:ext cx="83820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*All major economies are now slowing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US is still the strongest economy in the world, but is fading fast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*China tariff increases squarely aimed at retailers, right when the Christmas season is at sea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*European is accelerated downward economic spiral, will spill into the US,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Germany has dropped from 2.0% growth to 0.5% since January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*Big Chinese yuan devaluation offsetting cost of tariffs, will continue,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world turning to negative interest rates tells us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that worst to come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*”No Deal” Brexit acceleration throws the fat on the fire,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pound in free fall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E2BB4C-7A41-FB4A-8B83-73D5B34CB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762500"/>
            <a:ext cx="4033274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+8,000 to 215,000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0"/>
            <a:ext cx="10668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- Trade War Indicator</a:t>
            </a:r>
            <a:br>
              <a:rPr lang="en-US" sz="2800" dirty="0"/>
            </a:br>
            <a:r>
              <a:rPr lang="en-US" sz="2000" dirty="0"/>
              <a:t>Trade Back to the Forefront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DE71912B-61A2-43F4-B8E8-4EF1A8B79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99" y="1066800"/>
            <a:ext cx="747479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CF3600-8B39-C842-A014-AFC6F72BB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193742"/>
              </p:ext>
            </p:extLst>
          </p:nvPr>
        </p:nvGraphicFramePr>
        <p:xfrm>
          <a:off x="1524000" y="1905000"/>
          <a:ext cx="9510557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443086">
                  <a:extLst>
                    <a:ext uri="{9D8B030D-6E8A-4147-A177-3AD203B41FA5}">
                      <a16:colId xmlns:a16="http://schemas.microsoft.com/office/drawing/2014/main" val="717640859"/>
                    </a:ext>
                  </a:extLst>
                </a:gridCol>
                <a:gridCol w="1990792">
                  <a:extLst>
                    <a:ext uri="{9D8B030D-6E8A-4147-A177-3AD203B41FA5}">
                      <a16:colId xmlns:a16="http://schemas.microsoft.com/office/drawing/2014/main" val="308667023"/>
                    </a:ext>
                  </a:extLst>
                </a:gridCol>
                <a:gridCol w="3076679">
                  <a:extLst>
                    <a:ext uri="{9D8B030D-6E8A-4147-A177-3AD203B41FA5}">
                      <a16:colId xmlns:a16="http://schemas.microsoft.com/office/drawing/2014/main" val="2632378403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20664572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08514356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Palo Alto Networks (PANW)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213.00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         240.00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70790922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Zebra Technologies (ZBRA)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196.00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         225.00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86321797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Lennox Intl Inc. (LII)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266.00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         290.00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9663879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Adobe Systems, Inc (ADBE)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275.00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         295.00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96766750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Mastercard (MA)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258.00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         275.00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66000041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1604275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63536512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88793180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Beldan Inc, (BDC)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49.00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           38.00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94239217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Grand Canyon Education (LOPE)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122.00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         108.00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13744147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GrubHub Inc. (GRUB)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73.00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           65.00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4458108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Clorox Co. (CLX)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         145.00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24023590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Beckton Dickinson (BDX)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250.00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                235.00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941805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93319-E63F-D04B-A01A-3B370C91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1FA15-217F-424C-9BB5-B7E45B3DE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outdoor, ground, tree&#10;&#10;Description automatically generated">
            <a:extLst>
              <a:ext uri="{FF2B5EF4-FFF2-40B4-BE49-F238E27FC236}">
                <a16:creationId xmlns:a16="http://schemas.microsoft.com/office/drawing/2014/main" id="{5CD27AFA-56CA-A548-8C40-6C0C39752D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4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The Short Play is On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rate cut was the turning point, then Trump poured gasoline of the fire with trade war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stocks that led the upside are leading the downside, Apple is down $30, or 14% since earnings came out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*Q2 earnings finished out weak, outlook is bleak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*All eyes now on the trade war that could end on the next Tweet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*Is this an 8% correction, or a December repeat at 20%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*50% of stocks now yield more than ten year US Treasury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 yield at 1.75%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8%-20% down market for the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3 months, then new highs propelled by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ultra low interest rates or a China trade deal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7A91-E1F8-5545-AE96-77AA422F8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216" y="3733800"/>
            <a:ext cx="4960661" cy="28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ED5E8-67BD-0A44-A63A-5E853620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Play This Dip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A2F16-CB5B-CB4C-902E-AC5ABCE1F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*The bull market is not over, it’s only taking a rest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*Don’t jump in too soon, we are only one week into this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*Whatever has gone down the most will go up the most on the other side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*But big tech and semis across the board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*At the bottom buy long term 1-2 year LEAPS on the best</a:t>
            </a:r>
            <a:br>
              <a:rPr lang="en-US" sz="2000" dirty="0"/>
            </a:br>
            <a:r>
              <a:rPr lang="en-US" sz="2000" dirty="0"/>
              <a:t>quality names with 50%-100% potential returns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*Don’t buy energy, retailers, industrials, or financials</a:t>
            </a:r>
            <a:br>
              <a:rPr lang="en-US" sz="2000" dirty="0"/>
            </a:br>
            <a:r>
              <a:rPr lang="en-US" sz="2000" dirty="0"/>
              <a:t>on pain of death</a:t>
            </a:r>
          </a:p>
        </p:txBody>
      </p:sp>
      <p:pic>
        <p:nvPicPr>
          <p:cNvPr id="5" name="Picture 4" descr="A person sitting at a table with a blue ball&#10;&#10;Description automatically generated">
            <a:extLst>
              <a:ext uri="{FF2B5EF4-FFF2-40B4-BE49-F238E27FC236}">
                <a16:creationId xmlns:a16="http://schemas.microsoft.com/office/drawing/2014/main" id="{AA85C248-747A-474A-B86B-43B5ABA159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3688940"/>
            <a:ext cx="3839378" cy="30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92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 Run at a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8/$305-$308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294A6CE-5421-4128-998D-6C7B1C16F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295400"/>
            <a:ext cx="7251977" cy="55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3A53393-D62B-400E-BA7E-D2489B8A7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066800"/>
            <a:ext cx="7523311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BE4F0-9294-C140-8C13-A7BF47A1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7ADB6-A4F8-E640-8E22-54D961D03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9A9C4C2F-9185-8947-A08A-574896C34F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22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Rolling Over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8/$158-$161 vertical bear put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out for even Long 4/$160-$165 vertical bear put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B98CC1C-92C4-484E-854D-DD7C5D96E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37010"/>
            <a:ext cx="7239000" cy="552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NASDAQ ($COMPQ) – New High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C0D883B-F2E5-4B76-8226-72FFCFAF8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90600"/>
            <a:ext cx="7668311" cy="58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In “BUY” Territory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1B9F58B-B605-46BD-B312-644443A7F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90600"/>
            <a:ext cx="7619655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 – New Low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4D3D02C-8159-4EA8-A8CF-E7A542108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528952" cy="577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6/$110-$115 call spread-out at cost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AE1448D-5E10-44D8-886D-BD2C0C13E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35778"/>
            <a:ext cx="6781800" cy="52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8EF80BE-E5D1-4ACF-A719-E1FC306CA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143000"/>
            <a:ext cx="746748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China Target – 5G Chip Buy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2B2F053-645C-407D-B474-40B4A5F3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66800"/>
            <a:ext cx="757513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(GOOGL)- Earnings Shock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04ACF5F-960B-476D-B464-02471B16E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143000"/>
            <a:ext cx="7435537" cy="569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2E19460-EE1A-47D2-A3AD-CA9DF1FCC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447800"/>
            <a:ext cx="699227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Star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DD93934-2727-456E-B949-AC3DEE66A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0"/>
            <a:ext cx="7573662" cy="581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FE5079C-DC57-4460-ADD5-A785BF0B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19200"/>
            <a:ext cx="733898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B6E63D5-AA1B-4216-8EDC-F9A48BECD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143000"/>
            <a:ext cx="7488741" cy="573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F9C4DFD-F121-42DF-9D1E-DA5C518C6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57035"/>
            <a:ext cx="7315200" cy="560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72D41F3-18AE-47E5-B4DB-740193162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82905"/>
            <a:ext cx="7315200" cy="55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Summer Blockbuster Wave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Covered Short 4/$114 calls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EC9FA93-9661-46C8-BC22-E6FCEEC03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0998"/>
            <a:ext cx="7010400" cy="533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FD207E1-E4CD-4D55-8BA2-5E5DACBC2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22636"/>
            <a:ext cx="7239000" cy="55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1C77FF7-B86F-4068-AE95-D1CA53C2B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35134"/>
            <a:ext cx="7391400" cy="565930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3E463E8-3715-4757-A65E-91C8B53D4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43269"/>
            <a:ext cx="7239000" cy="55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8/$114-4117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47A2666-F6BA-4E71-8311-FB0F9C2C4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84917"/>
            <a:ext cx="7315200" cy="55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C02572-3B0B-1540-9CC7-9CBE4B253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6731000" cy="50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41299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81200" y="13716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b="1" u="sng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+3.63%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+8.9%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+21.96%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+322.10%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33.13%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looking for big Q2 improvement announced in July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 – 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– expires in 7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4/$300-$320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CEF536A6-ADCD-3F46-BA5B-B73E1976E6C4}"/>
              </a:ext>
            </a:extLst>
          </p:cNvPr>
          <p:cNvSpPr/>
          <p:nvPr/>
        </p:nvSpPr>
        <p:spPr>
          <a:xfrm>
            <a:off x="10287000" y="5486400"/>
            <a:ext cx="167376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Major</a:t>
            </a:r>
            <a:br>
              <a:rPr lang="en-US" sz="2000" dirty="0"/>
            </a:br>
            <a:r>
              <a:rPr lang="en-US" sz="2000" dirty="0"/>
              <a:t>Support</a:t>
            </a:r>
          </a:p>
          <a:p>
            <a:pPr algn="ctr"/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ECDC974-C5B8-450B-8E47-9356E8967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836420"/>
            <a:ext cx="6568440" cy="502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ED5A3A0-3C74-419C-BB1B-D4C285FD7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66364"/>
            <a:ext cx="7391400" cy="569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EBB2901-FE93-4AB5-BCF1-62A8D2C57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143000"/>
            <a:ext cx="7441405" cy="574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CC43CEE-C962-41EB-BA09-684165367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15794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295601A-EA99-420C-9E10-D58A186C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01889"/>
            <a:ext cx="7620000" cy="58561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Upside Breakout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33679D4-9201-4D18-83D4-3A0238B28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129667"/>
            <a:ext cx="7467600" cy="572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9746826-21AB-4E8C-A65B-B95FA067C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08494"/>
            <a:ext cx="7467600" cy="57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CE59A9D-0093-46D1-AE14-5E0A6A738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62312"/>
            <a:ext cx="7239000" cy="55956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DAFE7A9-1328-48C4-A527-CDD3526C3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30701"/>
            <a:ext cx="7543800" cy="58272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6DFB01F-EBBC-4E7F-B31C-38E05B6AD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023661"/>
            <a:ext cx="7620000" cy="58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</a:t>
            </a:r>
            <a:br>
              <a:rPr lang="en-US" sz="2000" dirty="0"/>
            </a:br>
            <a:r>
              <a:rPr lang="en-US" sz="2000" dirty="0"/>
              <a:t>Only Buying Very Deep in-the-Money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510267" y="2286339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23.22%</a:t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A81EB-0C0C-BD45-AE90-E0996ED15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505200"/>
            <a:ext cx="2552700" cy="2413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453E37-8E8C-9247-8097-E614B2509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316787"/>
              </p:ext>
            </p:extLst>
          </p:nvPr>
        </p:nvGraphicFramePr>
        <p:xfrm>
          <a:off x="685800" y="1600200"/>
          <a:ext cx="5842000" cy="429577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3770374114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161325659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sng" strike="noStrike">
                          <a:effectLst/>
                        </a:rPr>
                        <a:t>Risk On</a:t>
                      </a:r>
                      <a:endParaRPr lang="en-US" sz="22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998288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World is Getting Better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4582989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101562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NO POSITIONS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296172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232147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sng" strike="noStrike">
                          <a:effectLst/>
                        </a:rPr>
                        <a:t>Risk Off</a:t>
                      </a:r>
                      <a:endParaRPr lang="en-US" sz="22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778418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endParaRPr lang="en-US" sz="22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306957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(M) 8/$23-$25 put spread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-10.00%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768441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(WMT) 8/$114-$117 put spread)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-10.00%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602451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0132903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Total Net Position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-20.00%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0668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Avoid on strong Weak Dollar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D2E7958-1D79-46A2-AE33-F234977AD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143000"/>
            <a:ext cx="74607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7790-A3C2-CE49-B459-B13CB278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197AA-C0B8-7342-8D82-B9E1EAE12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tanding next to a river&#10;&#10;Description automatically generated">
            <a:extLst>
              <a:ext uri="{FF2B5EF4-FFF2-40B4-BE49-F238E27FC236}">
                <a16:creationId xmlns:a16="http://schemas.microsoft.com/office/drawing/2014/main" id="{BEA66A9D-0134-F747-B10D-512C1BAF3E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257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ten year rates plunge to 1.61%, discounting half of the next three Fed rate cuts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*Buy panic hits bond after trade ware escalation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*Record amounts of money pouring out of stock ETF’s into bond ETF’s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*Collapsing global economies sending a huge flight to safety bid to bonds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*25% of the world’s bonds now have negative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bund yields plunge to -0.60%,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while Japan government bonds turn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a -0.20% yield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Ten year US Treasury yields will fall below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zero in 2020 to come in line with the rest of the world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 – On the Way to Zero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62F508-33C9-D94D-A671-9A89040B53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076" y="4114800"/>
            <a:ext cx="4139424" cy="243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6/$128-131 bear put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5/$116-$119 bull call spread 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B36D0-5B16-664F-92DD-C63E76C55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894552"/>
            <a:ext cx="5969000" cy="45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1.68% Overnight Low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0BD23-DC2B-7C46-881D-BA6E651B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158200"/>
            <a:ext cx="7264400" cy="5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5.13%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ECF087E-7A95-4BE7-8E6B-9DF211BF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143000"/>
            <a:ext cx="738223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Topping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380F6BD-EFAA-4A39-AF0C-E7220984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71600"/>
            <a:ext cx="71764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05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81BABB1-4FF6-4DEA-A588-938C29407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066800"/>
            <a:ext cx="7391305" cy="57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(MUB)-1.72%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CA26B93-BDDC-4B48-BD77-412CBA065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83015"/>
            <a:ext cx="7315200" cy="561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A12AC-873B-5D49-8FE1-AB9FB012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49D6E-B52D-844E-9918-13C40BF7A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a beach&#10;&#10;Description automatically generated">
            <a:extLst>
              <a:ext uri="{FF2B5EF4-FFF2-40B4-BE49-F238E27FC236}">
                <a16:creationId xmlns:a16="http://schemas.microsoft.com/office/drawing/2014/main" id="{35BBC827-9BA2-D54D-8829-40E5BD6845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322" y="0"/>
            <a:ext cx="7413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68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E94F060-7AE9-9346-BF65-1737FE18A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124" y="1437844"/>
            <a:ext cx="92837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Dive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1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*Fed rate cut brings a dollar pop, then trade war escalation kills it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*Three Interest rate cuts in 2019 now a sure thing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*That makes the US the fastest interest rate cutting country in the world because everyone else can’t cut from zero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*Boris Johnson as prime minister in the UK guarantees the pound goes to parity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in free fall as Beijing withdraws support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rallies big on Chinese fleeing Yuan devaluation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the US dollar against everything,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except the Yuan (CYB) and pound (FXB)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ADB0C-3923-5D4D-B87D-704C5E70ED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800" y="3963368"/>
            <a:ext cx="2896378" cy="27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7FFFB31-8E98-4663-92A7-423CF30D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066800"/>
            <a:ext cx="760149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CC1436F-A53B-4E6D-9CFD-816C25543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382" y="891422"/>
            <a:ext cx="7649817" cy="59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9EE6E44-5889-4DDD-BEFE-3BF47D335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138" y="1143881"/>
            <a:ext cx="7381461" cy="571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CB3E0DC-CD4C-4CE1-AAF5-5B643D0FB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31228"/>
            <a:ext cx="7315200" cy="57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762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CE1EC63-17F1-48E7-A7EB-1D01D5F2E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71886"/>
            <a:ext cx="7543800" cy="58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flight from Yuan is 99% of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63CA0C4C-D030-6D49-A649-7E39E409A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143000"/>
            <a:ext cx="8972550" cy="521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FE57-8C80-414A-806E-EA8EDBB5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9D1CE-F65F-244D-8A92-E138226CE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riding a horse on a beach&#10;&#10;Description automatically generated">
            <a:extLst>
              <a:ext uri="{FF2B5EF4-FFF2-40B4-BE49-F238E27FC236}">
                <a16:creationId xmlns:a16="http://schemas.microsoft.com/office/drawing/2014/main" id="{B608323F-E1EF-EE4E-87FC-ADC456216D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43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Another Run at the Lows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*OPEC cuts production by 130,000 barrels a day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*Massive tax subsidies are driving new investment in US production and distribution, even though prices are falling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*However, the largest buyer of US oil, China, has banned US oil in response to the trade war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*Hurricane shuttered Mexican production coming back on stream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*Geopolitics is having no positive impact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with the tanker wars in the Straights of Hormuz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looks like $42 a barrel is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the cards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41C43-28C9-6046-80BD-B23C1C0414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99" y="41148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A6E548A-67AF-4904-ADB1-38AB43687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73253"/>
            <a:ext cx="7543800" cy="57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1466-26B1-4E48-8BF0-38D7C878D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16220-F781-684D-A1AE-B881583CE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64286A-0FC4-4F4B-9F9C-912A6F6DA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533400"/>
            <a:ext cx="9372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506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E9C3BE7-4B76-4470-BCCC-C8A126486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92799"/>
            <a:ext cx="7696200" cy="58519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474364F-49EE-42D6-B496-D1D83C9B8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1066800"/>
            <a:ext cx="7529433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432CF83-25AA-48B0-B4B3-8B647C8E4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56" y="1007288"/>
            <a:ext cx="7656443" cy="582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45255DA-DE87-4643-8689-FA23E02BE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531196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D5218-1EAA-174B-9B7E-857A3B6E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C1236-189E-4649-B70C-61EF7D418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23511F-589B-9140-8C0E-CE066AD73B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884" y="0"/>
            <a:ext cx="8714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259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24000" y="886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Going Ballistic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09600" y="990601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breaks out to new five year highs, charts are coiling for more upside breakout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accelerating gold purchases in the face of a falling dollar, buying 347 metric tonnes in H1, more than double last year’s rate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*China, Russia, and Iran have been dominating purchasers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*Imminent collapse of US interest rates starting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week is the principal driver, and once started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it could continue for a year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rallies on Chinese capital flight from yuan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every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person standing in front of a donut shop&#10;&#10;Description automatically generated">
            <a:extLst>
              <a:ext uri="{FF2B5EF4-FFF2-40B4-BE49-F238E27FC236}">
                <a16:creationId xmlns:a16="http://schemas.microsoft.com/office/drawing/2014/main" id="{9F6FEF5E-9397-614A-A7F0-A064CF1532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138" y="3429000"/>
            <a:ext cx="4330262" cy="32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New 5 Year Highs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BDED182-20AA-4BA5-A0FC-8E5186E8E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066800"/>
            <a:ext cx="7537777" cy="57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AA813EE-E6E3-4E90-9E32-73B7F9EC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000231"/>
            <a:ext cx="7620000" cy="58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8D84285-9605-4C4F-9594-1AB0F11DC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787288"/>
            <a:ext cx="7924800" cy="60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9C31320-77D9-4D6B-B299-8609EE32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66800"/>
            <a:ext cx="756563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165950"/>
            <a:ext cx="9448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*Long overdue correction now in play, sell every rally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*Fed rate cut was the greatest “Sell the news” of all time, and was completed negated by Trumps dramatic escalation of the trade war within 24 hours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*Is Trump inviting a recession to force interest rate cuts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now discounting a recession at 1.74% on ten year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*Another Fed 25 basis point rate cut due in September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*Plunging rates have killed the US dollar, making weak dollar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plays like (TLT) and(GLD) the number one pick for short term trading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suffers instant 20% correction on global recession fears,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not even a tanker war can support it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6775" y="4495799"/>
            <a:ext cx="3171251" cy="21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AAC8920-E5A1-481F-9E4A-366FD8460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26411"/>
            <a:ext cx="7467600" cy="583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653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16192A2-1967-4A80-A1F4-E1852B691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01396"/>
            <a:ext cx="7543800" cy="585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8/$9.00-$10.00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7BF5F5C-D43F-467D-951D-D81F295E9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828800"/>
            <a:ext cx="6553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800B-DEF0-984B-A13A-B7B5AFE7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569DE-F461-424B-AFC1-E2A51030E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CB6540E8-8639-924B-97AA-48139C048C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12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400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Still Falling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05194" cy="61987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*Mortgage rates hit three year low at 3.70% for 30 year fixed, down from 4.5% in January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Home Sales c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omes in light, May revised down, affordability is the main issue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Pending Home Sales rise modestly to 2.8%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*Homeowners Equity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has doubled during the last six years to $16 trillion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a 3.4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6 1/2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139842-BCD6-7D4A-91D9-D8BF7FFD91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3622686"/>
            <a:ext cx="4630479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 (6.4%), Phoenix (5.7%), and Tampa (5.1%)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96FD87F-6932-45C1-9152-03676B17A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19200"/>
            <a:ext cx="73751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656890A-7A21-4557-8C37-E06E77FC7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66800"/>
            <a:ext cx="7582070" cy="5768009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*Stocks-sell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 US dollar again (FXA), (FXE)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- avoid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August 21,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sitting on a boat in the water&#10;&#10;Description automatically generated">
            <a:extLst>
              <a:ext uri="{FF2B5EF4-FFF2-40B4-BE49-F238E27FC236}">
                <a16:creationId xmlns:a16="http://schemas.microsoft.com/office/drawing/2014/main" id="{322A1696-7450-2048-A48A-CBF12D7BD4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914400"/>
            <a:ext cx="4187468" cy="36981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device with a screen&#10;&#10;Description automatically generated">
            <a:extLst>
              <a:ext uri="{FF2B5EF4-FFF2-40B4-BE49-F238E27FC236}">
                <a16:creationId xmlns:a16="http://schemas.microsoft.com/office/drawing/2014/main" id="{99D5E486-9A3B-0942-8073-F80057317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46385"/>
            <a:ext cx="8458200" cy="45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29115</TotalTime>
  <Words>513</Words>
  <Application>Microsoft Office PowerPoint</Application>
  <PresentationFormat>Widescreen</PresentationFormat>
  <Paragraphs>150</Paragraphs>
  <Slides>89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(Body)</vt:lpstr>
      <vt:lpstr>Office Theme</vt:lpstr>
      <vt:lpstr>The Mad Hedge Fund Trader “The Short Play is On” </vt:lpstr>
      <vt:lpstr>PowerPoint Presentation</vt:lpstr>
      <vt:lpstr>October 25-26 Lake Tahoe Conference </vt:lpstr>
      <vt:lpstr> Trade Alert Performance New Highs!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Headed Towards a “BUY” </vt:lpstr>
      <vt:lpstr>The Global Economy – Global Collapse</vt:lpstr>
      <vt:lpstr>Weekly Jobless Claims +8,000 to 215,000 </vt:lpstr>
      <vt:lpstr>Soybeans - Trade War Indicator Trade Back to the Forefront  </vt:lpstr>
      <vt:lpstr>The Bill Davis View A $1,500 Upgrade for the Mad Day Trader Service </vt:lpstr>
      <vt:lpstr>PowerPoint Presentation</vt:lpstr>
      <vt:lpstr>Stocks – The Short Play is On</vt:lpstr>
      <vt:lpstr>How to Play This Dip</vt:lpstr>
      <vt:lpstr>   S&amp;P 500- Run at a New High took profits on long 8/$305-$308 bear put spread stopped out of long 2/$285-$290 bear put spread took profits on long 2/$270-$275 bear put spread      </vt:lpstr>
      <vt:lpstr> Dow Average ($INDU)- </vt:lpstr>
      <vt:lpstr>Russell 2000 (IWM)- Rolling Over Long 8/$158-$161 vertical bear put spread  out for even Long 4/$160-$165 vertical bear put spread</vt:lpstr>
      <vt:lpstr>NASDAQ ($COMPQ) – New High</vt:lpstr>
      <vt:lpstr>(VIX)- In “BUY” Territory </vt:lpstr>
      <vt:lpstr> iPath S&amp;P 500 VIX Short-Term Futures ETN (VXX) – New Low  </vt:lpstr>
      <vt:lpstr>   Microsoft (MSFT)- Earnings beat- Looking for Another Entry Point long 6/$110-$115 call spread-out at cost took profits on long 4/$108-$113 call spread took profits on long 2/$85-$90 call spread     </vt:lpstr>
      <vt:lpstr>   Facebook (FB)-      </vt:lpstr>
      <vt:lpstr>   Apple (AAPL)- China Target – 5G Chip Buy     </vt:lpstr>
      <vt:lpstr>  Alphabet (GOOGL)- Earnings Shock  stopped out of long 5/$1,100-$1,130 bull call spread took profits on long 4/$1,080-$1,120 bull call spread   </vt:lpstr>
      <vt:lpstr>      Amazon (AMZN)-Back to Top of Range stopped out of long 4/$1,650-$1,700 call spread took profits on long 4/$1,600-$1,650 call spread took profits on long 2/$1,200-$1,300 call spread      </vt:lpstr>
      <vt:lpstr>      PayPal (PYPL)-Fintech Star took profits on long 4/$90-$95 call spread      </vt:lpstr>
      <vt:lpstr>  NVIDIA (NVDA) -    </vt:lpstr>
      <vt:lpstr>  Micron Technology (MU)-    </vt:lpstr>
      <vt:lpstr>  Salesforce (CRM)- took profits on long 2/$105-$115 call spread     </vt:lpstr>
      <vt:lpstr>  Boeing (BA)- took profits on long 4/$315-$335 call spread  Next to happen in the recertification bounce    </vt:lpstr>
      <vt:lpstr>  Walt Disney (DIS)- Summer Blockbuster Wave Stopped out of $125-$130 call spread for small loss took profits on long 4/$100-$104 call spread Covered Short 4/$114 calls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Unwound the entire Trump trade  </vt:lpstr>
      <vt:lpstr>  Wal-Mart (WMT)-Tariffs Trouble Long 8/$114-4117 bear put spread  </vt:lpstr>
      <vt:lpstr>  Macys’ (M)-Tariffs Trouble Long 8/$23-$25 bear put spread  </vt:lpstr>
      <vt:lpstr>      Tesla (TSLA)- looking for big Q2 improvement announced in July took profits on long 6/$140-$150 call spread – expires in 7 trading days took profits on long 6/$240-$250 put spread – expires in 7 trading days stopped out of long 4/$300-$320 put spread      </vt:lpstr>
      <vt:lpstr>Southwest Airlines (LUV) - Boeing 737 Max biggest buyer</vt:lpstr>
      <vt:lpstr>Delta Airlines (DAL) – Non 737 User  </vt:lpstr>
      <vt:lpstr>Transports Sector SPDR (XTN)-  (ALGT),  (ALK), (JBLU), (LUV), (CHRW), (DAL) </vt:lpstr>
      <vt:lpstr>Health Care Sector (XLV), (RXL)-New Highs (JNJ), (PFE), (MRK), (GILD), (ACT), (AMGN) </vt:lpstr>
      <vt:lpstr>Goldman Sachs (GS)- Upside Breakout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Avoid on strong Weak Dollar</vt:lpstr>
      <vt:lpstr>PowerPoint Presentation</vt:lpstr>
      <vt:lpstr>Bonds – On the Way to Zero</vt:lpstr>
      <vt:lpstr>   Treasury ETF (TLT) –  stopped out of long 8/$137-$140 put spread  took profits on long 8/$125-$128 call spread took profits on long 6/$128-131 bear put spread took profits on long 5/$116-$119 bull call spread     </vt:lpstr>
      <vt:lpstr> Ten Year Treasury Yield ($TNX) – 1.68% Overnight Low  </vt:lpstr>
      <vt:lpstr>Junk Bonds (HYG) 5.13% Yield big jump in yields on stock selloff and recession fears </vt:lpstr>
      <vt:lpstr>2X Short Treasuries (TBT)- 2 Month Topping Process</vt:lpstr>
      <vt:lpstr>Emerging Market Debt (ELD) 5.21% Yield- </vt:lpstr>
      <vt:lpstr>Municipal Bonds (MUB)-1.72%   Mix of AAA, AA, and A rated bonds </vt:lpstr>
      <vt:lpstr>PowerPoint Presentation</vt:lpstr>
      <vt:lpstr>Foreign Currencies – Dollar Dive</vt:lpstr>
      <vt:lpstr>   Japanese Yen (FXY), (YCS)   </vt:lpstr>
      <vt:lpstr>   Euro ($XEU), (FXE), (EUO)-    </vt:lpstr>
      <vt:lpstr>   Australian Dollar (FXA)- The Global Recovery Play took profits on long 8/$67-$69 call spread    </vt:lpstr>
      <vt:lpstr>Emerging Market Currencies (CEW)   </vt:lpstr>
      <vt:lpstr>Chinese Yuan- (CYB)- </vt:lpstr>
      <vt:lpstr> Bitcoin-  Chinese flight from Yuan is 99% of the trade  </vt:lpstr>
      <vt:lpstr>PowerPoint Presentation</vt:lpstr>
      <vt:lpstr>Energy – Another Run at the Lows</vt:lpstr>
      <vt:lpstr>Oil-($WTIC)</vt:lpstr>
      <vt:lpstr>  United States Oil Fund (USO)  </vt:lpstr>
      <vt:lpstr>Energy Select Sector SPDR (XLE)-No Performance! (XOM), (CVX), (SLB), (KMI), (EOG), (COP) </vt:lpstr>
      <vt:lpstr>Halliburton (HAL)- </vt:lpstr>
      <vt:lpstr>Natural Gas (UNG)- </vt:lpstr>
      <vt:lpstr>PowerPoint Presentation</vt:lpstr>
      <vt:lpstr>Precious Metals – Going Ballistic </vt:lpstr>
      <vt:lpstr>Gold (GLD)- New 5 Year Highs   </vt:lpstr>
      <vt:lpstr> Market Vectors Gold Miners ETF- (GDX) – Yikes!  </vt:lpstr>
      <vt:lpstr> Barrick Gold (GOLD) </vt:lpstr>
      <vt:lpstr> Newmont Mining- (NEM)-  </vt:lpstr>
      <vt:lpstr> Palladium - (PALL)-  </vt:lpstr>
      <vt:lpstr> Copper (COPX)-Collapse Trade War Disaster </vt:lpstr>
      <vt:lpstr> Freeport McMoRan (FCX)-World’s Largest Copper Producer long 8/$9.00-$10.00 call spread took profits on long 4/$10-$11 call spread took profits on short 4/$114 calls </vt:lpstr>
      <vt:lpstr>PowerPoint Presentation</vt:lpstr>
      <vt:lpstr>Real Estate – Still Falling</vt:lpstr>
      <vt:lpstr>February Corelogic S&amp;P Case Shiller Home Price Index Las Vegas (6.4%), Phoenix (5.7%), and Tampa (5.1%)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12:00 EST Wednesday, August 21, from Silicon Valley, CA 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doug davenport</cp:lastModifiedBy>
  <cp:revision>6532</cp:revision>
  <cp:lastPrinted>2017-08-31T13:43:13Z</cp:lastPrinted>
  <dcterms:created xsi:type="dcterms:W3CDTF">2015-02-05T17:12:57Z</dcterms:created>
  <dcterms:modified xsi:type="dcterms:W3CDTF">2019-08-07T20:57:10Z</dcterms:modified>
</cp:coreProperties>
</file>