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2"/>
  </p:notesMasterIdLst>
  <p:sldIdLst>
    <p:sldId id="256" r:id="rId2"/>
    <p:sldId id="987" r:id="rId3"/>
    <p:sldId id="797" r:id="rId4"/>
    <p:sldId id="888" r:id="rId5"/>
    <p:sldId id="605" r:id="rId6"/>
    <p:sldId id="997" r:id="rId7"/>
    <p:sldId id="664" r:id="rId8"/>
    <p:sldId id="824" r:id="rId9"/>
    <p:sldId id="647" r:id="rId10"/>
    <p:sldId id="695" r:id="rId11"/>
    <p:sldId id="755" r:id="rId12"/>
    <p:sldId id="898" r:id="rId13"/>
    <p:sldId id="793" r:id="rId14"/>
    <p:sldId id="693" r:id="rId15"/>
    <p:sldId id="992" r:id="rId16"/>
    <p:sldId id="910" r:id="rId17"/>
    <p:sldId id="995" r:id="rId18"/>
    <p:sldId id="787" r:id="rId19"/>
    <p:sldId id="282" r:id="rId20"/>
    <p:sldId id="570" r:id="rId21"/>
    <p:sldId id="280" r:id="rId22"/>
    <p:sldId id="285" r:id="rId23"/>
    <p:sldId id="603" r:id="rId24"/>
    <p:sldId id="563" r:id="rId25"/>
    <p:sldId id="835" r:id="rId26"/>
    <p:sldId id="613" r:id="rId27"/>
    <p:sldId id="831" r:id="rId28"/>
    <p:sldId id="811" r:id="rId29"/>
    <p:sldId id="891" r:id="rId30"/>
    <p:sldId id="814" r:id="rId31"/>
    <p:sldId id="764" r:id="rId32"/>
    <p:sldId id="765" r:id="rId33"/>
    <p:sldId id="840" r:id="rId34"/>
    <p:sldId id="893" r:id="rId35"/>
    <p:sldId id="841" r:id="rId36"/>
    <p:sldId id="289" r:id="rId37"/>
    <p:sldId id="730" r:id="rId38"/>
    <p:sldId id="994" r:id="rId39"/>
    <p:sldId id="996" r:id="rId40"/>
    <p:sldId id="799" r:id="rId41"/>
    <p:sldId id="673" r:id="rId42"/>
    <p:sldId id="830" r:id="rId43"/>
    <p:sldId id="481" r:id="rId44"/>
    <p:sldId id="290" r:id="rId45"/>
    <p:sldId id="669" r:id="rId46"/>
    <p:sldId id="522" r:id="rId47"/>
    <p:sldId id="336" r:id="rId48"/>
    <p:sldId id="295" r:id="rId49"/>
    <p:sldId id="501" r:id="rId50"/>
    <p:sldId id="539" r:id="rId51"/>
    <p:sldId id="988" r:id="rId52"/>
    <p:sldId id="982" r:id="rId53"/>
    <p:sldId id="654" r:id="rId54"/>
    <p:sldId id="659" r:id="rId55"/>
    <p:sldId id="655" r:id="rId56"/>
    <p:sldId id="656" r:id="rId57"/>
    <p:sldId id="657" r:id="rId58"/>
    <p:sldId id="658" r:id="rId59"/>
    <p:sldId id="989" r:id="rId60"/>
    <p:sldId id="985" r:id="rId61"/>
    <p:sldId id="533" r:id="rId62"/>
    <p:sldId id="756" r:id="rId63"/>
    <p:sldId id="786" r:id="rId64"/>
    <p:sldId id="546" r:id="rId65"/>
    <p:sldId id="536" r:id="rId66"/>
    <p:sldId id="777" r:id="rId67"/>
    <p:sldId id="993" r:id="rId68"/>
    <p:sldId id="986" r:id="rId69"/>
    <p:sldId id="388" r:id="rId70"/>
    <p:sldId id="312" r:id="rId71"/>
    <p:sldId id="380" r:id="rId72"/>
    <p:sldId id="747" r:id="rId73"/>
    <p:sldId id="313" r:id="rId74"/>
    <p:sldId id="990" r:id="rId75"/>
    <p:sldId id="972" r:id="rId76"/>
    <p:sldId id="907" r:id="rId77"/>
    <p:sldId id="650" r:id="rId78"/>
    <p:sldId id="729" r:id="rId79"/>
    <p:sldId id="737" r:id="rId80"/>
    <p:sldId id="894" r:id="rId81"/>
    <p:sldId id="904" r:id="rId82"/>
    <p:sldId id="905" r:id="rId83"/>
    <p:sldId id="991" r:id="rId84"/>
    <p:sldId id="754" r:id="rId85"/>
    <p:sldId id="332" r:id="rId86"/>
    <p:sldId id="586" r:id="rId87"/>
    <p:sldId id="349" r:id="rId88"/>
    <p:sldId id="492" r:id="rId89"/>
    <p:sldId id="998" r:id="rId90"/>
    <p:sldId id="335" r:id="rId91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966"/>
  </p:normalViewPr>
  <p:slideViewPr>
    <p:cSldViewPr>
      <p:cViewPr varScale="1">
        <p:scale>
          <a:sx n="121" d="100"/>
          <a:sy n="121" d="100"/>
        </p:scale>
        <p:origin x="74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“Recession Fears”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21, 2019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2CB4A3-B62C-F341-AE18-67DFEB108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409699"/>
            <a:ext cx="5518776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Headed Towards a “BUY”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, sky&#10;&#10;Description automatically generated">
            <a:extLst>
              <a:ext uri="{FF2B5EF4-FFF2-40B4-BE49-F238E27FC236}">
                <a16:creationId xmlns:a16="http://schemas.microsoft.com/office/drawing/2014/main" id="{2AD21B30-F4EC-854C-A2E8-F83C1D299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49655"/>
            <a:ext cx="9220200" cy="466725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663375" y="206791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669952" y="4800003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Hitting the Brakes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838200" y="838200"/>
            <a:ext cx="8382000" cy="6116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*All major economies are now slowing rapidly, with a 40% chance of a recession in the next 12 months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*Global rush to zero interest rates means confidence is in free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is still the strongest economy in the world, but is fading fast, July Industrial Production -0.2%, job growth is screeching to a halt, Consumer Sentiments dives from 97.0 to 92.1, July Housing Starts off 4%,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*Tariff war is exacting a very high economic price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 has accelerated downward economic spiral, will spill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into the US, Germany has dropped from 2.0% growth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-0.1% since January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*”No Deal” Brexit acceleration throws the fat on the fire,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pound in free fall, Q2 GDP -0.1%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ED803-6B91-6C4C-A036-2630F7746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108" y="3581400"/>
            <a:ext cx="4537492" cy="28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+9,000 to 220,000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2000" dirty="0"/>
              <a:t>Trade Back to the Forefront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C15120D-1BD1-452A-A057-450C8A5C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79714"/>
            <a:ext cx="75438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291EEA-60A4-8840-9F53-3470442FE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152228"/>
              </p:ext>
            </p:extLst>
          </p:nvPr>
        </p:nvGraphicFramePr>
        <p:xfrm>
          <a:off x="2372641" y="1905000"/>
          <a:ext cx="7446717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100217">
                  <a:extLst>
                    <a:ext uri="{9D8B030D-6E8A-4147-A177-3AD203B41FA5}">
                      <a16:colId xmlns:a16="http://schemas.microsoft.com/office/drawing/2014/main" val="3514390862"/>
                    </a:ext>
                  </a:extLst>
                </a:gridCol>
                <a:gridCol w="1582804">
                  <a:extLst>
                    <a:ext uri="{9D8B030D-6E8A-4147-A177-3AD203B41FA5}">
                      <a16:colId xmlns:a16="http://schemas.microsoft.com/office/drawing/2014/main" val="297997739"/>
                    </a:ext>
                  </a:extLst>
                </a:gridCol>
                <a:gridCol w="1763696">
                  <a:extLst>
                    <a:ext uri="{9D8B030D-6E8A-4147-A177-3AD203B41FA5}">
                      <a16:colId xmlns:a16="http://schemas.microsoft.com/office/drawing/2014/main" val="2727242876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35369656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919847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Lam Research Corp. (LRCX)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200.00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09881608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Adobe Systems Inc.(ADBE)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285.00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300.00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481910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NVIDIA Corp (NVDA)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164.00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9399224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Visa Inc.(V)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173.00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3706386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Roku Inc.(ROKU)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129.00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42916408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5336803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51601105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2895409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DexCom Inc. (DXCM)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135.00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808037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Grand Canyon Education (LOPE)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126.50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115.00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5159436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Dillards Inc. (DDS)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66.50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0897773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Polaris Inds, Inc.(PII)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86.00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57280992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Bunge Ltd.(BG)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53.50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47.00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455903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93319-E63F-D04B-A01A-3B370C9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FA15-217F-424C-9BB5-B7E45B3DE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wine glass&#10;&#10;Description automatically generated">
            <a:extLst>
              <a:ext uri="{FF2B5EF4-FFF2-40B4-BE49-F238E27FC236}">
                <a16:creationId xmlns:a16="http://schemas.microsoft.com/office/drawing/2014/main" id="{CBB15C58-19D7-E248-B904-2444484F5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65" y="0"/>
            <a:ext cx="7147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4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Play the Volatility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*Pour the positions on whenever the Volatility Index (VIX) rises above 20%, buy every dip and sell every rally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*Worst sectors, like financials, retailers, and energy, have fallen so fast that they are now too low to sell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 long term money is diving in to buy big tech on every dip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*Q2 earnings finished out weak, outlook is getting cut daily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*”Trump put” Tweets are creating large one day only rallies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perfect for selling into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*Mad Hedge Market Timing Index under 20 says its safe to start buy big dips in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best quality names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10%-20% down market for the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next 3 months, then new highs propelled by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ultra low interest rates or a China trade deal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6BBEB362-9581-FE46-8499-3EAE03C14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40" y="2590800"/>
            <a:ext cx="272166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D5E8-67BD-0A44-A63A-5E853620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Play This Dip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A2F16-CB5B-CB4C-902E-AC5ABCE1F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*The bull market is not over, it’s only taking prolonged rest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*Don’t jump in too soon, we are only three weeks into this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*Whatever has gone down the most will go up the most on the other side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*But big tech and semis across the board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*At the bottom buy long term 1-2 year LEAPS on the best</a:t>
            </a:r>
            <a:br>
              <a:rPr lang="en-US" sz="2000" dirty="0"/>
            </a:br>
            <a:r>
              <a:rPr lang="en-US" sz="2000" dirty="0"/>
              <a:t>quality names with 100%-500% potential returns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*Don’t buy energy, retailers, industrials, or financials</a:t>
            </a:r>
            <a:br>
              <a:rPr lang="en-US" sz="2000" dirty="0"/>
            </a:br>
            <a:r>
              <a:rPr lang="en-US" sz="2000" dirty="0"/>
              <a:t>on pain of death</a:t>
            </a:r>
          </a:p>
        </p:txBody>
      </p:sp>
      <p:pic>
        <p:nvPicPr>
          <p:cNvPr id="5" name="Picture 4" descr="A person sitting at a table with a blue ball&#10;&#10;Description automatically generated">
            <a:extLst>
              <a:ext uri="{FF2B5EF4-FFF2-40B4-BE49-F238E27FC236}">
                <a16:creationId xmlns:a16="http://schemas.microsoft.com/office/drawing/2014/main" id="{AA85C248-747A-474A-B86B-43B5ABA15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688940"/>
            <a:ext cx="3839378" cy="30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9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Run at a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8/$305-$308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DA97A66-D744-4325-8E63-9153F4E2D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447800"/>
            <a:ext cx="704965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82BB97-CF44-41D4-8140-2DA9D1C9D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06550"/>
            <a:ext cx="7391400" cy="56547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BE4F0-9294-C140-8C13-A7BF47A16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7ADB6-A4F8-E640-8E22-54D961D03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table in a restaurant&#10;&#10;Description automatically generated">
            <a:extLst>
              <a:ext uri="{FF2B5EF4-FFF2-40B4-BE49-F238E27FC236}">
                <a16:creationId xmlns:a16="http://schemas.microsoft.com/office/drawing/2014/main" id="{A945222A-B0ED-284E-AAAB-14F95639C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2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Triple Top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9/$157-$160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8/$158-$161 vertical bear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out for even Long 4/$160-$165 vertical bear put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6C25113-B3B9-436F-A0BD-B4B98E9A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224" y="1577009"/>
            <a:ext cx="6971552" cy="528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NASDAQ ($COMPQ) – New High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01CB4A8-2371-4A3D-93CB-3F2147F05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7511824" cy="57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In “SELL” Territory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5D09D8-83A3-4082-ACE6-C1B1B62C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661198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 – New Low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F51778-69FC-4A48-B71A-2A9D8F676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703" y="1066800"/>
            <a:ext cx="752331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6/$110-$115 call spread-out at cost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C3E9885-9BDD-4748-9EF0-5298FC00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97286"/>
            <a:ext cx="6858000" cy="52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45A4760-64C3-4909-A2BF-A1679860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461029"/>
            <a:ext cx="7086600" cy="53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China Target – 5G Chip Buy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92C99BC-0B37-4524-86DD-26049F6A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066800"/>
            <a:ext cx="75954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(GOOGL)- Earnings Shock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F6A515A-C057-4E22-883A-F8004B7A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84385"/>
            <a:ext cx="7162800" cy="550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9/$1,500-$1,600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7BCB133-9B85-46F8-8FEB-C6F0EDE24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590" y="1813560"/>
            <a:ext cx="6560820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45CA00B-6EDA-4F93-AA9A-3B1F67322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25410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21CC633-5DDD-435B-888A-EB5615DE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373510" cy="56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682755-D9C8-4F47-A88F-DA7D561D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219200"/>
            <a:ext cx="7396587" cy="566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7539A45-B67D-4B9B-8D90-F43D4213E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388366"/>
            <a:ext cx="7086600" cy="54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630360-06E8-459A-ACCA-0C3FA6D58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315378"/>
            <a:ext cx="7239000" cy="55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The Next Netflix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BE845D-B56F-476A-9DE0-C50F09C5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752600"/>
            <a:ext cx="6360405" cy="48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F464A6-A74D-4DEF-B8BD-A01FAF08C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54648"/>
            <a:ext cx="7162800" cy="55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7A3733-31B4-4FAA-9416-5E570EAFB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92118"/>
            <a:ext cx="7391400" cy="56658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8ED7973-169B-49A3-B7E7-EF3C7726C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323776"/>
            <a:ext cx="7239000" cy="55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B40FAC6-900D-432D-A760-9AC83C20F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85191"/>
            <a:ext cx="7239000" cy="554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1F342B-D25E-4E6A-9F87-057D10D05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09774"/>
            <a:ext cx="7391400" cy="56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 Best Month in Two Years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81200" y="13716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b="1" u="sng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+13.92%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+32.25%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+8.5%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+332.99%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34.44%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for big Q2 improvement announced in July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– expires in 7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Left Arrow Callout 2">
            <a:extLst>
              <a:ext uri="{FF2B5EF4-FFF2-40B4-BE49-F238E27FC236}">
                <a16:creationId xmlns:a16="http://schemas.microsoft.com/office/drawing/2014/main" id="{CEF536A6-ADCD-3F46-BA5B-B73E1976E6C4}"/>
              </a:ext>
            </a:extLst>
          </p:cNvPr>
          <p:cNvSpPr/>
          <p:nvPr/>
        </p:nvSpPr>
        <p:spPr>
          <a:xfrm>
            <a:off x="10287000" y="5486400"/>
            <a:ext cx="167376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Major</a:t>
            </a:r>
            <a:br>
              <a:rPr lang="en-US" sz="2000" dirty="0"/>
            </a:br>
            <a:r>
              <a:rPr lang="en-US" sz="2000" dirty="0"/>
              <a:t>Support</a:t>
            </a:r>
          </a:p>
          <a:p>
            <a:pPr algn="ctr"/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F6973DA-2A91-41F3-9638-4144CC6E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36420"/>
            <a:ext cx="6553200" cy="50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E795155-BE22-41BE-8869-20C2B9224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44940"/>
            <a:ext cx="7467600" cy="57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5313741-3CFA-40B6-9C2A-BF1A02BB2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202" y="1030357"/>
            <a:ext cx="7593595" cy="58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7171448-BCAB-4A1A-B3AC-4BE3A499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46504"/>
            <a:ext cx="7239000" cy="56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189D9F0-6512-4707-9B0E-972E16E7A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422" y="1099931"/>
            <a:ext cx="7463156" cy="57315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Swan dive on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D0B62C-5DF0-4720-9F15-18DD68A0D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28208"/>
            <a:ext cx="7239000" cy="55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940357-5E54-4373-A3A9-91EFC7AF0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04179"/>
            <a:ext cx="7315200" cy="55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0D7DC8-CD52-4FD8-9569-CDC7CEAFA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418260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C66E40-BF5D-4A5E-9195-1BAECEF6E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066800"/>
            <a:ext cx="754610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4CFD7AD-9E46-4D20-84E4-72D44B26E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39503"/>
            <a:ext cx="7543800" cy="581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Keeping Small Positions</a:t>
            </a:r>
            <a:br>
              <a:rPr lang="en-US" sz="2000" dirty="0"/>
            </a:br>
            <a:r>
              <a:rPr lang="en-US" sz="2000" dirty="0"/>
              <a:t>Only Buying Very Deep in-the-Money on Capitulation Days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534400" y="1981200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36.28% YTD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D76175C-9A60-D64D-8B7F-3408F950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169" y="3230425"/>
            <a:ext cx="3162300" cy="31369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E4EC14-0CC6-5F4A-B5BB-C56031C5A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79275"/>
              </p:ext>
            </p:extLst>
          </p:nvPr>
        </p:nvGraphicFramePr>
        <p:xfrm>
          <a:off x="1066800" y="1841357"/>
          <a:ext cx="4592859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88180779"/>
                    </a:ext>
                  </a:extLst>
                </a:gridCol>
                <a:gridCol w="935259">
                  <a:extLst>
                    <a:ext uri="{9D8B030D-6E8A-4147-A177-3AD203B41FA5}">
                      <a16:colId xmlns:a16="http://schemas.microsoft.com/office/drawing/2014/main" val="110707063"/>
                    </a:ext>
                  </a:extLst>
                </a:gridCol>
              </a:tblGrid>
              <a:tr h="307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2450254771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World is Getting Better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2009552882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2263558405"/>
                  </a:ext>
                </a:extLst>
              </a:tr>
              <a:tr h="53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(GOOGL) 9/$1030-$1080 call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3457385325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(AMZN) 9/$1500-1550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3256398202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(FB) 9/$150-$160 call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4232692642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(DIS) 9/$115-$120 call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2896305913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l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374927556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2886115013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ctr" fontAlgn="b"/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196725163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(WMT) 9/$119-$122 put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1170689674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(IWM) 9/$157-$160 put spread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341634484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1870064142"/>
                  </a:ext>
                </a:extLst>
              </a:tr>
              <a:tr h="307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20.00%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7488" marR="7488" marT="7488" marB="0" anchor="b"/>
                </a:tc>
                <a:extLst>
                  <a:ext uri="{0D108BD9-81ED-4DB2-BD59-A6C34878D82A}">
                    <a16:rowId xmlns:a16="http://schemas.microsoft.com/office/drawing/2014/main" val="1002030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Avoid on strong Weak Dollar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E7FA2D3-90C5-475F-BE5D-F4AEDDBF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143000"/>
            <a:ext cx="747212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7790-A3C2-CE49-B459-B13CB278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197AA-C0B8-7342-8D82-B9E1EAE12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standing around a bus&#10;&#10;Description automatically generated">
            <a:extLst>
              <a:ext uri="{FF2B5EF4-FFF2-40B4-BE49-F238E27FC236}">
                <a16:creationId xmlns:a16="http://schemas.microsoft.com/office/drawing/2014/main" id="{A09839F0-BEFF-534A-A827-2C0C4E2FB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25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ten year rates plunge to 1.61%, prices near record highs, discounting half of the next three Fed rate cuts. 30 year rates hit new </a:t>
            </a:r>
            <a:r>
              <a:rPr lang="en-US" sz="200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 time low at 1.91%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*However, we have seen a short term peak in prices and bottom in yields as markets work off extreme overbought conditions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*Buy panic hits bond after trade ware escalation ramps up recession fears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*$16 billion poured into bond ETF’s last week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*30% of the world’s bonds now have negative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-0.90%,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-0.25% yield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*Bottom line: Ten year US Treasury yields will fall below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zero in 2020 to come in line with the rest of the world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Exhausted Short Term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13E4C-32BF-5B4B-AA49-037DB66B5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330" y="3810000"/>
            <a:ext cx="4171869" cy="27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6/$128-131 bear put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5/$116-$119 bull call spread 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E9157D0-197E-45DD-BFFA-4400A6EB7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798320"/>
            <a:ext cx="656844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1.61% Overnight Low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54E9B06-84AC-4585-93A7-F37B1FB5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43000"/>
            <a:ext cx="747813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5.31%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yields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5BC973-4A53-4D8B-AE73-03CA0878E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77344"/>
            <a:ext cx="7543800" cy="57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Topping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CD48C47-F2BF-483B-9F47-7A1E8D3A6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219200"/>
            <a:ext cx="735867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05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5.09%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9BD74C0-4BC4-4029-9C18-3D570DD2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417774" cy="58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(MUB)-1.59%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FB5D3B-DE7B-4894-BA67-AACD4AF1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0"/>
            <a:ext cx="7187206" cy="55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12AC-873B-5D49-8FE1-AB9FB012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9D6E-B52D-844E-9918-13C40BF7A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7423766-FF3E-CB42-923D-13947073D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07" y="76200"/>
            <a:ext cx="9611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3FBE23-E2BF-3743-BDCA-FEB942C8E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523144"/>
            <a:ext cx="10001250" cy="595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Spike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1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takes another run at the highs based on economic strength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*Three more Interest rate cuts by 2020 now in the market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*Whenever markets ignore interest rate differentials the move is short term only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takes a break from free fall, waiting to see what happens next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*Chinese Yuan stabilizes at ten year low, but will weaken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again on next trade war escalation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collapses on Ponzi scheme liquidation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the US dollar against everything,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except the Yuan (CYB) and pound (FXB)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63A1A4-793B-DC4C-A254-E1A3A841A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777615"/>
            <a:ext cx="4537409" cy="291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AC66EF0-8250-42EB-A35B-B55CA0965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25893"/>
            <a:ext cx="7543800" cy="58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17CEAB-72C6-4B5A-97E4-1075D0D88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09560"/>
            <a:ext cx="7467600" cy="58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0EEB59F-C260-4287-9DD7-EA9662CD3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7438"/>
            <a:ext cx="7391400" cy="578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1CD132A-DF35-4DAD-BC8D-0AADC541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221139"/>
            <a:ext cx="7239000" cy="56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1816678-95FB-4BBF-9ED9-11010C698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40117"/>
            <a:ext cx="7467600" cy="58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 20% in a heart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flight from Yuan is 99% of the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F1B1A780-703D-C642-9BDB-B7AE31055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25" y="1219200"/>
            <a:ext cx="8540750" cy="49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FE57-8C80-414A-806E-EA8EDBB5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9D1CE-F65F-244D-8A92-E138226CE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813A020D-49CC-8543-BB9C-BDDFCA4D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4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Supply Glut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Arabia looking to cut production by 700,000 barrels a day to stabilize prices in the face of slowing global demand from recession fears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*Russia producing above quota at 11.32 million b/d, adding to glut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*Massive tax subsidies are driving new investment in US production and distribution, even though prices are falling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*However, the largest buyer of US oil, China, has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banned US oil in response to the trade war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*Geopolitics is having no positive impact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with the tanker wars in the Straights of Hormuz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looks like $42 a barrel is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in the cards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22B668-3BEF-6A4D-ACC1-683DC98E3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99" y="3575050"/>
            <a:ext cx="5156584" cy="29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AF2A56A-7F8F-4F6C-AB05-4979E742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66800"/>
            <a:ext cx="755488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EE252BD-2251-C64F-9F11-2FA1E857A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914400"/>
            <a:ext cx="9779000" cy="56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3DE5A6-5B40-4F28-B553-F3C3AB4C3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066800"/>
            <a:ext cx="7587261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57F05AD-0C22-4C76-BDD7-4415393EB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92812" cy="57216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A8D8BE5-002D-44A3-BA1B-22F4C7A5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914400"/>
            <a:ext cx="776823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F3B1592-2337-4815-A0CF-81195FD2D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914400"/>
            <a:ext cx="7780055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5218-1EAA-174B-9B7E-857A3B6E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C1236-189E-4649-B70C-61EF7D418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09BCD7C2-BC94-7745-8A3A-6994B488F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25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2400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Melting UP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09600" y="990601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now has a positive yield relative to the Euro and the yen for the first time in history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we have blasted up to the top end of the recent channel and risk is rising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*China, Russia, and Iran have been </a:t>
            </a:r>
            <a:r>
              <a:rPr lang="en-US" sz="2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dominating purchases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looking to evade US economic sanctions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*Physical gold market can’t handle high prices,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with India and China cutting imports sharply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72B87-3815-784A-B5C4-27CE4A1F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276600"/>
            <a:ext cx="4762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New 5 Year Highs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E5CB232-1F3E-4C2A-8689-6F9B9EF64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6644"/>
            <a:ext cx="7543800" cy="57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1A7CBBF-4600-4E90-A89F-2487CD4CE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14400"/>
            <a:ext cx="7640876" cy="592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A93A7A6-4284-4CFB-AFBF-B26782C3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38200"/>
            <a:ext cx="782300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E8921DA-5318-4EE4-AF64-024F63697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066800"/>
            <a:ext cx="7550445" cy="58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595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*Inverted yield curve has caused recession fears to run rampant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interest rates now headed to zero to come in line with global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induced China slowdown dragging down the rest of the world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*Rising risk of a Hong Kong massacre would knock 1,000 points off the Dow Average and accelerate any global recession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*Strong dollar adds to recession fears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*”Hard Brexit” moving full speed ahead, further adding to European woes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*Three more Fed 25 basis point rate cuts due over next six months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in free fall, while gold takes a break from severely overbought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condition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775" y="4495799"/>
            <a:ext cx="3171251" cy="21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D1146E-8A7C-4C81-9E8E-CD541EBF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52" y="914400"/>
            <a:ext cx="766887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C192760-F62E-4CB9-8535-4982D004F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239" y="1121710"/>
            <a:ext cx="7371522" cy="573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83C60E0-2DDC-4614-8DD4-45DABC9A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94584"/>
            <a:ext cx="6713220" cy="51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800B-DEF0-984B-A13A-B7B5AFE7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569DE-F461-424B-AFC1-E2A51030E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3E9CF455-5F73-5D4D-A57B-B4213953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12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400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Still Weak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05194" cy="61987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Housing Starts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4% at 1.19 million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*H1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Single Family Home Starts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6%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Builder Sentiment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rises from 65 to 66 on lower rates, anything about 50 is positive, according to the NAHB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Mortgage Applications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single family homes up 30%,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30 year rates could drop to 2.0% at the end of this cycle,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same as where they are in Europe now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9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a 3.4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6 1/2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10C80C-EC66-5C4C-9DDD-9D11E2AEC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245331"/>
            <a:ext cx="4178300" cy="33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(6.4%), Phoenix (5.7%), and Tampa (5.1%)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F54FC6C-7EA4-4EF0-A38E-5A3ECF8C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75381"/>
            <a:ext cx="7467600" cy="56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84B0F64-A502-4883-AEF4-2257A9A96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066800"/>
            <a:ext cx="7525932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*Currencies-sell US dollar again (FXA), (FXE)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- avoid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37DF-CB20-9744-96D5-BA0A825F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E5046-6DDD-1944-B9A0-EDCB7F36E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rocky hill&#10;&#10;Description automatically generated">
            <a:extLst>
              <a:ext uri="{FF2B5EF4-FFF2-40B4-BE49-F238E27FC236}">
                <a16:creationId xmlns:a16="http://schemas.microsoft.com/office/drawing/2014/main" id="{3E010504-D6ED-404C-897E-F265E04B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65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device with a screen&#10;&#10;Description automatically generated">
            <a:extLst>
              <a:ext uri="{FF2B5EF4-FFF2-40B4-BE49-F238E27FC236}">
                <a16:creationId xmlns:a16="http://schemas.microsoft.com/office/drawing/2014/main" id="{F8CA7282-8DDC-DC4B-82BD-0A41F30E2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058410"/>
            <a:ext cx="8001000" cy="430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1905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4,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39DD7BCA-8F1E-9543-8804-6B6C522DB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990600"/>
            <a:ext cx="2971800" cy="3962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29258</TotalTime>
  <Words>551</Words>
  <Application>Microsoft Macintosh PowerPoint</Application>
  <PresentationFormat>Widescreen</PresentationFormat>
  <Paragraphs>157</Paragraphs>
  <Slides>90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(Body)</vt:lpstr>
      <vt:lpstr>Office Theme</vt:lpstr>
      <vt:lpstr>The Mad Hedge Fund Trader “Recession Fears” </vt:lpstr>
      <vt:lpstr>PowerPoint Presentation</vt:lpstr>
      <vt:lpstr>October 25-26 Lake Tahoe Conference </vt:lpstr>
      <vt:lpstr> Trade Alert Performance New Highs! Best Month in Two Years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Headed Towards a “BUY” </vt:lpstr>
      <vt:lpstr>The Global Economy – Hitting the Brakes</vt:lpstr>
      <vt:lpstr>Weekly Jobless Claims-Bottomed Out +9,000 to 220,000 </vt:lpstr>
      <vt:lpstr>Soybeans - Trade War Indicator Trade Back to the Forefront  </vt:lpstr>
      <vt:lpstr>The Bill Davis View A $1,500 Upgrade for the Mad Day Trader Service </vt:lpstr>
      <vt:lpstr>PowerPoint Presentation</vt:lpstr>
      <vt:lpstr>Stocks – Play the Volatility</vt:lpstr>
      <vt:lpstr>How to Play This Dip</vt:lpstr>
      <vt:lpstr>   S&amp;P 500- Run at a New High took profits on long 8/$305-$308 bear put spread stopped out of long 2/$285-$290 bear put spread took profits on long 2/$270-$275 bear put spread      </vt:lpstr>
      <vt:lpstr> Dow Average ($INDU)- </vt:lpstr>
      <vt:lpstr>Russell 2000 (IWM)- Triple Top took profits on Long 9/$157-$160 vertical bear put spread took profits on Long 8/$158-$161 vertical bear put spread  out for even Long 4/$160-$165 vertical bear put spread</vt:lpstr>
      <vt:lpstr>NASDAQ ($COMPQ) – New High</vt:lpstr>
      <vt:lpstr>(VIX)- In “SELL” Territory </vt:lpstr>
      <vt:lpstr> iPath S&amp;P 500 VIX Short-Term Futures ETN (VXX) – New Low  </vt:lpstr>
      <vt:lpstr>   Microsoft (MSFT)- Earnings beat- Looking for Another Entry Point long 6/$110-$115 call spread-out at cost took profits on long 4/$108-$113 call spread took profits on long 2/$85-$90 call spread     </vt:lpstr>
      <vt:lpstr>   Facebook (FB)- Long 9/$150-$160 vertical bull call spread took profits on Long 8/$167.50-$172.50 vertical bull call spread     </vt:lpstr>
      <vt:lpstr>   Apple (AAPL)- China Target – 5G Chip Buy     </vt:lpstr>
      <vt:lpstr>   Alphabet (GOOGL)- Earnings Shock  Long 9/$1,030-$1,080 vertical bull call spread stopped out of long 5/$1,100-$1,130 bull call spread took profits on long 4/$1,080-$1,120 bull call spread   </vt:lpstr>
      <vt:lpstr>       Amazon (AMZN)-Back to Top of Range Long 9/$1,500-$1,600 vertical bull call spread stopped out of long 4/$1,650-$1,700 call spread took profits on long 4/$1,600-$1,650 call spread took profits on long 2/$1,200-$1,300 call spread      </vt:lpstr>
      <vt:lpstr>      PayPal (PYPL)-Fintech Star took profits on long 4/$90-$95 call spread      </vt:lpstr>
      <vt:lpstr>  NVIDIA (NVDA) -    </vt:lpstr>
      <vt:lpstr>  Micron Technology (MU)-    </vt:lpstr>
      <vt:lpstr>  Salesforce (CRM)- took profits on long 9/$125-$130 vertical bull call spread took profits on long 2/$105-$115 call spread     </vt:lpstr>
      <vt:lpstr>  Boeing (BA)- took profits on long 4/$315-$335 call spread  Next to happen in the recertification bounce    </vt:lpstr>
      <vt:lpstr>  Walt Disney (DIS)- The Next Netflix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Wal-Mart (WMT)-Tariffs Trouble Long 9/$119-$121 bear put spread took profits on Long 8/$114-$117 bear put spread  </vt:lpstr>
      <vt:lpstr>  Macys’ (M)-Tariffs Trouble took profits on Long 8/$23-$25 bear put spread  </vt:lpstr>
      <vt:lpstr>      Tesla (TSLA)- looking for big Q2 improvement announced in July took profits on long 6/$140-$150 call spread – expires in 7 trading days took profits on long 6/$240-$250 put spread – expires in 7 trading days stopped out of long 4/$300-$320 put spread      </vt:lpstr>
      <vt:lpstr>Southwest Airlines (LUV) - Boeing 737 Max biggest buyer</vt:lpstr>
      <vt:lpstr>Delta Airlines (DAL) – Non 737 User  </vt:lpstr>
      <vt:lpstr>Transports Sector SPDR (XTN)-  (ALGT),  (ALK), (JBLU), (LUV), (CHRW), (DAL) </vt:lpstr>
      <vt:lpstr>Health Care Sector (XLV), (RXL)-New Highs (JNJ), (PFE), (MRK), (GILD), (ACT), (AMGN) </vt:lpstr>
      <vt:lpstr>Goldman Sachs (GS)- Swan dive on low rates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Avoid on strong Weak Dollar</vt:lpstr>
      <vt:lpstr>PowerPoint Presentation</vt:lpstr>
      <vt:lpstr>Bonds – Exhausted Short Term</vt:lpstr>
      <vt:lpstr>   Treasury ETF (TLT) –  stopped out of long 8/$137-$140 put spread  took profits on long 8/$125-$128 call spread took profits on long 6/$128-131 bear put spread took profits on long 5/$116-$119 bull call spread     </vt:lpstr>
      <vt:lpstr> Ten Year Treasury Yield ($TNX) – 1.61% Overnight Low  </vt:lpstr>
      <vt:lpstr>Junk Bonds (HYG) 5.31% Yield big jump in yields on stock selloff and recession fears </vt:lpstr>
      <vt:lpstr>2X Short Treasuries (TBT)- 2 Month Topping Process</vt:lpstr>
      <vt:lpstr>Emerging Market Debt (ELD) 5.09% Yield- </vt:lpstr>
      <vt:lpstr>Municipal Bonds (MUB)-1.59%   Mix of AAA, AA, and A rated bonds </vt:lpstr>
      <vt:lpstr>PowerPoint Presentation</vt:lpstr>
      <vt:lpstr>Foreign Currencies – Dollar Spike</vt:lpstr>
      <vt:lpstr>   Japanese Yen (FXY), (YCS)   </vt:lpstr>
      <vt:lpstr>   Euro ($XEU), (FXE), (EUO)-    </vt:lpstr>
      <vt:lpstr>   Australian Dollar (FXA)- The Global Recovery Play took profits on long 8/$67-$69 call spread    </vt:lpstr>
      <vt:lpstr>Emerging Market Currencies (CEW)   </vt:lpstr>
      <vt:lpstr>Chinese Yuan- (CYB)- </vt:lpstr>
      <vt:lpstr>  Bitcoin- Dow 20% in a heart beat Chinese flight from Yuan is 99% of the trade  </vt:lpstr>
      <vt:lpstr>PowerPoint Presentation</vt:lpstr>
      <vt:lpstr>Energy – Supply Glut</vt:lpstr>
      <vt:lpstr>Oil-($WTIC)</vt:lpstr>
      <vt:lpstr>  United States Oil Fund (USO)  </vt:lpstr>
      <vt:lpstr>Energy Select Sector SPDR (XLE)-No Performance! (XOM), (CVX), (SLB), (KMI), (EOG), (COP) </vt:lpstr>
      <vt:lpstr>Halliburton (HAL)- </vt:lpstr>
      <vt:lpstr>Natural Gas (UNG)- </vt:lpstr>
      <vt:lpstr>PowerPoint Presentation</vt:lpstr>
      <vt:lpstr>Precious Metals – Melting UP </vt:lpstr>
      <vt:lpstr>Gold (GLD)- New 5 Year Highs   </vt:lpstr>
      <vt:lpstr> Market Vectors Gold Miners ETF- (GDX) – Yikes!  </vt:lpstr>
      <vt:lpstr> Barrick Gold (GOLD) </vt:lpstr>
      <vt:lpstr> Newmont Mining- (NEM)-  </vt:lpstr>
      <vt:lpstr> Palladium - (PALL)-  </vt:lpstr>
      <vt:lpstr> Copper (COPX)-Collapse Trade War Disaster </vt:lpstr>
      <vt:lpstr> Freeport McMoRan (FCX)-World’s Largest Copper Producer took profits on long 4/$10-$11 call spread took profits on short 4/$114 calls </vt:lpstr>
      <vt:lpstr>PowerPoint Presentation</vt:lpstr>
      <vt:lpstr>Real Estate – Still Weak</vt:lpstr>
      <vt:lpstr>February Corelogic S&amp;P Case Shiller Home Price Index Las Vegas (6.4%), Phoenix (5.7%), and Tampa (5.1%) showing biggest gains </vt:lpstr>
      <vt:lpstr>Simon Property Group (SPG)- </vt:lpstr>
      <vt:lpstr>US Home Construction Index (ITB) (DHI), (LEN), (PHM), (TOL), (NVR)   </vt:lpstr>
      <vt:lpstr>Trade Sheet- So What Do We Do About All This?</vt:lpstr>
      <vt:lpstr>PowerPoint Presentation</vt:lpstr>
      <vt:lpstr>    Next Strategy Webinar   12:00 EST Wednesday, September 4, from Silicon Valley, CA 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6587</cp:revision>
  <cp:lastPrinted>2017-08-31T13:43:13Z</cp:lastPrinted>
  <dcterms:created xsi:type="dcterms:W3CDTF">2015-02-05T17:12:57Z</dcterms:created>
  <dcterms:modified xsi:type="dcterms:W3CDTF">2019-08-21T15:35:44Z</dcterms:modified>
</cp:coreProperties>
</file>