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9"/>
  </p:notesMasterIdLst>
  <p:sldIdLst>
    <p:sldId id="256" r:id="rId2"/>
    <p:sldId id="797" r:id="rId3"/>
    <p:sldId id="888" r:id="rId4"/>
    <p:sldId id="605" r:id="rId5"/>
    <p:sldId id="997" r:id="rId6"/>
    <p:sldId id="664" r:id="rId7"/>
    <p:sldId id="824" r:id="rId8"/>
    <p:sldId id="647" r:id="rId9"/>
    <p:sldId id="695" r:id="rId10"/>
    <p:sldId id="755" r:id="rId11"/>
    <p:sldId id="1003" r:id="rId12"/>
    <p:sldId id="1007" r:id="rId13"/>
    <p:sldId id="898" r:id="rId14"/>
    <p:sldId id="793" r:id="rId15"/>
    <p:sldId id="693" r:id="rId16"/>
    <p:sldId id="910" r:id="rId17"/>
    <p:sldId id="787" r:id="rId18"/>
    <p:sldId id="282" r:id="rId19"/>
    <p:sldId id="570" r:id="rId20"/>
    <p:sldId id="280" r:id="rId21"/>
    <p:sldId id="285" r:id="rId22"/>
    <p:sldId id="563" r:id="rId23"/>
    <p:sldId id="835" r:id="rId24"/>
    <p:sldId id="613" r:id="rId25"/>
    <p:sldId id="831" r:id="rId26"/>
    <p:sldId id="811" r:id="rId27"/>
    <p:sldId id="891" r:id="rId28"/>
    <p:sldId id="814" r:id="rId29"/>
    <p:sldId id="764" r:id="rId30"/>
    <p:sldId id="765" r:id="rId31"/>
    <p:sldId id="840" r:id="rId32"/>
    <p:sldId id="893" r:id="rId33"/>
    <p:sldId id="841" r:id="rId34"/>
    <p:sldId id="289" r:id="rId35"/>
    <p:sldId id="730" r:id="rId36"/>
    <p:sldId id="994" r:id="rId37"/>
    <p:sldId id="996" r:id="rId38"/>
    <p:sldId id="799" r:id="rId39"/>
    <p:sldId id="673" r:id="rId40"/>
    <p:sldId id="830" r:id="rId41"/>
    <p:sldId id="481" r:id="rId42"/>
    <p:sldId id="290" r:id="rId43"/>
    <p:sldId id="669" r:id="rId44"/>
    <p:sldId id="522" r:id="rId45"/>
    <p:sldId id="336" r:id="rId46"/>
    <p:sldId id="295" r:id="rId47"/>
    <p:sldId id="501" r:id="rId48"/>
    <p:sldId id="539" r:id="rId49"/>
    <p:sldId id="982" r:id="rId50"/>
    <p:sldId id="1006" r:id="rId51"/>
    <p:sldId id="654" r:id="rId52"/>
    <p:sldId id="659" r:id="rId53"/>
    <p:sldId id="655" r:id="rId54"/>
    <p:sldId id="656" r:id="rId55"/>
    <p:sldId id="657" r:id="rId56"/>
    <p:sldId id="658" r:id="rId57"/>
    <p:sldId id="985" r:id="rId58"/>
    <p:sldId id="533" r:id="rId59"/>
    <p:sldId id="756" r:id="rId60"/>
    <p:sldId id="786" r:id="rId61"/>
    <p:sldId id="546" r:id="rId62"/>
    <p:sldId id="536" r:id="rId63"/>
    <p:sldId id="777" r:id="rId64"/>
    <p:sldId id="986" r:id="rId65"/>
    <p:sldId id="388" r:id="rId66"/>
    <p:sldId id="312" r:id="rId67"/>
    <p:sldId id="380" r:id="rId68"/>
    <p:sldId id="747" r:id="rId69"/>
    <p:sldId id="313" r:id="rId70"/>
    <p:sldId id="972" r:id="rId71"/>
    <p:sldId id="1005" r:id="rId72"/>
    <p:sldId id="907" r:id="rId73"/>
    <p:sldId id="650" r:id="rId74"/>
    <p:sldId id="729" r:id="rId75"/>
    <p:sldId id="737" r:id="rId76"/>
    <p:sldId id="998" r:id="rId77"/>
    <p:sldId id="999" r:id="rId78"/>
    <p:sldId id="1000" r:id="rId79"/>
    <p:sldId id="894" r:id="rId80"/>
    <p:sldId id="904" r:id="rId81"/>
    <p:sldId id="905" r:id="rId82"/>
    <p:sldId id="754" r:id="rId83"/>
    <p:sldId id="332" r:id="rId84"/>
    <p:sldId id="586" r:id="rId85"/>
    <p:sldId id="349" r:id="rId86"/>
    <p:sldId id="492" r:id="rId87"/>
    <p:sldId id="335" r:id="rId88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6" autoAdjust="0"/>
    <p:restoredTop sz="94966"/>
  </p:normalViewPr>
  <p:slideViewPr>
    <p:cSldViewPr>
      <p:cViewPr varScale="1">
        <p:scale>
          <a:sx n="51" d="100"/>
          <a:sy n="51" d="100"/>
        </p:scale>
        <p:origin x="250" y="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“Waiting on Tenterhooks”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September 18,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D3DE68-4184-3B4D-9373-ACD800E5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371600"/>
            <a:ext cx="6231466" cy="350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Turmoil 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108204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*40% chance of a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recession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12 months, 100% in 24 months,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yield inversion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freaking out global strategists,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Job openings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fell 31,000 in August to 7.2 million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*Saudi oil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attac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permanently raises the price of oil there through higher insurance and defense costs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European Central Bank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cuts rates by 10 basis point to head off a recession, QE is renewed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China’s Economy Slows More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with Industrial output up 4.4%, the slowest since 2002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US is still the strongest economy in the world, but is fading fast,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*Europe has accelerated downward economic spiral, will spill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into the US, Germany has dropped from 2.0% growth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-0.1% since January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*If Brexit is put up for another vote it will lose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11675-FB75-3F42-AD2A-941AA60C4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033926"/>
            <a:ext cx="4206529" cy="23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A604-911B-7A44-B50A-E59591154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8866C-EBAC-2F4D-9E2A-9194073F8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BCD3EAA-6CE9-B04D-823A-C3298E87F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96850"/>
            <a:ext cx="100076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35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6B90C-8413-FB47-A8EE-67F7EA4DE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RV Sales Have Fallen of a Cliff – A Great Pre Recession Indicator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0C72D-F6AF-F34E-8192-5BD74E9D5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43C8E5-EFD6-B04E-9AEE-85569C404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1200150"/>
            <a:ext cx="83693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8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00A64B"/>
                </a:solidFill>
              </a:rPr>
              <a:t>-15,000 to 204,000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3999"/>
            <a:ext cx="106680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2000" dirty="0"/>
              <a:t>Chinese Buy Ten Shiploads as an Olive Branch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0B493-69AA-CF45-BF5F-BEDF96445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66800"/>
            <a:ext cx="95250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Air Pocket 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 Cross the $270-$290 air pocket for the eighth time in 18 months with zero net return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*Valuations are now high, with the Mad Hedge Market Timing Index at a risky 70, energy stocks have best day in a decade on Saudi attack but it was all short covering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entire August “RISK OFF” trade has been unwound, with value stock beating growth ones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junk has led, with companies with poor fundamentals leading those with good ones, is temporary at best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*Trading volume is falling in up markets, rising in down markets,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always a negative indicator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*All hangs on Fed interest rates decision out 2 ½ hours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10% down market for the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3 months, then new highs propelled by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ultra low interest rates or a China trade deal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10C96-F8AC-3148-BE6F-C7952227B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733800"/>
            <a:ext cx="3822700" cy="286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8/$305-$308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E17BFCE-232D-48AF-8F23-A6D90DDC3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371601"/>
            <a:ext cx="712898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AA68870-70FF-4DC1-AB97-C7D0EA88B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13692"/>
            <a:ext cx="7467600" cy="57443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Quadruple Top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9/$157-$160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8/$158-$161 vertical bear put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out for even Long 4/$160-$165 vertical bear put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CE49E2B-3C0F-4E08-BA05-ACC76E86E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05" y="1752600"/>
            <a:ext cx="6561389" cy="49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NASDAQ ($COMPQ) – Profit Taking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B45EC-D29B-4836-A812-AFF0B2818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51015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(VIX)-Back in the Dumps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FBC7310-1D42-4158-BFA4-1470B540D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914400"/>
            <a:ext cx="7662443" cy="59161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9/$115-$120 call spread – expires in 22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6/$110-$115 call spread-out at cost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993797-2F80-45B7-972C-C2495EBE2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834861"/>
            <a:ext cx="6538527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9/$150-$160 vertical bull call spread - expires in 2 trading days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53B09B7-7A34-4071-9FA2-ED75DBE2B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75964"/>
            <a:ext cx="6591871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China Target – 5G Chip Buy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0F9C880-61B3-4469-9DDE-72DCF57D5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343035" cy="562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(GOOGL)-Antitrust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C54A0C-F2DA-4F7F-AB98-B99EE6C08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68633"/>
            <a:ext cx="7239000" cy="548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(AMZN)-Back to bottom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9/$1,500-$1,500 vertical bull call spread -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2D754C4-4AB0-4B6A-B5C3-56BEFEAF5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789389"/>
            <a:ext cx="6576630" cy="5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Star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BDD2BEE-799B-4200-BE7A-168F97685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1"/>
            <a:ext cx="726251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57A601A-827A-41AB-A018-DF881824E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1"/>
            <a:ext cx="734236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741CD8B-FA52-421A-8CC4-BA7378B83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209" y="1120515"/>
            <a:ext cx="7519582" cy="573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 Best Month in Two Years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1.59%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+35.87%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+16.32%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+336.07%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34.35%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EAFA45C-704E-49EE-9CCA-153B64535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36" y="1676400"/>
            <a:ext cx="6538527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F79F5C7-7A53-4498-8AA8-AEBCF7A63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94032"/>
            <a:ext cx="7086600" cy="54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The Next Netflix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9/$115-$120 call spread - expires in 12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00CD3A2-6D6F-4C69-9C4A-E7CA31A8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76400"/>
            <a:ext cx="6553768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D45971B-21A2-42C2-98B8-7F405DFEA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67523"/>
            <a:ext cx="7315200" cy="559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A014B19-19DD-4FB1-B27B-F5FA01B7D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1"/>
            <a:ext cx="7261813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by 50% since the election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6D4625D-3A80-4436-B87B-FFD72CB7F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527039"/>
            <a:ext cx="6934200" cy="53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0AFA903-0F2A-4555-BF6D-7568188A8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213" y="1358418"/>
            <a:ext cx="7182787" cy="549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980C4D7-7D5B-4985-AC77-55831184F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95400"/>
            <a:ext cx="732366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(TSLA)- 900,000 on the road by yearend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 –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– expires in 7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CEF536A6-ADCD-3F46-BA5B-B73E1976E6C4}"/>
              </a:ext>
            </a:extLst>
          </p:cNvPr>
          <p:cNvSpPr/>
          <p:nvPr/>
        </p:nvSpPr>
        <p:spPr>
          <a:xfrm>
            <a:off x="10287000" y="5486400"/>
            <a:ext cx="167376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Major</a:t>
            </a:r>
            <a:br>
              <a:rPr lang="en-US" sz="2000" dirty="0"/>
            </a:br>
            <a:r>
              <a:rPr lang="en-US" sz="2000" dirty="0"/>
              <a:t>Support</a:t>
            </a:r>
          </a:p>
          <a:p>
            <a:pPr algn="ctr"/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FCD64CB-AC70-451C-9BBF-C224D38FB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43605"/>
            <a:ext cx="6584251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624EABB-C35F-4799-A1D2-94CFC7039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95073"/>
            <a:ext cx="7696200" cy="58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534400" y="198120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38.02%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1091F2-FF8A-9A40-A7F5-36ED01C4E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653941"/>
              </p:ext>
            </p:extLst>
          </p:nvPr>
        </p:nvGraphicFramePr>
        <p:xfrm>
          <a:off x="685800" y="1752600"/>
          <a:ext cx="4728344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84281">
                  <a:extLst>
                    <a:ext uri="{9D8B030D-6E8A-4147-A177-3AD203B41FA5}">
                      <a16:colId xmlns:a16="http://schemas.microsoft.com/office/drawing/2014/main" val="116040762"/>
                    </a:ext>
                  </a:extLst>
                </a:gridCol>
                <a:gridCol w="1344063">
                  <a:extLst>
                    <a:ext uri="{9D8B030D-6E8A-4147-A177-3AD203B41FA5}">
                      <a16:colId xmlns:a16="http://schemas.microsoft.com/office/drawing/2014/main" val="2899696460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Current Capital at Risk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38447247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382638357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52577966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Better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647786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330321788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(AMZN) 9/$1500-1550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226321939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(FB) 9/$150-$160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277816898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(DIS) 9/$115-$120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194428371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(MSFT) 9/115-$120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91219023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187444868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228673775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76579446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(TLT) 10/$129-$132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192588082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(USO) 10/$14-$15 put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110312596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404014149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99" marR="6899" marT="6899" marB="0" anchor="b"/>
                </a:tc>
                <a:extLst>
                  <a:ext uri="{0D108BD9-81ED-4DB2-BD59-A6C34878D82A}">
                    <a16:rowId xmlns:a16="http://schemas.microsoft.com/office/drawing/2014/main" val="1575385767"/>
                  </a:ext>
                </a:extLst>
              </a:tr>
            </a:tbl>
          </a:graphicData>
        </a:graphic>
      </p:graphicFrame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73FBEA3-FA90-7E49-B1D8-0998504C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048000"/>
            <a:ext cx="28321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041904D-069F-488A-A7BE-97194CE2A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509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2CB1D6E-9554-4E91-AFBF-B522D5F32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1"/>
            <a:ext cx="7166217" cy="55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8B797D3-9B10-4393-9621-08C89AE3C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598326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Swan dive on low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5D928F4-3E10-4C02-926E-DCA4AF5D3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47548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C606937-AFD1-4A21-9627-DF4C6E29D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339317"/>
            <a:ext cx="7162800" cy="54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83A0477-DD70-439C-B5F8-34938ECC8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52358"/>
            <a:ext cx="7391400" cy="570564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D4A799B-7B90-4328-B9AD-FA5169895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0600"/>
            <a:ext cx="7615515" cy="58786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FB26683-8B81-47FC-AAD2-01C9F211D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612672" cy="587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Avoid on strong Weak Dollar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3B6CBE4-E4CC-4FBF-849D-6C487D36B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7522237" cy="572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ten year bonds collapse in price, rocket in yields,  take yields from 1.44% to 1.90% in a week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bond selloff was global, taking bunds from -1.00% to -45% and JGB’s from -0.25% to -0.17%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spike is in, it will take months of digestions before rates take a new run at lows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budget deficit tops $1 trillion for the first 11 months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federal fiscal year, did that cause the dive?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 used the 11 point crash to go long again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*40% of the world’s bonds now have negative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Ten year US Treasury yields will fall below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zero in 2020 to come in line with the rest of the world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The Big Spike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D75FC-C22A-BA4C-86F5-D3723625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3579803"/>
            <a:ext cx="26670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7A9-7D58-634F-B024-F94ADF5C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53BB96-1510-2D4F-A16D-65E4B5623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628650"/>
            <a:ext cx="94234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D7F4-A957-4742-9FE0-1D7A4D342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0A72E-F5A2-0046-86FF-0FF3D6D76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658443A-7149-D04E-B65C-197F005DA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996950"/>
            <a:ext cx="83058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38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10/$129-$132 call spread-22 days to expiration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6/$128-131 bear put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5/$116-$119 bull call spread 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9F24535-0C76-45E8-B12B-1AB1BB67C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90752"/>
            <a:ext cx="6279167" cy="476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1.44% Overnight Low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F6255D2-87A4-40CF-A8B1-1AE7320A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990601"/>
            <a:ext cx="771042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5.31%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A673C27-7A2D-4DC7-89FC-89013223C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143" y="1123013"/>
            <a:ext cx="7299714" cy="559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Topping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F7BD7DC-6F60-46F1-9113-511585931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1"/>
            <a:ext cx="743555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05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5.09%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A19B1DE-C21B-4860-A4E9-B57D9F8DD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0601"/>
            <a:ext cx="753235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(MUB)-1.59%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7D703A7-E2EB-4CD5-B6F0-1052FE1EC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59768"/>
            <a:ext cx="7162800" cy="55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European QE is Back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1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 rallies on latest QE because it was not as big as expected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*Japanese yen sells of on return to risk taking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rallies on failing Brexit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rallies on easing trade war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dead in the water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rallies big on global return to ”RISK ON”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the US dollar against everything,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except the Yuan (CYB) and pound (FXB)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8F4C7-340F-AC4D-B73E-736B37CF1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2168516"/>
            <a:ext cx="3619585" cy="45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308A91B-2496-41DB-86C0-9A764A7B7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65700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26DB674-D239-4415-9207-743CB1756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04439"/>
            <a:ext cx="7543800" cy="58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417C36-FE5B-CD42-9DB5-6D5862C7E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50" y="774700"/>
            <a:ext cx="92837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FC26C18-C47F-4FDE-9CDA-269F61FD3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1"/>
            <a:ext cx="74282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8C6F2D1-5032-4D28-AB7C-8C56DA9FA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505439" cy="58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8A66ED1-DE86-4DF5-9DA7-39B935836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446" y="934195"/>
            <a:ext cx="7613754" cy="592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Stalling at a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flight from Yuan is 99% of the trade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DFD306-DE11-D24C-9B27-2C5AF13D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94742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Drone Attack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*Surprise attack by ten drones on Saudi processing facilities cut production by half, causing prices to spike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*It’s looking like a one time event only, like 9/11, creating a great short selling opportunity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*Saudi Arabia needs $80/barrel to cover budget deficit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*Venezuela production down 50% in a year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*IEA cuts energy demand in 2019 by 10% citing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slowing economies, meaning Saudis won’t get $80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looks like $42 a barrel is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 cards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FBA02B-4629-584D-B98C-BA885D2DD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700" y="3962400"/>
            <a:ext cx="4964149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B130C18-9962-4BE6-9A22-95B4DA07C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66801"/>
            <a:ext cx="753469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2B25E2F-77F9-4A86-A163-CD58DBE4B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914401"/>
            <a:ext cx="7713179" cy="59373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7D6447D-CA14-4C67-8048-C54CF793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54149"/>
            <a:ext cx="7543800" cy="584007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4310534-B639-483B-87D3-1BF81A4C4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439" y="835907"/>
            <a:ext cx="7832361" cy="60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3D8D94C-C013-4884-9601-07D266907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838201"/>
            <a:ext cx="7922715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9448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*We managed to completely sidestep the September short squeeze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*Saudi oil attack was was a one day event only, like 9/11, creating great selling opportunity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*Our core longs in technology will all expire at max profit in 2 days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*Ease off in China trade war, even incrementally is massively pro risk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*We’re not buying the shift into value (junk) stocks with terrible fundamentals, like banks, industrials, and retailers because it is just a temporary short term trend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*Eventually, a failure of a real deal to arrive will take stocks down to new lows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*Brexit may be on its way out, a big positive for the global economy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*All on hold until Fed cuts rates on Wednesday, or not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749" y="4636236"/>
            <a:ext cx="3171251" cy="21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447800" y="-762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Taking a Break 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*Return to global quantitative easing is now the principal driver of all had </a:t>
            </a:r>
            <a:r>
              <a:rPr lang="en-US" sz="2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asset prices, now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a correction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*Gold/silver ratio drops to a bullish 78:1 and then rebounds to 83:1 , A falling ratio is always hugely positive for a continued bull market in precious metals, has fallen from 93:1 since July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*Russian gold Reserves hit a new high to avoid US economic sanctions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 is giving the yellow metal and extra spin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catch up play is in silver, which only started a month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ago, and has soaring industrial demand from solar panels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D16C1E-9028-C54C-B59A-3FCB4AE19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280" y="4038599"/>
            <a:ext cx="3104720" cy="24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B4EFC-9E2A-164F-98A2-C4D68D5D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Where’s All that </a:t>
            </a:r>
            <a:r>
              <a:rPr lang="en-US" sz="2400"/>
              <a:t>Gold Going?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14692-669C-EE4A-A05C-ACCF515B5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8D01A6-9D6F-EB4A-9FB9-8D03BBEB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544" y="1637000"/>
            <a:ext cx="9490911" cy="49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032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New 5 Year Highs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4070AFE-4DA8-4E07-A1DB-C6D7AF293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27924"/>
            <a:ext cx="7620000" cy="58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F317413-0D4E-4E4F-9369-D9C97786A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14401"/>
            <a:ext cx="77203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D346365-D538-44D8-A844-43585D2EE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84122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3EE088A-13D8-4D81-9B85-F533809A7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14400"/>
            <a:ext cx="7615369" cy="584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06891A1-4249-4CC0-8141-78FD28ECF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679" y="908516"/>
            <a:ext cx="7739921" cy="59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0CEC906-4B0A-43BD-A883-1398FFB85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066801"/>
            <a:ext cx="755066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44769EA-C820-42F4-9901-041570F3A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14401"/>
            <a:ext cx="782195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BC5DE30-F9AE-4FD7-B474-FEDAEE2C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767702"/>
            <a:ext cx="7772400" cy="610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 up of a gauge&#10;&#10;Description automatically generated">
            <a:extLst>
              <a:ext uri="{FF2B5EF4-FFF2-40B4-BE49-F238E27FC236}">
                <a16:creationId xmlns:a16="http://schemas.microsoft.com/office/drawing/2014/main" id="{1B63AB7F-62A1-DE40-B9C7-5E459FCA8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828800"/>
            <a:ext cx="7924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5EA128E-38D2-4F92-A4BA-6970C7263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09337"/>
            <a:ext cx="7543800" cy="58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C81F134-10A3-46FA-8FE2-E68971531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52600"/>
            <a:ext cx="6546147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Rate Shock 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05194" cy="61987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*Mortgage interest rates see worst week in three year, jumping 36 basis points this month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*Number of consumers that can benefit from a refi at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*NAHB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Homebuilder Sentiment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rises slightly from 67 to 68, better than expected thanks to ultra low rates, however trade ware is starting </a:t>
            </a:r>
            <a:r>
              <a:rPr lang="en-US" sz="2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drag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*Fannie Mae and Freddie Mac privatization threaten a systematic risk to the residential real estate market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9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a 2.1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6 1/2 years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14A686-8CCC-FF4C-B339-E2066FCA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626" y="4038600"/>
            <a:ext cx="445177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(5.8%), Las Vegas (5.5%), and Tampa (4.7%)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C638186-0FD1-4B38-957B-A475B32B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66800"/>
            <a:ext cx="75629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8BF4C02-8A8C-46A4-A61F-6F52D0A80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0"/>
            <a:ext cx="7388723" cy="566841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*Stocks-sell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 US dollar again (FXA), (FXE), (FXB)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- avoid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October 2,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group of people standing on top of a mountain&#10;&#10;Description automatically generated">
            <a:extLst>
              <a:ext uri="{FF2B5EF4-FFF2-40B4-BE49-F238E27FC236}">
                <a16:creationId xmlns:a16="http://schemas.microsoft.com/office/drawing/2014/main" id="{3063AEB5-F2B3-1341-A10C-F6B8D399F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098331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Headed Towards a “BUY”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many, display, group&#10;&#10;Description automatically generated">
            <a:extLst>
              <a:ext uri="{FF2B5EF4-FFF2-40B4-BE49-F238E27FC236}">
                <a16:creationId xmlns:a16="http://schemas.microsoft.com/office/drawing/2014/main" id="{D5EDBA97-E4E6-484E-B863-0C5A3BB26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07" y="1600200"/>
            <a:ext cx="8166100" cy="4724400"/>
          </a:xfrm>
          <a:prstGeom prst="rect">
            <a:avLst/>
          </a:prstGeom>
        </p:spPr>
      </p:pic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8686800" y="511275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8755449" y="19812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29800</TotalTime>
  <Words>430</Words>
  <Application>Microsoft Office PowerPoint</Application>
  <PresentationFormat>Widescreen</PresentationFormat>
  <Paragraphs>126</Paragraphs>
  <Slides>87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Arial</vt:lpstr>
      <vt:lpstr>Calibri</vt:lpstr>
      <vt:lpstr>Office Theme</vt:lpstr>
      <vt:lpstr>The Mad Hedge Fund Trader “Waiting on Tenterhooks” </vt:lpstr>
      <vt:lpstr>October 25-26 Lake Tahoe Conference </vt:lpstr>
      <vt:lpstr> Trade Alert Performance New Highs! Best Month in Two Years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Headed Towards a “BUY” </vt:lpstr>
      <vt:lpstr>The Global Economy – Turmoil </vt:lpstr>
      <vt:lpstr>PowerPoint Presentation</vt:lpstr>
      <vt:lpstr>RV Sales Have Fallen of a Cliff – A Great Pre Recession Indicator</vt:lpstr>
      <vt:lpstr>Weekly Jobless Claims-Bottomed Out -15,000 to 204,000 </vt:lpstr>
      <vt:lpstr>Soybeans - Trade War Indicator Chinese Buy Ten Shiploads as an Olive Branch  </vt:lpstr>
      <vt:lpstr>The Bill Davis View A $1,500 Upgrade for the Mad Day Trader Service </vt:lpstr>
      <vt:lpstr>Stocks – Air Pocket </vt:lpstr>
      <vt:lpstr>   S&amp;P 500 – Top of Range took profits on long 8/$305-$308 bear put spread stopped out of long 2/$285-$290 bear put spread took profits on long 2/$270-$275 bear put spread      </vt:lpstr>
      <vt:lpstr> Dow Average ($INDU)- </vt:lpstr>
      <vt:lpstr>Russell 2000 (IWM)- Quadruple Top Long 9/$153-$156 vertical bear put spread took profits on Long 9/$157-$160 vertical bear put spread took profits on Long 8/$158-$161 vertical bear put spread  out for even Long 4/$160-$165 vertical bear put spread</vt:lpstr>
      <vt:lpstr>NASDAQ ($COMPQ) – Profit Taking</vt:lpstr>
      <vt:lpstr>(VIX)-Back in the Dumps </vt:lpstr>
      <vt:lpstr>   Microsoft (MSFT)- Earnings beat- Looking for Another Entry Point long 9/$115-$120 call spread – expires in 22 trading days long 6/$110-$115 call spread-out at cost took profits on long 4/$108-$113 call spread took profits on long 2/$85-$90 call spread     </vt:lpstr>
      <vt:lpstr>   Facebook (FB)- Long 9/$150-$160 vertical bull call spread - expires in 2 trading days took profits on Long 8/$167.50-$172.50 vertical bull call spread     </vt:lpstr>
      <vt:lpstr>   Apple (AAPL)- China Target – 5G Chip Buy     </vt:lpstr>
      <vt:lpstr>   Alphabet (GOOGL)-Antitrust Target  took profits on long 9/$1,030-$1,080 vertical bull call spread stopped out of long 5/$1,100-$1,130 bull call spread took profits on long 4/$1,080-$1,120 bull call spread   </vt:lpstr>
      <vt:lpstr>       Amazon (AMZN)-Back to bottom of range Long 9/$1,500-$1,500 vertical bull call spread - expires in 2 trading days stopped out of long 4/$1,650-$1,700 call spread took profits on long 4/$1,600-$1,650 call spread took profits on long 2/$1,200-$1,300 call spread      </vt:lpstr>
      <vt:lpstr>      PayPal (PYPL)-Fintech Star took profits on long 4/$90-$95 call spread      </vt:lpstr>
      <vt:lpstr>  NVIDIA (NVDA) -    </vt:lpstr>
      <vt:lpstr>  Micron Technology (MU)-    </vt:lpstr>
      <vt:lpstr>  Salesforce (CRM)- took profits on long 9/$125-$130 vertical bull call spread took profits on long 8/$125-$130 vertical bull call spread took profits on long 2/$105-$115 call spread     </vt:lpstr>
      <vt:lpstr>  Boeing (BA)- took profits on long 4/$315-$335 call spread  Next to happen in the recertification bounce    </vt:lpstr>
      <vt:lpstr>  Walt Disney (DIS)- The Next Netflix long 9/$115-$120 call spread - expires in 12 trading days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Down by 50% since the election  </vt:lpstr>
      <vt:lpstr>  Wal-Mart (WMT)-Tariffs Trouble Long 9/$119-$121 bear put spread took profits on Long 8/$114-$117 bear put spread  </vt:lpstr>
      <vt:lpstr>  Macys’ (M)-Tariffs Trouble took profits on Long 8/$23-$25 bear put spread  </vt:lpstr>
      <vt:lpstr>      Tesla (TSLA)- 900,000 on the road by yearend took profits on long 6/$140-$150 call spread – expires in 7 trading days took profits on long 6/$240-$250 put spread – expires in 7 trading days stopped out of long 4/$300-$320 put spread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Goldman Sachs (GS)- Swan dive on low rates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Avoid on strong Weak Dollar</vt:lpstr>
      <vt:lpstr>Bonds – The Big Spike </vt:lpstr>
      <vt:lpstr>PowerPoint Presentation</vt:lpstr>
      <vt:lpstr>   Treasury ETF (TLT) –  long 10/$129-$132 call spread-22 days to expiration stopped out of long 8/$137-$140 put spread  took profits on long 8/$125-$128 call spread took profits on long 6/$128-131 bear put spread took profits on long 5/$116-$119 bull call spread     </vt:lpstr>
      <vt:lpstr> Ten Year Treasury Yield ($TNX) – 1.44% Overnight Low  </vt:lpstr>
      <vt:lpstr>Junk Bonds (HYG) 5.31% Yield big jump in yields on stock selloff and recession fears </vt:lpstr>
      <vt:lpstr>2X Short Treasuries (TBT)- 2 Month Topping Process</vt:lpstr>
      <vt:lpstr>Emerging Market Debt (ELD) 5.09% Yield- </vt:lpstr>
      <vt:lpstr>Municipal Bonds (MUB)-1.59%   Mix of AAA, AA, and A rated bonds </vt:lpstr>
      <vt:lpstr>Foreign Currencies – European QE is Back </vt:lpstr>
      <vt:lpstr>   Japanese Yen (FXY), (YCS)   </vt:lpstr>
      <vt:lpstr>   Euro ($XEU), (FXE), (EUO)-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Stalling at a High Chinese flight from Yuan is 99% of the trade  </vt:lpstr>
      <vt:lpstr>Energy – Drone Attack</vt:lpstr>
      <vt:lpstr>Oil-($WTIC)</vt:lpstr>
      <vt:lpstr>  United States Oil Fund (USO)  </vt:lpstr>
      <vt:lpstr>Energy Select Sector SPDR (XLE)-No Performance! (XOM), (CVX), (SLB), (KMI), (EOG), (COP) </vt:lpstr>
      <vt:lpstr>Halliburton (HAL)- </vt:lpstr>
      <vt:lpstr>Natural Gas (UNG)- </vt:lpstr>
      <vt:lpstr>Precious Metals – Taking a Break  </vt:lpstr>
      <vt:lpstr>Where’s All that Gold Going?</vt:lpstr>
      <vt:lpstr>Gold (GLD)- New 5 Year Highs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Palladium - (PALL)-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Rate Shock </vt:lpstr>
      <vt:lpstr>February Corelogic S&amp;P Case Shiller Home Price Index Phoenix (5.8%), Las Vegas (5.5%), and Tampa (4.7%)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12:00 EST Wednesday, October 2, from Silicon Valley, CA 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norcal1927</cp:lastModifiedBy>
  <cp:revision>6667</cp:revision>
  <cp:lastPrinted>2017-08-31T13:43:13Z</cp:lastPrinted>
  <dcterms:created xsi:type="dcterms:W3CDTF">2015-02-05T17:12:57Z</dcterms:created>
  <dcterms:modified xsi:type="dcterms:W3CDTF">2019-09-18T13:15:15Z</dcterms:modified>
</cp:coreProperties>
</file>