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7"/>
  </p:notesMasterIdLst>
  <p:sldIdLst>
    <p:sldId id="256" r:id="rId2"/>
    <p:sldId id="797" r:id="rId3"/>
    <p:sldId id="888" r:id="rId4"/>
    <p:sldId id="605" r:id="rId5"/>
    <p:sldId id="997" r:id="rId6"/>
    <p:sldId id="664" r:id="rId7"/>
    <p:sldId id="824" r:id="rId8"/>
    <p:sldId id="647" r:id="rId9"/>
    <p:sldId id="695" r:id="rId10"/>
    <p:sldId id="755" r:id="rId11"/>
    <p:sldId id="898" r:id="rId12"/>
    <p:sldId id="793" r:id="rId13"/>
    <p:sldId id="693" r:id="rId14"/>
    <p:sldId id="910" r:id="rId15"/>
    <p:sldId id="787" r:id="rId16"/>
    <p:sldId id="282" r:id="rId17"/>
    <p:sldId id="570" r:id="rId18"/>
    <p:sldId id="280" r:id="rId19"/>
    <p:sldId id="285" r:id="rId20"/>
    <p:sldId id="563" r:id="rId21"/>
    <p:sldId id="835" r:id="rId22"/>
    <p:sldId id="613" r:id="rId23"/>
    <p:sldId id="831" r:id="rId24"/>
    <p:sldId id="811" r:id="rId25"/>
    <p:sldId id="891" r:id="rId26"/>
    <p:sldId id="814" r:id="rId27"/>
    <p:sldId id="764" r:id="rId28"/>
    <p:sldId id="765" r:id="rId29"/>
    <p:sldId id="840" r:id="rId30"/>
    <p:sldId id="893" r:id="rId31"/>
    <p:sldId id="841" r:id="rId32"/>
    <p:sldId id="289" r:id="rId33"/>
    <p:sldId id="730" r:id="rId34"/>
    <p:sldId id="994" r:id="rId35"/>
    <p:sldId id="996" r:id="rId36"/>
    <p:sldId id="799" r:id="rId37"/>
    <p:sldId id="673" r:id="rId38"/>
    <p:sldId id="830" r:id="rId39"/>
    <p:sldId id="481" r:id="rId40"/>
    <p:sldId id="290" r:id="rId41"/>
    <p:sldId id="669" r:id="rId42"/>
    <p:sldId id="522" r:id="rId43"/>
    <p:sldId id="336" r:id="rId44"/>
    <p:sldId id="295" r:id="rId45"/>
    <p:sldId id="501" r:id="rId46"/>
    <p:sldId id="539" r:id="rId47"/>
    <p:sldId id="982" r:id="rId48"/>
    <p:sldId id="654" r:id="rId49"/>
    <p:sldId id="659" r:id="rId50"/>
    <p:sldId id="655" r:id="rId51"/>
    <p:sldId id="656" r:id="rId52"/>
    <p:sldId id="657" r:id="rId53"/>
    <p:sldId id="658" r:id="rId54"/>
    <p:sldId id="985" r:id="rId55"/>
    <p:sldId id="533" r:id="rId56"/>
    <p:sldId id="756" r:id="rId57"/>
    <p:sldId id="786" r:id="rId58"/>
    <p:sldId id="546" r:id="rId59"/>
    <p:sldId id="536" r:id="rId60"/>
    <p:sldId id="777" r:id="rId61"/>
    <p:sldId id="986" r:id="rId62"/>
    <p:sldId id="388" r:id="rId63"/>
    <p:sldId id="312" r:id="rId64"/>
    <p:sldId id="380" r:id="rId65"/>
    <p:sldId id="747" r:id="rId66"/>
    <p:sldId id="313" r:id="rId67"/>
    <p:sldId id="972" r:id="rId68"/>
    <p:sldId id="1002" r:id="rId69"/>
    <p:sldId id="1001" r:id="rId70"/>
    <p:sldId id="907" r:id="rId71"/>
    <p:sldId id="650" r:id="rId72"/>
    <p:sldId id="729" r:id="rId73"/>
    <p:sldId id="737" r:id="rId74"/>
    <p:sldId id="998" r:id="rId75"/>
    <p:sldId id="999" r:id="rId76"/>
    <p:sldId id="1000" r:id="rId77"/>
    <p:sldId id="894" r:id="rId78"/>
    <p:sldId id="904" r:id="rId79"/>
    <p:sldId id="905" r:id="rId80"/>
    <p:sldId id="754" r:id="rId81"/>
    <p:sldId id="332" r:id="rId82"/>
    <p:sldId id="586" r:id="rId83"/>
    <p:sldId id="349" r:id="rId84"/>
    <p:sldId id="492" r:id="rId85"/>
    <p:sldId id="335" r:id="rId8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5" autoAdjust="0"/>
    <p:restoredTop sz="94966"/>
  </p:normalViewPr>
  <p:slideViewPr>
    <p:cSldViewPr>
      <p:cViewPr varScale="1">
        <p:scale>
          <a:sx n="121" d="100"/>
          <a:sy n="121" d="100"/>
        </p:scale>
        <p:origin x="872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Outlook is Cloudy”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4,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AC858A-3AA6-6E4C-ACB8-2AEEA03EB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447801"/>
            <a:ext cx="4797173" cy="3200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Motion Sickness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108204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*40% chance of a US recession in 12 months, 100% in 24 months, yield inversion is freaking out global strategists,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15% tariffs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hit on Sunday, US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Consumer Sentiment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took a dive, from 98.4 to 89.8 in August,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Manufacturing PMI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craters from an average 56.5 to 49.1, a three year low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*Fed 2.0% GDP growth rate forecast for 2019 now has major downside risks, Q2 downgraded from 2.1% to 2.0%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rush to zero interest rates means confidence is in free fall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US is still the strongest economy in the world, but is fading fast,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*Europe has accelerated downward economic spiral, will spill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into the US, Germany has dropped from 2.0% growth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-0.1% since January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*If Brexit is put up for another vote it will lose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7E01E-03E9-DE46-93D2-EC40A2D5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443" y="3810000"/>
            <a:ext cx="439908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+4,000 to 215,000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2000" dirty="0"/>
              <a:t>Trade Back to the Forefront – No Rally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C0C52620-C3DA-4059-8F46-D737247E0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90600"/>
            <a:ext cx="7485043" cy="58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ED1AA62-9EF7-A04C-A939-AD8EA52EE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955869"/>
              </p:ext>
            </p:extLst>
          </p:nvPr>
        </p:nvGraphicFramePr>
        <p:xfrm>
          <a:off x="2057400" y="1981200"/>
          <a:ext cx="7736379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936053">
                  <a:extLst>
                    <a:ext uri="{9D8B030D-6E8A-4147-A177-3AD203B41FA5}">
                      <a16:colId xmlns:a16="http://schemas.microsoft.com/office/drawing/2014/main" val="517101608"/>
                    </a:ext>
                  </a:extLst>
                </a:gridCol>
                <a:gridCol w="1845872">
                  <a:extLst>
                    <a:ext uri="{9D8B030D-6E8A-4147-A177-3AD203B41FA5}">
                      <a16:colId xmlns:a16="http://schemas.microsoft.com/office/drawing/2014/main" val="3299613666"/>
                    </a:ext>
                  </a:extLst>
                </a:gridCol>
                <a:gridCol w="1954454">
                  <a:extLst>
                    <a:ext uri="{9D8B030D-6E8A-4147-A177-3AD203B41FA5}">
                      <a16:colId xmlns:a16="http://schemas.microsoft.com/office/drawing/2014/main" val="2808822604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350439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663091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Penumbra, Inc. (PEN)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142.00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30969959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Roku, Inc. (ROKU)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146.00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156.00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57265499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Ulta Beauty, Inc (ULTA)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230.00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245.00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79871816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Shopify, Inc (SHOP)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375.00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395.00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54442314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Costco Wholesale (COST)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285.00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305.00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55231312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24822987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4713769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79400085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Splunk Inc. (SPLK)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115.00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107.00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10820657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Workday, Inc.(WDAY)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178.00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165.00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65699883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J.M. Smucker (SJM)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109.00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95.00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52983334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United Health Group (UNH)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238.00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224.00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4346494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iRobot Corp (IRBT)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64.00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 58.00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004420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Trapped in the Middle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*Welcome to September, the worst month of the year since 1950. So far markets are trapped between to the 50-day and 200-day moving averages, could continue until the Sept 18 Fed rate decision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usually see an annual bottom </a:t>
            </a:r>
            <a:r>
              <a:rPr lang="en-US" sz="19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the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end of September/beginning of October, then a yearend rally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*But this time it’s different, because everything is different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*Bearishness growing – Surveys say investors are now 26.1% bullish and 31.7% neutral, the worst reading in years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*Pour the positions on whenever the Volatility Index (VIX)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rises above 20%, buy every dip and sell every rally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*Big long term money is diving in to buy big tech on every dip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10%-20% down market for the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 months, then new highs propelled by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 China trade deal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A2251-3A1D-5A4F-8EDF-CC92902D5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033" y="3578384"/>
            <a:ext cx="3855693" cy="297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500-Churning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8D05C-8E8A-4940-9C62-5A03BFA34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80344"/>
            <a:ext cx="7129252" cy="54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E91D8AA-753E-4346-968A-2A5E2E551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96685"/>
            <a:ext cx="7391400" cy="56613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Triple Top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9/$157-$160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8/$158-$161 vertical bear put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6564CA8-05DA-4C45-A4F9-46B2F86A6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495" y="1828364"/>
            <a:ext cx="656900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($COMPQ) – Profit Taking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122D52A-6F80-4D47-A73A-388DD94C0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99226"/>
            <a:ext cx="7391400" cy="56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Maintaining High suggests higher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2DC8E3D-7B8D-4587-AD41-E56FF5E00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990601"/>
            <a:ext cx="7595713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9/$115-$120 call spread – expires in 12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6/$110-$115 call spread-out at cost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50EA2E2-6E4D-4A9A-A214-B78B0BA78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16" y="1811311"/>
            <a:ext cx="6553768" cy="50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9/$150-$160 vertical bull call spread - expires in 12 trading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8680AE4-B52C-4FC2-B31A-D6C4C25B7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51888"/>
            <a:ext cx="6934200" cy="527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China Target – 5G Chip Buy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9E0CDD0-73C8-4B56-9A9E-27B39F152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44782"/>
            <a:ext cx="7315200" cy="562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(GOOGL)- Earnings Shock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1057FC2-F441-4CA8-967F-4E81C6DAD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34799"/>
            <a:ext cx="7086600" cy="545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(AMZN)-Back to bottom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9/$1,500-$1,500 vertical bull call spread - expires in 12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3B8BFC3-01B8-4FA1-99E1-CE1162DEB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75020"/>
            <a:ext cx="6569009" cy="50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37A1E48-C539-4ECF-AE10-88949AEC6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24568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DDB6FA5-F9D9-4332-837D-54D3DE724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1"/>
            <a:ext cx="732533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E92CDAC-479D-4952-BCCC-9EE60455C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7429935" cy="576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B6B01F6-494B-4DC7-96FF-5AA57CC2A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59862"/>
            <a:ext cx="6858000" cy="52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BA70007-9293-4F03-AADA-8F122FC6F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67352"/>
            <a:ext cx="7162800" cy="54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 Best Month in Two Years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2.40%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+36.74%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+12.8%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+336.88%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34.30%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The Next Netflix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9/$115-$120 call spread - expires in 12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B4893F-9318-4ECB-9A2B-023508A84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54" y="1792885"/>
            <a:ext cx="6599492" cy="50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63307E6-E4A2-41FD-B301-14A78318B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51606"/>
            <a:ext cx="7010400" cy="540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AF4E662-A282-4D5B-8892-DAB5F828A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24415"/>
            <a:ext cx="7391400" cy="563358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by 50% since the election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6B12B90-29CB-4F25-8FC5-998ACAEF2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80383"/>
            <a:ext cx="7010400" cy="537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9A3F923-4E7E-4B1D-ACFF-00BA7C96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33995"/>
            <a:ext cx="7086600" cy="54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D2D75FA-EEA0-442E-B5F0-8A2380C48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1"/>
            <a:ext cx="724568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looking for big Q2 improvement announced in July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 –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– expires in 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CEF536A6-ADCD-3F46-BA5B-B73E1976E6C4}"/>
              </a:ext>
            </a:extLst>
          </p:cNvPr>
          <p:cNvSpPr/>
          <p:nvPr/>
        </p:nvSpPr>
        <p:spPr>
          <a:xfrm>
            <a:off x="10287000" y="5486400"/>
            <a:ext cx="167376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Support</a:t>
            </a:r>
          </a:p>
          <a:p>
            <a:pPr algn="ctr"/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46ACBCC-35E0-4AE7-80C1-800565E72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64" y="1828801"/>
            <a:ext cx="660130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83EA271-13DB-46AD-977C-DC898D344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3871"/>
            <a:ext cx="7543800" cy="579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C53A38A-CFBD-4912-94F6-4B342EAB4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89351"/>
            <a:ext cx="7653214" cy="58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325E598-4DDA-431B-8EFE-C0739D90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1"/>
            <a:ext cx="728166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534400" y="198120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39.29% YTD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76175C-9A60-D64D-8B7F-3408F950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169" y="3230425"/>
            <a:ext cx="3162300" cy="31369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BC493D-7871-1746-9C7F-8890D8E82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695224"/>
              </p:ext>
            </p:extLst>
          </p:nvPr>
        </p:nvGraphicFramePr>
        <p:xfrm>
          <a:off x="838200" y="1676400"/>
          <a:ext cx="4836104" cy="452596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00208">
                  <a:extLst>
                    <a:ext uri="{9D8B030D-6E8A-4147-A177-3AD203B41FA5}">
                      <a16:colId xmlns:a16="http://schemas.microsoft.com/office/drawing/2014/main" val="1857531862"/>
                    </a:ext>
                  </a:extLst>
                </a:gridCol>
                <a:gridCol w="1535896">
                  <a:extLst>
                    <a:ext uri="{9D8B030D-6E8A-4147-A177-3AD203B41FA5}">
                      <a16:colId xmlns:a16="http://schemas.microsoft.com/office/drawing/2014/main" val="3248234994"/>
                    </a:ext>
                  </a:extLst>
                </a:gridCol>
              </a:tblGrid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74046704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53605503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6883931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(AMZN) 9/$1500-1550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18364884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(FB) 9/$150-$160 call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670570129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(DIS) 9/$115-$120 call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61122759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(MSFT) 9/115-$120 call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4249954109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694847669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64121060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401433027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(WMT) 9/$119-$122 put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55393006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(IWM) 9/$153-$156 put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84134741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78452310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623286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9283F34-BFAD-40BB-9CB7-724845EB3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1"/>
            <a:ext cx="7325330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Swan dive on low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CF8C05B-0A4D-40FD-B47B-83D90A463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19200"/>
            <a:ext cx="73202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644C74F-CF96-45E7-B99B-3050CD1FA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82905"/>
            <a:ext cx="7315200" cy="55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B7F8AE2-5839-4560-956D-0E3CEFADE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57781"/>
            <a:ext cx="7391400" cy="57002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B1A40BB-5565-498D-B48B-75A4FF179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0600"/>
            <a:ext cx="7540007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B86B664-F03D-425F-951D-2FC63EAAA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08035"/>
            <a:ext cx="7620000" cy="58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Avoid on strong Weak Dollar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FB96A6F-9368-435F-9653-313AA5BE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1"/>
            <a:ext cx="742602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ten year rates plunge to 1.44%, prices near record highs, discounting half of the next three Fed rate cuts. 30 year rates hit new all time low at 1.91%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*However, we have seen a short term peak in prices and bottom in yields as markets work off extreme overbought conditions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*Some $3.1 trillion in negative yielding bonds created worldwide in August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*$16 billion poured into bond ETF’s last week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*40% of the world’s bonds now have negative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-0.90%,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Japan government bonds turn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a -0.25% yield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Ten year US Treasury yields will fall below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zero in 2020 to come in line with the rest of the world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Still Exhausted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FDEBA-D47F-544A-9EB4-2AA3BB1E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712671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6/$128-131 bear put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FE59D3B-47E6-4E37-A251-76BB43A5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116" y="1813123"/>
            <a:ext cx="6553768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1.44% Overnight Low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22C6E32-8AA4-41AB-A060-9E103F257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1"/>
            <a:ext cx="753367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4F838D-F315-4245-9034-6BF8BDE9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14223"/>
            <a:ext cx="9829800" cy="598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5.31%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0383AF2-9407-4072-A590-EFD526B48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4508"/>
            <a:ext cx="7391400" cy="571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Topping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DF49BEC-53E8-421F-A4B2-E3B1FE7B7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83593"/>
            <a:ext cx="7315200" cy="567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5.09%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2EA8A57-9CA9-48E9-BA02-90A1D8A79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213" y="1028465"/>
            <a:ext cx="7507574" cy="582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(MUB)-1.59%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6545554-9793-47B3-87A6-55A69245B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39297"/>
            <a:ext cx="7391400" cy="57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Highs for the Buck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1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takes another run at the highs based on economic strength, stalling rates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*Three more Interest rate cuts by 2020 now in the market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*Whenever markets ignore interest rate differentials the move is short term only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on the possible end of Brexit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falls on Hong Kong Instability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stalling at highs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the US dollar against everything,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except the Yuan (CYB) and pound (FXB)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B589E-980B-2E4B-8DA6-B4E4BC58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657600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84E23C0-1B7C-489E-942C-E93506647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88777"/>
            <a:ext cx="7467600" cy="576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B6EA2DF-66DE-4A89-B1A8-84CD30472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58945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88611F4-D20E-43A4-9EC6-C7E4C4A19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53922"/>
            <a:ext cx="7239000" cy="571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996B21B-F2CC-4BF4-BFD8-B9294776D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18381"/>
            <a:ext cx="7315200" cy="573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0CE403B-70ED-40E1-BAAB-7AB2234AC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241" y="1119702"/>
            <a:ext cx="7313517" cy="57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DCD4BF-DF54-B542-B95D-6240A6D09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800100"/>
            <a:ext cx="95631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Stalling at a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flight from Yuan is 99% of the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8D1DDC4-0D67-A645-8515-75A25CE8F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087341"/>
            <a:ext cx="9652000" cy="53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Supply Glut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*Saudi Arabia looking to cut production by 700,000 barrels a day to stabilize prices in the face of slowing global demand from recession fears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*Russia producing above quota at 11.32 million b/d, adding to glut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*Massive tax subsidies are driving new investment in US production and distribution, even though prices are falling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*However, the largest buyer of US oil, China, has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banned US oil in response to the trade war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*Geopolitics is having no positive impact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with the tanker wars in the Straights of Hormuz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6F5859-F44A-DD42-86C4-CCE38FB5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568703"/>
            <a:ext cx="4699558" cy="312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15BDF41-06AE-40F0-82FC-A212E0121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7477"/>
            <a:ext cx="7696200" cy="59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160C659-6F36-45CD-B42A-D86E8796F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555418" cy="57787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0F83890-DD0F-4B1C-BF32-DF01A48A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068572"/>
            <a:ext cx="7543800" cy="57894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B73F81F-B866-49B4-872E-71AD6EB56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11468"/>
            <a:ext cx="7848600" cy="60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BCF059D-DB9D-4FC6-8573-5E4F82EAF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523312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24000" y="-113318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Still in Play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09600" y="990601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*Gold/silver ratio at 82:1 and falling, which is always hugely positive for a continued bull market in precious metals, has fallen from 93:1 since July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*Investors bought 101.4 metric tonnes in August, a six year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is giving the yellow metal and extra spin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catch up play is in silver, which only started a month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ago, and has soaring industrial demand from solar panels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18377-C02A-F645-AD13-EC14F9FD7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743200"/>
            <a:ext cx="38354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83A49-8AB2-9744-9544-9C742A49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FAE75-1D30-4541-90B1-86E605D63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76F2F26-EA46-D64E-92AC-13E2ADE1A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58850"/>
            <a:ext cx="82296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803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2497-CB71-594E-9D54-039B5A52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37885-06A6-F246-A90C-8B6469AEA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6DA055F-4AB6-714F-A8AC-74FADAAB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806450"/>
            <a:ext cx="91059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6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6595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*Inverted yield curve has caused recession fears to run rampant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interest rates now headed to zero to come in line with global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induced China slowdown dragging down the rest of the world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*Possibility of an overnight trade deal is keeping short positions small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*Strong dollar adds to recession fears, is killing emerging markets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*”Hard Brexit” may be derailed by a new election, saving Europe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*Three more Fed 25 basis point rate cuts due over next six months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*Oil in free fall, while gold takes a run at new highs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775" y="4495799"/>
            <a:ext cx="3171251" cy="21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New 5 Year Highs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61BBC7F-FE06-4381-AECD-B1584B2B4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06786"/>
            <a:ext cx="7620000" cy="58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CD7A7D3-3DA5-4586-8618-E2615CE5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626" y="910571"/>
            <a:ext cx="7704944" cy="59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DD5B346-01DA-4A9D-9916-22178CE3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3489"/>
            <a:ext cx="7620000" cy="58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85F2944-71F3-4CF3-939A-A6A2C9C72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47902"/>
            <a:ext cx="7543800" cy="57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562C192-1011-4346-BE06-E3582B367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947" y="802974"/>
            <a:ext cx="7838607" cy="60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CFFF111-6386-450C-BFFF-C6829721C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28876"/>
            <a:ext cx="7696200" cy="592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4001A2C-FF9F-48E9-88C3-593D15D37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134" y="874690"/>
            <a:ext cx="7748666" cy="595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2E7AE97-1261-4774-8292-55E8BCFAF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14401"/>
            <a:ext cx="765983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AAE04E2-7164-4CF5-A33C-14E1F8633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82711"/>
            <a:ext cx="7543800" cy="5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810027C-7479-42C4-A92C-C753D947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84" y="1720772"/>
            <a:ext cx="6717315" cy="513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AFC0E9BB-8602-6A48-A12E-B85C8EB19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81200"/>
            <a:ext cx="8534400" cy="459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Sliding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05194" cy="61987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Exiting Homes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2.5% to 5.42 million units annualized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*Foreign Investors net sellers of US commercial real estate anticipating a recession, down 37% YOY, Canada, Germany, and Singapore are the biggest investors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Pending Home Sales down 2.5%, despite ultra low interest rates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*”Tappable Equity” hits new all time high at $6.3 trillion,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the amount that can be pulled out in a refi and leave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20% equity. The home ATM is back!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a 2.1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6 1/2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4DAB76-C39E-D648-9838-47619A6B2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493790"/>
            <a:ext cx="4699000" cy="31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(5.8%), Las Vegas (5.5%), and Tampa (4.7%)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542639C-DBA9-43E4-BF95-854E20EA6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34332"/>
            <a:ext cx="7543800" cy="584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4A6A7F0-F602-4452-BC5C-21804A0AC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21062"/>
            <a:ext cx="7543800" cy="583693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*Stocks-sell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US dollar again (FXA), (FXE), (FXB)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- avoid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September 18,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riding a horse on a beach&#10;&#10;Description automatically generated">
            <a:extLst>
              <a:ext uri="{FF2B5EF4-FFF2-40B4-BE49-F238E27FC236}">
                <a16:creationId xmlns:a16="http://schemas.microsoft.com/office/drawing/2014/main" id="{616DB996-622A-F044-9D01-8FB8F0557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800" y="1752600"/>
            <a:ext cx="3860800" cy="289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Headed Towards a “BUY”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&#10;&#10;Description automatically generated">
            <a:extLst>
              <a:ext uri="{FF2B5EF4-FFF2-40B4-BE49-F238E27FC236}">
                <a16:creationId xmlns:a16="http://schemas.microsoft.com/office/drawing/2014/main" id="{E83B3350-3028-A143-A99F-239B96BB9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026" y="1543050"/>
            <a:ext cx="8293100" cy="4526100"/>
          </a:xfrm>
          <a:prstGeom prst="rect">
            <a:avLst/>
          </a:prstGeom>
        </p:spPr>
      </p:pic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740213" y="46482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753600" y="208523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29419</TotalTime>
  <Words>539</Words>
  <Application>Microsoft Macintosh PowerPoint</Application>
  <PresentationFormat>Widescreen</PresentationFormat>
  <Paragraphs>157</Paragraphs>
  <Slides>85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Calibri (Body)</vt:lpstr>
      <vt:lpstr>Office Theme</vt:lpstr>
      <vt:lpstr>The Mad Hedge Fund Trader “The Outlook is Cloudy” </vt:lpstr>
      <vt:lpstr>October 25-26 Lake Tahoe Conference </vt:lpstr>
      <vt:lpstr> Trade Alert Performance New Highs! Best Month in Two Years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Headed Towards a “BUY” </vt:lpstr>
      <vt:lpstr>The Global Economy – Motion Sickness</vt:lpstr>
      <vt:lpstr>Weekly Jobless Claims-Bottomed Out +4,000 to 215,000 </vt:lpstr>
      <vt:lpstr>Soybeans - Trade War Indicator Trade Back to the Forefront – No Rally  </vt:lpstr>
      <vt:lpstr>The Bill Davis View A $1,500 Upgrade for the Mad Day Trader Service </vt:lpstr>
      <vt:lpstr>Stocks – Trapped in the Middle</vt:lpstr>
      <vt:lpstr>   S&amp;P 500-Churning took profits on long 8/$305-$308 bear put spread stopped out of long 2/$285-$290 bear put spread took profits on long 2/$270-$275 bear put spread      </vt:lpstr>
      <vt:lpstr> Dow Average ($INDU)- </vt:lpstr>
      <vt:lpstr>Russell 2000 (IWM)- Triple Top Long 9/$153-$156 vertical bear put spread took profits on Long 9/$157-$160 vertical bear put spread took profits on Long 8/$158-$161 vertical bear put spread  out for even Long 4/$160-$165 vertical bear put spread</vt:lpstr>
      <vt:lpstr>NASDAQ ($COMPQ) – Profit Taking</vt:lpstr>
      <vt:lpstr>(VIX)- Maintaining High suggests higher </vt:lpstr>
      <vt:lpstr>   Microsoft (MSFT)- Earnings beat- Looking for Another Entry Point long 9/$115-$120 call spread – expires in 12 trading days long 6/$110-$115 call spread-out at cost took profits on long 4/$108-$113 call spread took profits on long 2/$85-$90 call spread     </vt:lpstr>
      <vt:lpstr>   Facebook (FB)- Long 9/$150-$160 vertical bull call spread - expires in 12 trading days took profits on Long 8/$167.50-$172.50 vertical bull call spread     </vt:lpstr>
      <vt:lpstr>   Apple (AAPL)- China Target – 5G Chip Buy     </vt:lpstr>
      <vt:lpstr>   Alphabet (GOOGL)- Earnings Shock  took profits on long 9/$1,030-$1,080 vertical bull call spread stopped out of long 5/$1,100-$1,130 bull call spread took profits on long 4/$1,080-$1,120 bull call spread   </vt:lpstr>
      <vt:lpstr>       Amazon (AMZN)-Back to bottom of range Long 9/$1,500-$1,500 vertical bull call spread - expires in 12 trading days stopped out of long 4/$1,650-$1,700 call spread took profits on long 4/$1,600-$1,650 call spread took profits on long 2/$1,200-$1,300 call spread      </vt:lpstr>
      <vt:lpstr>      PayPal (PYPL)-Fintech Star took profits on long 4/$90-$95 call spread      </vt:lpstr>
      <vt:lpstr>  NVIDIA (NVDA) -    </vt:lpstr>
      <vt:lpstr>  Micron Technology (MU)-    </vt:lpstr>
      <vt:lpstr>  Salesforce (CRM)- took profits on long 9/$125-$130 vertical bull call spread took profits on long 8/$125-$130 vertical bull call spread took profits on long 2/$105-$115 call spread     </vt:lpstr>
      <vt:lpstr>  Boeing (BA)- took profits on long 4/$315-$335 call spread  Next to happen in the recertification bounce    </vt:lpstr>
      <vt:lpstr>  Walt Disney (DIS)- The Next Netflix long 9/$115-$120 call spread - expires in 12 trading days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Down by 50% since the election  </vt:lpstr>
      <vt:lpstr>  Wal-Mart (WMT)-Tariffs Trouble Long 9/$119-$121 bear put spread took profits on Long 8/$114-$117 bear put spread  </vt:lpstr>
      <vt:lpstr>  Macys’ (M)-Tariffs Trouble took profits on Long 8/$23-$25 bear put spread  </vt:lpstr>
      <vt:lpstr>      Tesla (TSLA)- looking for big Q2 improvement announced in July took profits on long 6/$140-$150 call spread – expires in 7 trading days took profits on long 6/$240-$250 put spread – expires in 7 trading days stopped out of long 4/$300-$320 put spread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Goldman Sachs (GS)- Swan dive on low rates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Avoid on strong Weak Dollar</vt:lpstr>
      <vt:lpstr>Bonds – Still Exhausted</vt:lpstr>
      <vt:lpstr>   Treasury ETF (TLT) –  stopped out of long 8/$137-$140 put spread  took profits on long 8/$125-$128 call spread took profits on long 6/$128-131 bear put spread took profits on long 5/$116-$119 bull call spread     </vt:lpstr>
      <vt:lpstr> Ten Year Treasury Yield ($TNX) – 1.44% Overnight Low  </vt:lpstr>
      <vt:lpstr>Junk Bonds (HYG) 5.31% Yield big jump in yields on stock selloff and recession fears </vt:lpstr>
      <vt:lpstr>2X Short Treasuries (TBT)- 2 Month Topping Process</vt:lpstr>
      <vt:lpstr>Emerging Market Debt (ELD) 5.09% Yield- </vt:lpstr>
      <vt:lpstr>Municipal Bonds (MUB)-1.59%   Mix of AAA, AA, and A rated bonds </vt:lpstr>
      <vt:lpstr>Foreign Currencies – New Highs for the Buck</vt:lpstr>
      <vt:lpstr>   Japanese Yen (FXY), (YCS)   </vt:lpstr>
      <vt:lpstr>   Euro ($XEU), (FXE), (EUO)-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Stalling at a High Chinese flight from Yuan is 99% of the trade  </vt:lpstr>
      <vt:lpstr>Energy – Supply Glut</vt:lpstr>
      <vt:lpstr>Oil-($WTIC)</vt:lpstr>
      <vt:lpstr>  United States Oil Fund (USO)  </vt:lpstr>
      <vt:lpstr>Energy Select Sector SPDR (XLE)-No Performance! (XOM), (CVX), (SLB), (KMI), (EOG), (COP) </vt:lpstr>
      <vt:lpstr>Halliburton (HAL)- </vt:lpstr>
      <vt:lpstr>Natural Gas (UNG)- </vt:lpstr>
      <vt:lpstr>Precious Metals – Still in Play </vt:lpstr>
      <vt:lpstr>PowerPoint Presentation</vt:lpstr>
      <vt:lpstr>PowerPoint Presentation</vt:lpstr>
      <vt:lpstr>Gold (GLD)- New 5 Year Highs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Palladium - (PALL)-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Sliding </vt:lpstr>
      <vt:lpstr>February Corelogic S&amp;P Case Shiller Home Price Index Phoenix (5.8%), Las Vegas (5.5%), and Tampa (4.7%)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12:00 EST Wednesday, September 18, from Silicon Valley, CA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6623</cp:revision>
  <cp:lastPrinted>2017-08-31T13:43:13Z</cp:lastPrinted>
  <dcterms:created xsi:type="dcterms:W3CDTF">2015-02-05T17:12:57Z</dcterms:created>
  <dcterms:modified xsi:type="dcterms:W3CDTF">2019-09-04T15:36:46Z</dcterms:modified>
</cp:coreProperties>
</file>