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797" r:id="rId3"/>
    <p:sldId id="888" r:id="rId4"/>
    <p:sldId id="605" r:id="rId5"/>
    <p:sldId id="997" r:id="rId6"/>
    <p:sldId id="664" r:id="rId7"/>
    <p:sldId id="824" r:id="rId8"/>
    <p:sldId id="647" r:id="rId9"/>
    <p:sldId id="695" r:id="rId10"/>
    <p:sldId id="755" r:id="rId11"/>
    <p:sldId id="898" r:id="rId12"/>
    <p:sldId id="793" r:id="rId13"/>
    <p:sldId id="693" r:id="rId14"/>
    <p:sldId id="910" r:id="rId15"/>
    <p:sldId id="787" r:id="rId16"/>
    <p:sldId id="282" r:id="rId17"/>
    <p:sldId id="570" r:id="rId18"/>
    <p:sldId id="280" r:id="rId19"/>
    <p:sldId id="285" r:id="rId20"/>
    <p:sldId id="563" r:id="rId21"/>
    <p:sldId id="835" r:id="rId22"/>
    <p:sldId id="613" r:id="rId23"/>
    <p:sldId id="831" r:id="rId24"/>
    <p:sldId id="811" r:id="rId25"/>
    <p:sldId id="891" r:id="rId26"/>
    <p:sldId id="814" r:id="rId27"/>
    <p:sldId id="764" r:id="rId28"/>
    <p:sldId id="765" r:id="rId29"/>
    <p:sldId id="840" r:id="rId30"/>
    <p:sldId id="893" r:id="rId31"/>
    <p:sldId id="841" r:id="rId32"/>
    <p:sldId id="289" r:id="rId33"/>
    <p:sldId id="730" r:id="rId34"/>
    <p:sldId id="994" r:id="rId35"/>
    <p:sldId id="996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982" r:id="rId48"/>
    <p:sldId id="654" r:id="rId49"/>
    <p:sldId id="659" r:id="rId50"/>
    <p:sldId id="655" r:id="rId51"/>
    <p:sldId id="656" r:id="rId52"/>
    <p:sldId id="657" r:id="rId53"/>
    <p:sldId id="658" r:id="rId54"/>
    <p:sldId id="985" r:id="rId55"/>
    <p:sldId id="533" r:id="rId56"/>
    <p:sldId id="756" r:id="rId57"/>
    <p:sldId id="786" r:id="rId58"/>
    <p:sldId id="546" r:id="rId59"/>
    <p:sldId id="536" r:id="rId60"/>
    <p:sldId id="777" r:id="rId61"/>
    <p:sldId id="986" r:id="rId62"/>
    <p:sldId id="388" r:id="rId63"/>
    <p:sldId id="312" r:id="rId64"/>
    <p:sldId id="380" r:id="rId65"/>
    <p:sldId id="747" r:id="rId66"/>
    <p:sldId id="313" r:id="rId67"/>
    <p:sldId id="972" r:id="rId68"/>
    <p:sldId id="907" r:id="rId69"/>
    <p:sldId id="650" r:id="rId70"/>
    <p:sldId id="729" r:id="rId71"/>
    <p:sldId id="737" r:id="rId72"/>
    <p:sldId id="998" r:id="rId73"/>
    <p:sldId id="999" r:id="rId74"/>
    <p:sldId id="1000" r:id="rId75"/>
    <p:sldId id="894" r:id="rId76"/>
    <p:sldId id="904" r:id="rId77"/>
    <p:sldId id="905" r:id="rId78"/>
    <p:sldId id="754" r:id="rId79"/>
    <p:sldId id="332" r:id="rId80"/>
    <p:sldId id="586" r:id="rId81"/>
    <p:sldId id="349" r:id="rId82"/>
    <p:sldId id="492" r:id="rId83"/>
    <p:sldId id="335" r:id="rId8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94966"/>
  </p:normalViewPr>
  <p:slideViewPr>
    <p:cSldViewPr>
      <p:cViewPr varScale="1">
        <p:scale>
          <a:sx n="103" d="100"/>
          <a:sy n="103" d="100"/>
        </p:scale>
        <p:origin x="192" y="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Next Scandal”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2,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66643-DCC6-4141-9AB1-F1412C6E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24000"/>
            <a:ext cx="4649932" cy="30671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Turmoil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108204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*40% chance of a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recession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12 months, 100% in 24 month,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US Manufacturing PMI Collapses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August from 47 to 42.9,</a:t>
            </a:r>
            <a:r>
              <a:rPr lang="en-US" dirty="0"/>
              <a:t>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Weak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Q2 GDP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Final Read Comes in at 2.0%,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super low interest rates starting to have a major impact on the real estate market,</a:t>
            </a:r>
            <a:r>
              <a:rPr lang="en-US" b="1" i="1" dirty="0"/>
              <a:t>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US Consumer Confidence Dove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September, from 133 estimated down to 125.1, Consumer Spending Flat in August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Weekly Jobless Claims 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ome in at 213,000, still hugging a 50 year low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anti trade, anti globalization mentions by Trump are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triggering precipitous stock market selloffs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is still the strongest economy in the world, but is fading fast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*Thomas Cook bankruptcy underlines the weakness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the European economy, more big companies to fail, Eurozone Sept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Markit  falls to a seven year low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*Brexit is proving too volatile to follow, China Q3 the weakest this year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EFAA9-EAD7-3B49-A1BE-4F664617C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610993"/>
            <a:ext cx="2682342" cy="39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-15,000 to 204,000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1800" dirty="0"/>
              <a:t>Chinese Buy Ten Shiploads as an Olive Branch But the Price Gains are Temporary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2EEE2BE4-25F6-4E45-88C5-65BB859C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990601"/>
            <a:ext cx="7453645" cy="58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6183A55-EFCF-FF49-A8C4-829623AA9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3659"/>
              </p:ext>
            </p:extLst>
          </p:nvPr>
        </p:nvGraphicFramePr>
        <p:xfrm>
          <a:off x="1371600" y="1790700"/>
          <a:ext cx="8077199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767589">
                  <a:extLst>
                    <a:ext uri="{9D8B030D-6E8A-4147-A177-3AD203B41FA5}">
                      <a16:colId xmlns:a16="http://schemas.microsoft.com/office/drawing/2014/main" val="3294885346"/>
                    </a:ext>
                  </a:extLst>
                </a:gridCol>
                <a:gridCol w="1632935">
                  <a:extLst>
                    <a:ext uri="{9D8B030D-6E8A-4147-A177-3AD203B41FA5}">
                      <a16:colId xmlns:a16="http://schemas.microsoft.com/office/drawing/2014/main" val="2967861826"/>
                    </a:ext>
                  </a:extLst>
                </a:gridCol>
                <a:gridCol w="1676675">
                  <a:extLst>
                    <a:ext uri="{9D8B030D-6E8A-4147-A177-3AD203B41FA5}">
                      <a16:colId xmlns:a16="http://schemas.microsoft.com/office/drawing/2014/main" val="2305505513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Buys:</a:t>
                      </a:r>
                      <a:endParaRPr lang="en-US" sz="19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358946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7083543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Penumbra, Inc.(Pen)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3264484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Tractor Supply Co. (TSCO)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87.00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0242748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ServiceNow, Inc.(NOW)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5479942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CME Group (CME)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208.00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5786884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Upland Software Inc.(UPLD)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39.00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24280438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7677598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2790374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12359137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Citrix Systems, Inc. (CTXS)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73627609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Stamps.Com (STMP)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82.00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80816714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PTC, Inc. (PTC)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68.00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59.00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770933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Illumina, Inc. (ILMN)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300.00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280.00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2610349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F5 Networks,Inc. (FFIV)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138.00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120.00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23109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 Flirting with Death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*Potential top risk in the market is huge, going into the highest risk quarter of the year. One year ago today began a 20% plunge in the index and a 60% cratering of lead stocks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*All depends on Q3 earnings which start in a few week and the outlook is bleak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*Politics could enter the market at any time and the impact won’t be positive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junk has led, with companies with poor fundamentals leading those with good ones, is temporary reach or rebalancing at best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*Trading volume is falling in up markets, 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rising in down markets, always a negative indicator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10%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EB31B0-DB91-E043-9DE7-67B22A12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42" y="4038600"/>
            <a:ext cx="6266966" cy="23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Double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8/$270-$175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8/$300-$305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3361640-6FC0-C64B-AF5E-75898CA7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81200"/>
            <a:ext cx="6273800" cy="47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42101E2-5238-EA40-83D5-AA4D40B7B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132407"/>
            <a:ext cx="6985000" cy="52886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209800" y="609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Quadruple Top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9/$157-$160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8/$158-$161 vertical bear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8EE2A-6F7E-7445-B521-4159AD650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133600"/>
            <a:ext cx="5969000" cy="451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Profit Taking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FE820C3-5748-224A-AA92-B9266D1C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5400"/>
            <a:ext cx="6426200" cy="4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(VIX)-Back in the Dumps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8307C-EA8C-C44C-BAE7-0F8B955C3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7E1DD5-3237-4677-BFA5-1194C6E6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36" y="1843605"/>
            <a:ext cx="6538527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1EED5F0-824C-44F1-AF7E-96252D65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591" y="1461514"/>
            <a:ext cx="7004818" cy="53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E749479-A800-4F49-B04B-05CD12E0B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03933"/>
            <a:ext cx="7620000" cy="58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(GOOGL)-Antitrust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3C50231-1AE2-48FE-9DF7-E3076FAF3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7801"/>
            <a:ext cx="701292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bottom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9783E70-D1BA-4A80-A3D9-605F0FF0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37861"/>
            <a:ext cx="6766556" cy="52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34D020-7487-4ABC-8246-9D1B6A20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76005" cy="5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C10462-99BC-4FE7-9A12-6D138B536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1"/>
            <a:ext cx="74841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1F7684D-F137-4E91-9640-68C15E71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1"/>
            <a:ext cx="74754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CC42C11-1C5B-414F-809A-44E13A0EC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69165"/>
            <a:ext cx="7010400" cy="53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2FA0427-A6F9-47F3-A0BC-27E41C6D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02488"/>
            <a:ext cx="7239000" cy="55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 Best Month in Two Years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b="1" u="sng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+1.99%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+39.47%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+12.51%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+339.56%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34.53%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The Next Netflix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EB9AEA5-AF03-459B-8918-3A645D295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957" y="1796794"/>
            <a:ext cx="652328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7B4AFB7-18E4-4B1A-9C65-A24A1E91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186058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709204B-743B-4EAE-BCC8-8B03EC58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7361989" cy="56453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 by 50% since the election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8AFFA30-E940-43C3-9BE4-B083BEDFD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2295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E5B852F-10FE-471B-8DB3-D9DB17629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482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E9C978-270D-4660-9660-813C10A5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59027"/>
            <a:ext cx="7315200" cy="55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(TSLA)- 900,000 on the road by yearend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10287000" y="5486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4AD2E9E-319A-4DD1-84B0-04D702A71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20743"/>
            <a:ext cx="652328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1C895D0-488D-4683-B781-5D9DA0537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88157"/>
            <a:ext cx="7467600" cy="56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B031F1-6F43-4407-B8D2-FC1907C82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507104" cy="58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F3E561B-6B10-4B5C-B51B-0AB103573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41203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42.44%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DBB214-2C3D-EA4B-8F00-5B68B1C64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22511"/>
              </p:ext>
            </p:extLst>
          </p:nvPr>
        </p:nvGraphicFramePr>
        <p:xfrm>
          <a:off x="762000" y="1752600"/>
          <a:ext cx="4811843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06019">
                  <a:extLst>
                    <a:ext uri="{9D8B030D-6E8A-4147-A177-3AD203B41FA5}">
                      <a16:colId xmlns:a16="http://schemas.microsoft.com/office/drawing/2014/main" val="3422135373"/>
                    </a:ext>
                  </a:extLst>
                </a:gridCol>
                <a:gridCol w="1505824">
                  <a:extLst>
                    <a:ext uri="{9D8B030D-6E8A-4147-A177-3AD203B41FA5}">
                      <a16:colId xmlns:a16="http://schemas.microsoft.com/office/drawing/2014/main" val="276200210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07930091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14651921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341367350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58704211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94042365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(IWM) 10/$137-$142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63094603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10/$270-$275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21068872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64912420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63069986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189593903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10/$300-$305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417339247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250057193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1" marR="8491" marT="8491" marB="0" anchor="b"/>
                </a:tc>
                <a:extLst>
                  <a:ext uri="{0D108BD9-81ED-4DB2-BD59-A6C34878D82A}">
                    <a16:rowId xmlns:a16="http://schemas.microsoft.com/office/drawing/2014/main" val="4251056807"/>
                  </a:ext>
                </a:extLst>
              </a:tr>
            </a:tbl>
          </a:graphicData>
        </a:graphic>
      </p:graphicFrame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625031-B400-1845-913C-AB848497C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932" y="3200400"/>
            <a:ext cx="2755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75557C7-0244-4584-B396-14654A49A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49011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Swan dive on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E24080E-7E2E-4B8D-806D-AB5144A3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3449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D3CD70-93C3-448A-BCDC-83A57E5B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184482" cy="55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13BC5A2-5479-4890-907D-355A24F0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04502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105B797-D39A-4D81-A5E5-323EF9DF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58602"/>
            <a:ext cx="7467600" cy="57993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4D6791D-AE54-476F-A7E0-C91BB7BE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5911"/>
            <a:ext cx="7543800" cy="57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Avoid on strong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038CD19-3395-4AC9-B352-38667EFCF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06989"/>
            <a:ext cx="7467600" cy="575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*After record volatility, bonds have been churning in a narrow range, digesting recent gains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further evidence of a weakening global economy will trigger a new run at record low interest rates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*Took a quick profit on a six point rally in the (TLT), now sitting it out waiting for another entry point, long or short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*40% of the world’s bonds now have negative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1.0% in 2020 to come in line with the rest of the world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Churning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D8D2-7640-AC41-B4E8-68BE8E64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3543300"/>
            <a:ext cx="2057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5D622C8-2C40-4F71-AA5B-852D1C9A8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1958898"/>
            <a:ext cx="6400800" cy="48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1.67% Overnight Low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60C102-1E3C-44BC-922B-57949B1A3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66801"/>
            <a:ext cx="7440524" cy="57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4EC244-3B69-4A43-BB04-1A6AB64E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85449"/>
            <a:ext cx="10515600" cy="56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5.28%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A4B7A1E-080C-4407-9BCB-DEB0B700A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83511"/>
            <a:ext cx="7620000" cy="58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Topping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594344-578F-48D6-94B6-A488553B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1"/>
            <a:ext cx="730829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E6B9CA-58F4-4A2A-8C34-CC48CD5C7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30586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(MUB)-1.60%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F1B8A5-F93B-49B0-AD17-5B233C01A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52418"/>
            <a:ext cx="7391400" cy="56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Highs for the Buck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Dollars hits a new two year high because everyone is lowering rates faster than we are,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a classic pre recessionary move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smashes major support on QE expansion, more of them means its worth less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gives up half of recent gains on Brexit turmoil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confusion brings Chinese Yuan weakness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Bitcoin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Crashes 15%,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to a new three month low,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hitting $7,944. Other cryptos fell 20%.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*More recession fears demo Aussie, Reserve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Bank cuts interest rates by 25 basis points to 0.75%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*Avoid the FX market for now,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there are too many contrary indicators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1650D-E828-1D4A-8BD0-3C89CF3C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897586"/>
            <a:ext cx="571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5BB8948-6ABC-4216-9B41-80A0821B7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43712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874CD60-BB6E-48CE-8870-89E598669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12904" cy="58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FD72B30-17CE-4C5E-8F1B-706A2E9A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1"/>
            <a:ext cx="737502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D85D47E-9ABA-4E97-8112-168E04E62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199290" cy="56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B7B9F18-3BBA-404D-8962-1A7F09675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1"/>
            <a:ext cx="7417191" cy="57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013D4F-175D-3B49-9FE8-19C30359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1"/>
            <a:ext cx="10134600" cy="54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Yet Another Crash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flight from Yuan is 99% of the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4C7596-442C-B442-BA93-B4CC7F0DE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9525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Back to the Dumps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gives up all gains from the Saudi drone attack, production back up to pre attack levels of 9.9 barrels a day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caught a major part of the selloff on the short side, then took quick profits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stocks give up half of ephemeral gains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*Offshore drillers, the world’s most expensive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supply of oil, are taking the biggest hits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cards, more later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9C4D4-8293-DE42-8D09-4569C5E11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475854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A9BED1-9997-4402-AD17-9E72FDA2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914400"/>
            <a:ext cx="770964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27A1C3-0702-4BDB-8908-5407D7B1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118" y="999309"/>
            <a:ext cx="7509764" cy="58282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DE4C2D-B110-4679-BAC8-F1D300A17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25333"/>
            <a:ext cx="7620000" cy="584790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0A5370-35F2-4451-95BB-60D6DF124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1"/>
            <a:ext cx="777726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2FB7EC8-6ABA-4E55-B912-53EAE52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0"/>
            <a:ext cx="7556961" cy="57840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447800" y="-762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Trouble  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*Potential head and shoulders top setting up for precious metals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US rates are the killer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 setts up a quandary because you only see everything going down at the onset of a recession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still thing gold has a future, I’m just waiting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bigger capitulation selloff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85ECF-5D2B-8241-993F-FA6B93B4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799521"/>
            <a:ext cx="4829629" cy="27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CB5643-EC43-44E6-9C17-AD539EA6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7828261" cy="60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A341C70-F124-482F-8E62-2811F4F0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991669"/>
            <a:ext cx="7620000" cy="58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*Risk in the market now is extremely high, both on the long and short side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*Do you want to pay high multiples for fading earnings?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*Do you want to sell short ahead of a possible China trade deal?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*Now we have another new Watergate type scandal to further muddy the investment waters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*We’re not buying the shift into value (junk) stocks with terrible fundamentals, like banks, industrials, and retailers because it is just a temporary short term trend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*Eventually, a failure of a real deal to arrive will take stocks down to new lows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*Brexit may be on its way out, a big positive for the global economy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749" y="4636236"/>
            <a:ext cx="3171251" cy="21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EBE8AA-0ED0-4104-ACA6-3BD44E18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90600"/>
            <a:ext cx="76462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96ECFE9-8306-41BA-87E0-C28AAE30D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1"/>
            <a:ext cx="7546437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579AC23-3F77-4ABE-AF39-9FCADA018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838201"/>
            <a:ext cx="7845223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659861F-8306-46D0-83E3-25C10EDA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066801"/>
            <a:ext cx="756904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6279E29-5C39-49FB-BBAE-B18899F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1"/>
            <a:ext cx="771134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6E0635-FD0F-45D4-B7CC-224DB6D1D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467452" cy="58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C8E19E5-C96C-4D04-A94C-8B4AE2040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30315"/>
            <a:ext cx="7391400" cy="57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C156FE1-72E0-46C6-9146-3DFC2F891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6" y="1831632"/>
            <a:ext cx="6553768" cy="50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05194" cy="6198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Pending Home Sales are Up 1.6%</a:t>
            </a: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*New Homes Sales Soared 7.1% in August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*Mortgage interest rates give back half of September rate increase, now at 3.72% for the 30 year</a:t>
            </a:r>
            <a:br>
              <a:rPr lang="en-US" sz="200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*Lending to house flipper hits 13 year high, another pre recession indicator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pops to a 3.2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first improvement in 18 months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5C3AE8-47EF-8E45-B274-DA47EE3E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26" y="4114800"/>
            <a:ext cx="4720674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(5.8%), Las Vegas (5.5%), and Tampa (4.7%)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07A190D8-ABD7-714C-871B-78D5CA67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89028"/>
            <a:ext cx="8001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03ECF8E-27C3-402E-9D51-0F62EAB8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1"/>
            <a:ext cx="7552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BE508B6-E33A-4315-BEF0-A0DD2BCE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1"/>
            <a:ext cx="7540807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16,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CC97B3AC-8C9B-6B4B-9BC8-76D739306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61399" y="1435004"/>
            <a:ext cx="4003008" cy="26570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Headed Towards a “BUY”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many, kitchen, display&#10;&#10;Description automatically generated">
            <a:extLst>
              <a:ext uri="{FF2B5EF4-FFF2-40B4-BE49-F238E27FC236}">
                <a16:creationId xmlns:a16="http://schemas.microsoft.com/office/drawing/2014/main" id="{47262FAF-C6E4-AE44-8FD5-4C75AFEAD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47" y="1676400"/>
            <a:ext cx="8267700" cy="46863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491010" y="2287413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491010" y="50937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29928</TotalTime>
  <Words>513</Words>
  <Application>Microsoft Macintosh PowerPoint</Application>
  <PresentationFormat>Widescreen</PresentationFormat>
  <Paragraphs>152</Paragraphs>
  <Slides>83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 Theme</vt:lpstr>
      <vt:lpstr>The Mad Hedge Fund Trader “The Next Scandal” </vt:lpstr>
      <vt:lpstr>October 25-26 Lake Tahoe Conference </vt:lpstr>
      <vt:lpstr> Trade Alert Performance New Highs! Best Month in Two Years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Headed Towards a “BUY” </vt:lpstr>
      <vt:lpstr>The Global Economy – Turmoil</vt:lpstr>
      <vt:lpstr>Weekly Jobless Claims-Bottomed Out -15,000 to 204,000 </vt:lpstr>
      <vt:lpstr>Soybeans - Trade War Indicator Chinese Buy Ten Shiploads as an Olive Branch But the Price Gains are Temporary  </vt:lpstr>
      <vt:lpstr>The Bill Davis View A $1,500 Upgrade for the Mad Day Trader Service </vt:lpstr>
      <vt:lpstr>Stocks –  Flirting with Death</vt:lpstr>
      <vt:lpstr>   S&amp;P 500 – Double Top long 8/$270-$175 bull call spread long 8/$300-$305 bear put spread took profits on long 8/$305-$308 bear put spread stopped out of long 2/$285-$290 bear put spread took profits on long 2/$270-$275 bear put spread      </vt:lpstr>
      <vt:lpstr> Dow Average ($INDU)- </vt:lpstr>
      <vt:lpstr>Russell 2000 (IWM)- Quadruple Top Long 9/$137-$142 vertical bull call spread stopped out of Long 9/$153-$156 vertical bear put spread took profits on Long 9/$157-$160 vertical bear put spread took profits on Long 8/$158-$161 vertical bear put spread  out for even Long 4/$160-$165 vertical bear put spread</vt:lpstr>
      <vt:lpstr>NASDAQ ($COMPQ) – Profit Taking</vt:lpstr>
      <vt:lpstr>(VIX)-Back in the Dumps </vt:lpstr>
      <vt:lpstr>   Microsoft (MSFT)- Earnings beat- Looking for Another Entry Point took profits on long 9/$115-$120 call spread took profits on long 6/$110-$115 call spread took profits on long 4/$108-$113 call spread took profits on long 2/$85-$90 call spread     </vt:lpstr>
      <vt:lpstr>   Facebook (FB)- took profits on Long 9/$150-$160 vertical bull call spread took profits on Long 8/$167.50-$172.50 vertical bull call spread     </vt:lpstr>
      <vt:lpstr>   Apple (AAPL)- China Target – 5G Chip Buy     </vt:lpstr>
      <vt:lpstr>   Alphabet (GOOGL)-Antitrust Target  took profits on long 9/$1,030-$1,080 vertical bull call spread stopped out of long 5/$1,100-$1,130 bull call spread took profits on long 4/$1,080-$1,120 bull call spread   </vt:lpstr>
      <vt:lpstr>       Amazon (AMZN)-Back to bottom of range took profits on 9/$1,500-$1,500 vertical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-    </vt:lpstr>
      <vt:lpstr>  Micron Technology (MU)-    </vt:lpstr>
      <vt:lpstr>  Salesforce (CRM)- took profits on long 9/$125-$130 vertical bull call spread took profits on long 8/$125-$130 vertical bull call spread took profits on long 2/$105-$115 call spread     </vt:lpstr>
      <vt:lpstr>  Boeing (BA)- took profits on long 4/$315-$335 call spread  Next to happen in the recertification bounce    </vt:lpstr>
      <vt:lpstr>  Walt Disney (DIS)- The Next Netflix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Down by 50% since the election  </vt:lpstr>
      <vt:lpstr>  Wal-Mart (WMT)-Tariffs Trouble Long 9/$119-$121 bear put spread took profits on Long 8/$114-$117 bear put spread  </vt:lpstr>
      <vt:lpstr>  Macys’ (M)-Tariffs Trouble took profits on Long 8/$23-$25 bear put spread  </vt:lpstr>
      <vt:lpstr>      Tesla (TSLA)- 900,000 on the road by yearend took profits on long 6/$140-$150 call spread – expires in 7 trading days took profits on long 6/$240-$250 put spread – expires in 7 trading days stopped out of long 4/$300-$320 put spread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Swan dive on low rates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Avoid on strong Weak Dollar</vt:lpstr>
      <vt:lpstr>Bonds – Churning </vt:lpstr>
      <vt:lpstr>   Treasury ETF (TLT) –  took profits on long 10/$129-$132 call spread stopped out of long 8/$137-$140 put spread  took profits on long 8/$125-$128 call spread took profits on long 6/$128-131 bear put spread took profits on long 5/$116-$119 bull call spread     </vt:lpstr>
      <vt:lpstr> Ten Year Treasury Yield ($TNX) – 1.67% Overnight Low  </vt:lpstr>
      <vt:lpstr>Junk Bonds (HYG) 5.28% Yield big jump in yields on stock selloff and recession fears </vt:lpstr>
      <vt:lpstr>2X Short Treasuries (TBT)- 2 Month Topping Process</vt:lpstr>
      <vt:lpstr>Emerging Market Debt (ELD) 5.01% Yield- </vt:lpstr>
      <vt:lpstr>Municipal Bonds (MUB)-1.60%   Mix of AAA, AA, and A rated bonds </vt:lpstr>
      <vt:lpstr>Foreign Currencies – New Highs for the Buck</vt:lpstr>
      <vt:lpstr>   Japanese Yen (FXY), (YCS)   </vt:lpstr>
      <vt:lpstr>   Euro ($XEU), (FXE), (EUO)-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Yet Another Crash Chinese flight from Yuan is 99% of the trade  </vt:lpstr>
      <vt:lpstr>Energy – Back to the Dumps 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Precious Metals – Trouble   </vt:lpstr>
      <vt:lpstr>Gold (GLD)-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Palladium - (PALL)-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</vt:lpstr>
      <vt:lpstr>February Corelogic S&amp;P Case Shiller Home Price Index Phoenix (5.8%), Las Vegas (5.5%), and Tampa (4.7%)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12:00 EST Wednesday, October 16,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6714</cp:revision>
  <cp:lastPrinted>2017-08-31T13:43:13Z</cp:lastPrinted>
  <dcterms:created xsi:type="dcterms:W3CDTF">2015-02-05T17:12:57Z</dcterms:created>
  <dcterms:modified xsi:type="dcterms:W3CDTF">2019-10-02T15:45:14Z</dcterms:modified>
</cp:coreProperties>
</file>