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5"/>
  </p:notesMasterIdLst>
  <p:sldIdLst>
    <p:sldId id="256" r:id="rId2"/>
    <p:sldId id="797" r:id="rId3"/>
    <p:sldId id="888" r:id="rId4"/>
    <p:sldId id="605" r:id="rId5"/>
    <p:sldId id="997" r:id="rId6"/>
    <p:sldId id="664" r:id="rId7"/>
    <p:sldId id="824" r:id="rId8"/>
    <p:sldId id="647" r:id="rId9"/>
    <p:sldId id="695" r:id="rId10"/>
    <p:sldId id="755" r:id="rId11"/>
    <p:sldId id="898" r:id="rId12"/>
    <p:sldId id="793" r:id="rId13"/>
    <p:sldId id="693" r:id="rId14"/>
    <p:sldId id="910" r:id="rId15"/>
    <p:sldId id="787" r:id="rId16"/>
    <p:sldId id="282" r:id="rId17"/>
    <p:sldId id="570" r:id="rId18"/>
    <p:sldId id="280" r:id="rId19"/>
    <p:sldId id="285" r:id="rId20"/>
    <p:sldId id="563" r:id="rId21"/>
    <p:sldId id="835" r:id="rId22"/>
    <p:sldId id="613" r:id="rId23"/>
    <p:sldId id="831" r:id="rId24"/>
    <p:sldId id="811" r:id="rId25"/>
    <p:sldId id="891" r:id="rId26"/>
    <p:sldId id="814" r:id="rId27"/>
    <p:sldId id="764" r:id="rId28"/>
    <p:sldId id="765" r:id="rId29"/>
    <p:sldId id="840" r:id="rId30"/>
    <p:sldId id="893" r:id="rId31"/>
    <p:sldId id="841" r:id="rId32"/>
    <p:sldId id="289" r:id="rId33"/>
    <p:sldId id="730" r:id="rId34"/>
    <p:sldId id="994" r:id="rId35"/>
    <p:sldId id="996" r:id="rId36"/>
    <p:sldId id="799" r:id="rId37"/>
    <p:sldId id="673" r:id="rId38"/>
    <p:sldId id="830" r:id="rId39"/>
    <p:sldId id="481" r:id="rId40"/>
    <p:sldId id="290" r:id="rId41"/>
    <p:sldId id="669" r:id="rId42"/>
    <p:sldId id="522" r:id="rId43"/>
    <p:sldId id="336" r:id="rId44"/>
    <p:sldId id="295" r:id="rId45"/>
    <p:sldId id="501" r:id="rId46"/>
    <p:sldId id="539" r:id="rId47"/>
    <p:sldId id="982" r:id="rId48"/>
    <p:sldId id="654" r:id="rId49"/>
    <p:sldId id="659" r:id="rId50"/>
    <p:sldId id="655" r:id="rId51"/>
    <p:sldId id="656" r:id="rId52"/>
    <p:sldId id="657" r:id="rId53"/>
    <p:sldId id="658" r:id="rId54"/>
    <p:sldId id="985" r:id="rId55"/>
    <p:sldId id="533" r:id="rId56"/>
    <p:sldId id="756" r:id="rId57"/>
    <p:sldId id="786" r:id="rId58"/>
    <p:sldId id="546" r:id="rId59"/>
    <p:sldId id="536" r:id="rId60"/>
    <p:sldId id="777" r:id="rId61"/>
    <p:sldId id="986" r:id="rId62"/>
    <p:sldId id="388" r:id="rId63"/>
    <p:sldId id="312" r:id="rId64"/>
    <p:sldId id="380" r:id="rId65"/>
    <p:sldId id="747" r:id="rId66"/>
    <p:sldId id="313" r:id="rId67"/>
    <p:sldId id="972" r:id="rId68"/>
    <p:sldId id="1001" r:id="rId69"/>
    <p:sldId id="907" r:id="rId70"/>
    <p:sldId id="650" r:id="rId71"/>
    <p:sldId id="729" r:id="rId72"/>
    <p:sldId id="737" r:id="rId73"/>
    <p:sldId id="998" r:id="rId74"/>
    <p:sldId id="999" r:id="rId75"/>
    <p:sldId id="1000" r:id="rId76"/>
    <p:sldId id="904" r:id="rId77"/>
    <p:sldId id="905" r:id="rId78"/>
    <p:sldId id="754" r:id="rId79"/>
    <p:sldId id="332" r:id="rId80"/>
    <p:sldId id="586" r:id="rId81"/>
    <p:sldId id="349" r:id="rId82"/>
    <p:sldId id="492" r:id="rId83"/>
    <p:sldId id="335" r:id="rId84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4" autoAdjust="0"/>
    <p:restoredTop sz="94880"/>
  </p:normalViewPr>
  <p:slideViewPr>
    <p:cSldViewPr>
      <p:cViewPr varScale="1">
        <p:scale>
          <a:sx n="67" d="100"/>
          <a:sy n="67" d="100"/>
        </p:scale>
        <p:origin x="66" y="2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“Let’s Make a Deal!”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October 16, 2019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B74ED6-B823-774A-831A-25D792156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200" y="1295400"/>
            <a:ext cx="6883400" cy="35892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Rolling Over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838200" y="838200"/>
            <a:ext cx="108204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/>
              <a:t> Hiring is Slowing</a:t>
            </a:r>
            <a:r>
              <a:rPr lang="en-US" sz="2000" dirty="0"/>
              <a:t>, Says the ADP report, which saw only 135,000 private sector jobs created in September, </a:t>
            </a:r>
            <a:r>
              <a:rPr lang="en-US" sz="2000" b="1" i="1" dirty="0"/>
              <a:t>Rail Traffic Down 7% Last Week</a:t>
            </a:r>
            <a:r>
              <a:rPr lang="en-US" sz="2000" dirty="0"/>
              <a:t>, and off 4% YOY, </a:t>
            </a:r>
            <a:r>
              <a:rPr lang="en-US" sz="2000" b="1" i="1" dirty="0"/>
              <a:t>Services PMI Hit Three Year Low, US Producer Prices Plunge in September</a:t>
            </a:r>
            <a:r>
              <a:rPr lang="en-US" sz="2000" dirty="0"/>
              <a:t>, down 0.3%, </a:t>
            </a:r>
            <a:r>
              <a:rPr lang="en-US" sz="2000" b="1" i="1" dirty="0"/>
              <a:t>New Job Openings Hit 18 Month Low</a:t>
            </a:r>
            <a:r>
              <a:rPr lang="en-US" sz="2000" dirty="0"/>
              <a:t>, down 123,000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/>
              <a:t> The Fed September Minutes are Out</a:t>
            </a:r>
            <a:r>
              <a:rPr lang="en-US" sz="2000" dirty="0"/>
              <a:t>, and traders seem to be expecting more rate cuts than the Fed is.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/>
              <a:t> Inflation was Zero in September</a:t>
            </a:r>
            <a:r>
              <a:rPr lang="en-US" sz="2000" dirty="0"/>
              <a:t>, with the</a:t>
            </a:r>
            <a:br>
              <a:rPr lang="en-US" sz="2000" dirty="0"/>
            </a:br>
            <a:r>
              <a:rPr lang="en-US" sz="2000" dirty="0"/>
              <a:t>Consumer Price Index up 1.8% YOY.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/>
              <a:t> IMF Downgrades Global Growth</a:t>
            </a:r>
            <a:r>
              <a:rPr lang="en-US" sz="2000" dirty="0"/>
              <a:t>, from 3.2% to 3%</a:t>
            </a:r>
            <a:br>
              <a:rPr lang="en-US" sz="2000" dirty="0"/>
            </a:br>
            <a:r>
              <a:rPr lang="en-US" sz="2000" dirty="0"/>
              <a:t> and trade gets the blame. At 2.5% growth many major</a:t>
            </a:r>
            <a:br>
              <a:rPr lang="en-US" sz="2000" dirty="0"/>
            </a:br>
            <a:r>
              <a:rPr lang="en-US" sz="2000" dirty="0"/>
              <a:t> economies will be in recessions.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dirty="0"/>
              <a:t>German ZEW </a:t>
            </a:r>
            <a:r>
              <a:rPr lang="en-US" sz="2000" dirty="0"/>
              <a:t>at a recessionary -22.8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48E7C3-322B-294F-AB66-667E1156B5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35814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Claims-Bottomed Out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+1,000 to 214,000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523999"/>
            <a:ext cx="1066800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- Trade War Indicator</a:t>
            </a:r>
            <a:br>
              <a:rPr lang="en-US" sz="2800" dirty="0"/>
            </a:br>
            <a:r>
              <a:rPr lang="en-US" sz="1800" dirty="0"/>
              <a:t>Chinese Buy Ten Shiploads as an Olive Branch But the Price Gains are Temporary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9C7C6-DC21-CA4C-8F6A-AD2CB0491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053216"/>
            <a:ext cx="7264400" cy="5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A9F9600-B189-0449-BF42-EBECF6E71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757880"/>
              </p:ext>
            </p:extLst>
          </p:nvPr>
        </p:nvGraphicFramePr>
        <p:xfrm>
          <a:off x="1219200" y="1790700"/>
          <a:ext cx="9067800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5052653">
                  <a:extLst>
                    <a:ext uri="{9D8B030D-6E8A-4147-A177-3AD203B41FA5}">
                      <a16:colId xmlns:a16="http://schemas.microsoft.com/office/drawing/2014/main" val="1234474398"/>
                    </a:ext>
                  </a:extLst>
                </a:gridCol>
                <a:gridCol w="1815635">
                  <a:extLst>
                    <a:ext uri="{9D8B030D-6E8A-4147-A177-3AD203B41FA5}">
                      <a16:colId xmlns:a16="http://schemas.microsoft.com/office/drawing/2014/main" val="4275792280"/>
                    </a:ext>
                  </a:extLst>
                </a:gridCol>
                <a:gridCol w="2199512">
                  <a:extLst>
                    <a:ext uri="{9D8B030D-6E8A-4147-A177-3AD203B41FA5}">
                      <a16:colId xmlns:a16="http://schemas.microsoft.com/office/drawing/2014/main" val="3846072013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45251168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11199142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Darden Resturants, Inc. (DRI)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110.00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125.00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67587570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Shake Shack, Inc. (SHAK)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90.00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108.00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38527915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Heico Corp. (HEI)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120.00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140.00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15735311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Twitter, Inc. (TWTR)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40.00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62672382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CBS Corp (CBS)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37.00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48.00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40422300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15197528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28944501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91629596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Illumina, Inc. (ILMN)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312.00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250.00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63127125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VMWare, Inc. (VMW)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160.00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130.00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29362224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National Beverage Corp (FIZZ)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51.00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42.00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29061104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Align Technology, Inc.(ALGN)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219.00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29518834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Ameriprise Financial inc.(AMP)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140.00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125.00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492668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 The Dam is Broken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damn of unrequited buying has broken, but with global fundamentals deteriorating fast how long will it last? There are a lot of contradictory signals now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*All depends on Q3 earnings which start in a few week and the outlook is bleak, down 4% est. vs 26% a year ago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*Insider selling at Fortune 500 companies at 20 year highs. What do they know that we don’t?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*Trading volume is falling in up markets,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rising in down markets, always a negative indicator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Marginal new high, then 7% down market for the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3 months, then new highs propelled by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ultra low interest rates or an eventual China trade deal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C24B8-3834-4249-BFF2-7512EF2CB5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3600450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Breakout Attempt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10/$305-$310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10/$270-$275 bull call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10/$300-$305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8/$305-$308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9395E-B442-694E-AC63-06351C4479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1981200"/>
            <a:ext cx="6045200" cy="45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7D603-FB2D-C54A-8EDE-47CF82EAC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700" y="1066800"/>
            <a:ext cx="7340600" cy="55578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7620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Back to the Middle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10/$137-$142 vertical bull call spread - expires in 2 days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9/$157-$160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97751B-C576-1649-8444-3872AE6CF3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2133600"/>
            <a:ext cx="6055264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NASDAQ ($COMPQ) – Profit Taking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8D0306-70E6-F141-9313-BDDB6BA95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143000"/>
            <a:ext cx="6650726" cy="503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(VIX)-Back in the Dumps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75714-D0E7-1C4D-9AF7-758E2F8C4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071517"/>
            <a:ext cx="7340600" cy="55578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25-26 Lake Tahoe Conference</a:t>
            </a:r>
            <a:br>
              <a:rPr lang="en-US" sz="2800" b="1" dirty="0"/>
            </a:br>
            <a:r>
              <a:rPr lang="en-US" sz="2800" b="1" dirty="0"/>
              <a:t>LAST </a:t>
            </a:r>
            <a:r>
              <a:rPr lang="en-US" sz="2800" b="1"/>
              <a:t>CHANCE! Only </a:t>
            </a:r>
            <a:r>
              <a:rPr lang="en-US" sz="2800" b="1" dirty="0"/>
              <a:t>9 More Days!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 $699 to $1,999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id="{976D7D3F-08CB-4E44-B693-AF74338D1BF6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41148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92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9C99FA-3940-7245-88EC-5D5169D8CB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900" y="1872886"/>
            <a:ext cx="6273800" cy="475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619DA2-084C-9D4C-AB25-CB2814C41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1447800"/>
            <a:ext cx="6654800" cy="503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China Target – 5G Chip Buy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6CB752-1C2D-554E-A642-18566C97B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900" y="1106759"/>
            <a:ext cx="7188200" cy="54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(GOOGL)-Antitrust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88A49B-DEBD-8D40-A19D-78AD5D1E0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447800"/>
            <a:ext cx="6731000" cy="509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(AMZN)-Back to bottom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4/$1,650-$1,700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8B7F1C-2598-D34B-8F94-479DE9E2CB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900" y="1840049"/>
            <a:ext cx="6426200" cy="48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(PYPL)-CEO resigns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3E6E25-DD64-CD4F-834F-BC0400224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219200"/>
            <a:ext cx="6959600" cy="5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7F7017-975D-A84B-92D3-083CE7451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200" y="1207589"/>
            <a:ext cx="6959600" cy="5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BA9A16-EE6A-4441-9986-0E9056D0DD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066800"/>
            <a:ext cx="6521650" cy="493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DE1D01-C733-5C4E-8208-AC317B330A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1676400"/>
            <a:ext cx="6502400" cy="492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to happen is the recertification bounce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05BD15-1C84-004A-B401-5A2400802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481" y="12954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 Best Month in Two Years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981200" y="13716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b="1" u="sng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+11.53%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+48.95%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+349.09%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34.53%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10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The Streaming Wars are 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8/$125-$130 call spread expired at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4/$125-$130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FF39DF-2A80-054D-B9B4-A2D11BD5A7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1905000"/>
            <a:ext cx="6045200" cy="45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082986-FA25-184E-B153-3C508E13A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524000"/>
            <a:ext cx="6807200" cy="51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EB00C-3C94-B34E-8CA9-4DE3ABF8B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295400"/>
            <a:ext cx="6654800" cy="503863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 by 50% since the election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F59A4A-B014-B345-88E4-C7ADC7AF2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191" y="1417452"/>
            <a:ext cx="6807200" cy="51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11/$125-$130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F7A6DF-4759-714C-BAA8-DD110B5CF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518203"/>
            <a:ext cx="6731000" cy="509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9BA8ED-D16E-2C44-B48A-599A5671C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309687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(TSLA)- 900,000 on the road by yearend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 – 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– expires in 7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FC99C4-D5EC-944D-9A81-46CC8AF338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900" y="1773374"/>
            <a:ext cx="6426200" cy="4865551"/>
          </a:xfrm>
          <a:prstGeom prst="rect">
            <a:avLst/>
          </a:prstGeom>
        </p:spPr>
      </p:pic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CEF536A6-ADCD-3F46-BA5B-B73E1976E6C4}"/>
              </a:ext>
            </a:extLst>
          </p:cNvPr>
          <p:cNvSpPr/>
          <p:nvPr/>
        </p:nvSpPr>
        <p:spPr>
          <a:xfrm>
            <a:off x="4800600" y="4724400"/>
            <a:ext cx="167376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Major</a:t>
            </a:r>
            <a:br>
              <a:rPr lang="en-US" sz="2000" dirty="0"/>
            </a:br>
            <a:r>
              <a:rPr lang="en-US" sz="2000" dirty="0"/>
              <a:t>Support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9C72A0-D00F-1740-AC4E-ED90F57BA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00" y="1129211"/>
            <a:ext cx="7264400" cy="5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Non 737 User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58CA94-929C-094F-B532-39F982855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0" y="922791"/>
            <a:ext cx="7493000" cy="56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25C55A-A1B1-3E47-93CF-01C0C539E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308410"/>
            <a:ext cx="7188200" cy="54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3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</a:t>
            </a:r>
            <a:br>
              <a:rPr lang="en-US" sz="2000" dirty="0"/>
            </a:br>
            <a:r>
              <a:rPr lang="en-US" sz="2000" dirty="0"/>
              <a:t>Only Buying Very Deep in-the-Money on Capitulation Days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534400" y="198120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52.72% YTD</a:t>
            </a:r>
            <a:br>
              <a:rPr lang="en-US" sz="1800" b="1" dirty="0"/>
            </a:br>
            <a:endParaRPr lang="en-US" sz="1800" b="1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B21E88-2752-3C46-98F7-9E64B7E68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632" y="3329980"/>
            <a:ext cx="2730500" cy="25019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87BE10-9D54-2841-B052-52E5B44B3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785139"/>
              </p:ext>
            </p:extLst>
          </p:nvPr>
        </p:nvGraphicFramePr>
        <p:xfrm>
          <a:off x="838200" y="1676400"/>
          <a:ext cx="4941237" cy="4525962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607716255"/>
                    </a:ext>
                  </a:extLst>
                </a:gridCol>
                <a:gridCol w="902637">
                  <a:extLst>
                    <a:ext uri="{9D8B030D-6E8A-4147-A177-3AD203B41FA5}">
                      <a16:colId xmlns:a16="http://schemas.microsoft.com/office/drawing/2014/main" val="1512778198"/>
                    </a:ext>
                  </a:extLst>
                </a:gridCol>
              </a:tblGrid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Current Capital at Risk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056601184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517218775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2374254715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625050826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657435660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(IWM) 10/$137-$142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606338782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(USO) 10/$9.50-$10.00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901559406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2619751602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980294143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173625368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(SPY) 11/$305-$310 puts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481270335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(WMT) 11/$125-$130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811552523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60031260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2112151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FBAFAF-AA74-5B4F-B2C6-BAB3FC706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198" y="9779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Swan dive on low rates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0A586D-75EB-604B-BC26-50AC49D0C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1295400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76DA2F-4671-C04F-B130-9D12B407E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100" y="1371600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029768-ABD2-CA4E-8187-A223EFCFD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0" y="1295400"/>
            <a:ext cx="7112000" cy="538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Pip on Brexit News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7F5AC2-629F-E44D-89BC-2321310DE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1071517"/>
            <a:ext cx="7340600" cy="55578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0D6CE6-7930-D74E-84D9-5F3898CAD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0541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Avoid on strong Weak Dollar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B7189C-4B49-3C42-BA59-9AB3341A1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143000"/>
            <a:ext cx="7188200" cy="54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*After record volatility, bonds have been churning in a broad 8 point range, digesting recent gains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further evidence of a weakening global economy will trigger a new run at record low interest rates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*Sitting it out waiting for another entry point, long or short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*Resumption of Global QE will boost supply of negative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yielding bonds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*Bottom line: Ten year US Treasury yields will fall below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1.0% in 2020 to come in line with the rest of the world,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then go to zero in the next recession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 Looking for Direction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9C9D1-3DA2-7B4E-8048-CE3A502AE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1" y="3098607"/>
            <a:ext cx="3886200" cy="309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10/$129-$132 call spread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stopped out of long 8/$137-$140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8/$125-$128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6/$128-131 bear put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5/$116-$119 bull call spread 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6A85D-4755-314B-881C-F55DAEF9F6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057400"/>
            <a:ext cx="6055264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1.73%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FC5844-6DBF-F046-8977-6EA64827D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0" y="990600"/>
            <a:ext cx="7264400" cy="5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9F7A9-7D58-634F-B024-F94ADF5CF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4FBD5B-F277-C441-BE43-B80C3E7BD2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200" y="806450"/>
            <a:ext cx="87376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5.28%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yields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9006FF-C886-7740-8148-2B137F5C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00" y="1066800"/>
            <a:ext cx="7264400" cy="5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1A84FD-AB15-CC44-8731-0206A1517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1239092"/>
            <a:ext cx="7112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05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C6A9CF-E55A-BE40-B9CC-43B6B110E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481" y="11430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(MUB)-1.60%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9957A2-BA35-B449-A757-54BBACEBE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300" y="1280890"/>
            <a:ext cx="6883400" cy="52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Weakness 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1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*Profit taking hits US dollar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bounces of major support on QE expansion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bounces hard on the possible end of the 4 year Brexit saga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Yuan stabilizes on trade hopes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dead on the water, not recovering from recent crash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stabilizes on no escalation of trade war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*Avoid the FX market for now,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there are too many contrary indicators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DDE550-A7E7-EE4B-9B9E-E9D1CE4A53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3426453"/>
            <a:ext cx="4564743" cy="29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E146CC-B9A1-2846-9C15-286C0B566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0668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A46A78-DE25-404D-801F-6515B8629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854725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623564-DFF2-B34B-9965-45E8004FF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123245"/>
            <a:ext cx="7188200" cy="54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7C925E-1D5A-AB44-808C-238B757D3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143000"/>
            <a:ext cx="7112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New Lows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5A602-720B-8540-AD76-883A14383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1430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3BBA85C-9FE6-F245-BB2F-AB72FE7504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524000"/>
            <a:ext cx="8445500" cy="47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Going Nowhere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86E56E-462E-F04E-B36C-A49983A4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0" y="1219200"/>
            <a:ext cx="95250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Another Attack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*An attack on an Iran tanker in the Red Sea delivers a brief 10% rally, which we caught on the long side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*Over supply against fading demand will last for years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*Natural gas suffers collapse on massive fracking over supply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*Energy still the most unloved sector in the stock market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*Avoid all energy plays like the plague, 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looks like $42 a barrel is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in the cards, more later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EC4581-EFA9-F44E-8B2C-C8ECC4F1CA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799" y="3833192"/>
            <a:ext cx="4665643" cy="261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1376F1-957E-6A44-8B78-6164591FB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914400"/>
            <a:ext cx="734683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 – expires in 2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4ACA9F-D7A9-7043-AF71-FC1E6A902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9906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082F40-78FC-9644-A3D7-F1467E09A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100" y="1143000"/>
            <a:ext cx="7035800" cy="53271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D49CA2-A343-3347-983A-876D9F2B4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914400"/>
            <a:ext cx="7493000" cy="56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(UNG)- 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7C1306-32BE-7C4F-B785-E0A8F8438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600" y="838200"/>
            <a:ext cx="7416800" cy="56155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2550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Downtrend   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*Head and shoulders top turns into downtrend, next support in (GLD) is $136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*”RISK ON” means ”SELL GOLD”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*People’s Bank of China gold holdings are exploding to the upside, from 1,0000 metric tonnes in 2015 to above 1,850 tonnes today, potential trade deal means throttling back of Chinese buying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 still thing gold has a future, I’m just waiting for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bigger capitulation selloff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C17339-922E-2C49-B4A2-E3A792494F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3704996"/>
            <a:ext cx="3124898" cy="29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A65F-9802-8542-B2BC-4473F2D82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95652-9F92-514B-A436-DD5CFB209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6C8BE7-0D87-654A-AD13-719ACF38B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17" y="1066800"/>
            <a:ext cx="1103521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743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F02744-29AB-0B49-AF71-81810B04D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800" y="953375"/>
            <a:ext cx="7493000" cy="5673271"/>
          </a:xfrm>
          <a:prstGeom prst="rect">
            <a:avLst/>
          </a:prstGeom>
        </p:spPr>
      </p:pic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ECEF6514-88D4-5E46-96EB-17A207A60199}"/>
              </a:ext>
            </a:extLst>
          </p:cNvPr>
          <p:cNvSpPr/>
          <p:nvPr/>
        </p:nvSpPr>
        <p:spPr>
          <a:xfrm>
            <a:off x="10134600" y="2971800"/>
            <a:ext cx="1625600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94488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*It’s Hard to fight the Fed, possible rate cut coming on October 30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*No deal with China, but no escalation is better than nothing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*This unleashed a lot of buying pent up over the last six months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*New Ukraine and tax scandals having no market impact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*We’re not buying the shift into value (junk) stocks with terrible fundamentals, like banks, industrials, and retailers because it is just a temporary short term trend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*Eventually, a failure of a real deal to arrive will take stocks down to new lows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*Revived Brexit hopes have been another market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749" y="4636236"/>
            <a:ext cx="3171251" cy="21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A77D7-EC70-5A42-99C4-752D207A3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0" y="838200"/>
            <a:ext cx="7493000" cy="56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B32BED-0310-524F-B3A2-EE0392D9B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838200"/>
            <a:ext cx="7464245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EBA298-959F-8244-8BAF-ABB8B64E5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877" y="914400"/>
            <a:ext cx="7464245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24611-8688-8A42-9D86-EC7F991F1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838200"/>
            <a:ext cx="7564887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63C52E-90CB-C845-A014-1FA6AD074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0" y="762000"/>
            <a:ext cx="7493000" cy="56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4B0D3A-0FEE-A044-B35E-5F315FDF0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900" y="914400"/>
            <a:ext cx="7188200" cy="54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91AFEC-1585-F547-B083-8DD1CAB8B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141316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E709D5-8A27-F84A-86BB-6C111AC3DE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905000"/>
            <a:ext cx="6256547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400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Recovering 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Ultra low interest rates causing housing inventories to quickly disappear, down 2.5% in September and 1.8% in August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*NAHB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Homebuilder Sentiment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jumps from 68 to 71, near a two year high</a:t>
            </a:r>
            <a:b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*Entry level homes under $200,000 see inventory down an amazing 10% YOY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*Homes priced between $200,000 and $750,000, 60% of the market, suddenly saw supplies level off after 18 months of increases and will fall in coming months</a:t>
            </a:r>
            <a:b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mortgage applications up a massive 5% on the week, banks scrambling to hire new staff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9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pops to a 3.2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first improvement in 18 months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6F9B68-8B8F-E042-B32F-1A1819F930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4410038"/>
            <a:ext cx="33909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(5.8%), Las Vegas (5.5%), and Tampa (4.7%)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 Back to the Middle-Nothing to do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device with a screen&#10;&#10;Description automatically generated">
            <a:extLst>
              <a:ext uri="{FF2B5EF4-FFF2-40B4-BE49-F238E27FC236}">
                <a16:creationId xmlns:a16="http://schemas.microsoft.com/office/drawing/2014/main" id="{21167727-7107-9940-82F0-68B179016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583" y="1797869"/>
            <a:ext cx="8195417" cy="441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B852C-BFC2-544E-91BF-8DD32D9BD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083174"/>
            <a:ext cx="7264400" cy="5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87974-685D-5B49-89DB-FFD59CC68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160149"/>
            <a:ext cx="7188200" cy="5442494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bigger dip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sell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October 30,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person, indoor, man, holding&#10;&#10;Description automatically generated">
            <a:extLst>
              <a:ext uri="{FF2B5EF4-FFF2-40B4-BE49-F238E27FC236}">
                <a16:creationId xmlns:a16="http://schemas.microsoft.com/office/drawing/2014/main" id="{CC97B3AC-8C9B-6B4B-9BC8-76D7393061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61399" y="1435004"/>
            <a:ext cx="4003008" cy="26570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Dead in the Middle-Nothing to do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491010" y="2287413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9491010" y="50937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5" name="Picture 4" descr="A picture containing sitting, many, display, large&#10;&#10;Description automatically generated">
            <a:extLst>
              <a:ext uri="{FF2B5EF4-FFF2-40B4-BE49-F238E27FC236}">
                <a16:creationId xmlns:a16="http://schemas.microsoft.com/office/drawing/2014/main" id="{56C187A1-71E0-8249-8DD6-0FCE0FF5D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417637"/>
            <a:ext cx="84201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30382</TotalTime>
  <Words>555</Words>
  <Application>Microsoft Office PowerPoint</Application>
  <PresentationFormat>Widescreen</PresentationFormat>
  <Paragraphs>154</Paragraphs>
  <Slides>83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6" baseType="lpstr">
      <vt:lpstr>Arial</vt:lpstr>
      <vt:lpstr>Calibri</vt:lpstr>
      <vt:lpstr>Office Theme</vt:lpstr>
      <vt:lpstr>The Mad Hedge Fund Trader “Let’s Make a Deal!” </vt:lpstr>
      <vt:lpstr>October 25-26 Lake Tahoe Conference LAST CHANCE! Only 9 More Days! </vt:lpstr>
      <vt:lpstr> Trade Alert Performance New Highs! Best Month in Two Years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Back to the Middle-Nothing to do An artificial intelligence driven algorithm that analyzes 30 different economic, technical, and momentum driven indicators </vt:lpstr>
      <vt:lpstr> The Mad Hedge Profit Predictor Dead in the Middle-Nothing to do </vt:lpstr>
      <vt:lpstr>The Global Economy – Rolling Over</vt:lpstr>
      <vt:lpstr>Weekly Jobless Claims-Bottomed Out +1,000 to 214,000 </vt:lpstr>
      <vt:lpstr>Soybeans - Trade War Indicator Chinese Buy Ten Shiploads as an Olive Branch But the Price Gains are Temporary  </vt:lpstr>
      <vt:lpstr>The Bill Davis View A $1,500 Upgrade for the Mad Day Trader Service </vt:lpstr>
      <vt:lpstr>Stocks –  The Dam is Broken</vt:lpstr>
      <vt:lpstr>     S&amp;P 500 – Breakout Attempt long 10/$305-$310 bear put spread took profits on long 10/$270-$275 bull call spread took profits on long 10/$300-$305 bear put spread took profits on long 8/$305-$308 bear put spread       </vt:lpstr>
      <vt:lpstr> Dow Average ($INDU)- </vt:lpstr>
      <vt:lpstr>Russell 2000 (IWM)- Back to the Middle Long 10/$137-$142 vertical bull call spread - expires in 2 days took profits on Long 10/$153-$156 vertical bear put spread stopped out of Long 9/$153-$156 vertical bear put spread took profits on Long 9/$157-$160 vertical bear put spread </vt:lpstr>
      <vt:lpstr>NASDAQ ($COMPQ) – Profit Taking</vt:lpstr>
      <vt:lpstr>(VIX)-Back in the Dumps </vt:lpstr>
      <vt:lpstr>   Microsoft (MSFT)- Earnings beat- Looking for Another Entry Point took profits on long 9/$115-$120 call spread took profits on long 6/$110-$115 call spread took profits on long 4/$108-$113 call spread took profits on long 2/$85-$90 call spread     </vt:lpstr>
      <vt:lpstr>   Facebook (FB)- took profits on Long 9/$150-$160 vertical bull call spread took profits on Long 8/$167.50-$172.50 vertical bull call spread     </vt:lpstr>
      <vt:lpstr>   Apple (AAPL)- China Target – 5G Chip Buy     </vt:lpstr>
      <vt:lpstr>   Alphabet (GOOGL)-Antitrust Target  took profits on long 9/$1,030-$1,080 vertical bull call spread stopped out of long 5/$1,100-$1,130 bull call spread took profits on long 4/$1,080-$1,120 bull call spread   </vt:lpstr>
      <vt:lpstr>       Amazon (AMZN)-Back to bottom of range took profits on 9/$1,500-$1,500 vertical bull call spread stopped out of long 4/$1,650-$1,700 call spread took profits on long 4/$1,600-$1,650 call spread took profits on long 2/$1,200-$1,300 call spread      </vt:lpstr>
      <vt:lpstr>      PayPal (PYPL)-CEO resigns took profits on long 4/$90-$95 call spread      </vt:lpstr>
      <vt:lpstr>  NVIDIA (NVDA) -    </vt:lpstr>
      <vt:lpstr>  Micron Technology (MU)-    </vt:lpstr>
      <vt:lpstr>  Salesforce (CRM)- took profits on long 9/$125-$130 vertical bull call spread took profits on long 8/$125-$130 vertical bull call spread took profits on long 2/$105-$115 call spread     </vt:lpstr>
      <vt:lpstr>  Boeing (BA)- took profits on long 4/$315-$335 call spread  Next to happen is the recertification bounce    </vt:lpstr>
      <vt:lpstr>  Walt Disney (DIS)- The Streaming Wars are On took profits on long 9/$115-$120 call spread 8/$125-$130 call spread expired at max profit Stopped out of 4/$125-$130 call spread for small loss took profits on long 4/$100-$104 call spread 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Down by 50% since the election  </vt:lpstr>
      <vt:lpstr>  Wal-Mart (WMT)-Tariffs Trouble Long 11/$125-$130 bear put spread Long 10/$119-$121 bear put spread took profits on Long 8/$114-$117 bear put spread  </vt:lpstr>
      <vt:lpstr>  Macys’ (M)-Tariffs Trouble took profits on Long 8/$23-$25 bear put spread  </vt:lpstr>
      <vt:lpstr>      Tesla (TSLA)- 900,000 on the road by yearend took profits on long 6/$140-$150 call spread – expires in 7 trading days took profits on long 6/$240-$250 put spread – expires in 7 trading days       </vt:lpstr>
      <vt:lpstr>Southwest Airlines (LUV) - Boeing 737 Max biggest buyer</vt:lpstr>
      <vt:lpstr>Delta Airlines (DAL) – Non 737 User  </vt:lpstr>
      <vt:lpstr>Transports Sector SPDR (XTN)-  (ALGT),  (ALK), (JBLU), (LUV), (CHRW), (DAL) </vt:lpstr>
      <vt:lpstr>Health Care Sector (XLV), (RXL)-New Highs (JNJ), (PFE), (MRK), (GILD), (ACT), (AMGN) </vt:lpstr>
      <vt:lpstr>Goldman Sachs (GS)- Swan dive on low rates </vt:lpstr>
      <vt:lpstr>Palo Alto Networks (PANW)- Hacking never goes out of fashion</vt:lpstr>
      <vt:lpstr>Consumer Discretionary SPDR (XLY) (DIS), (AMZN), (HD), (CMCSA), (MCD), (SBUX) </vt:lpstr>
      <vt:lpstr>Europe Hedged Equity (HEDJ)- Pip on Brexit News </vt:lpstr>
      <vt:lpstr>Japan (DXJ)- </vt:lpstr>
      <vt:lpstr> Emerging Markets (EEM)- Avoid on strong Weak Dollar</vt:lpstr>
      <vt:lpstr>Bonds –  Looking for Direction</vt:lpstr>
      <vt:lpstr>   Treasury ETF (TLT) –  took profits on long 10/$129-$132 call spread stopped out of long 8/$137-$140 put spread  took profits on long 8/$125-$128 call spread took profits on long 6/$128-131 bear put spread took profits on long 5/$116-$119 bull call spread     </vt:lpstr>
      <vt:lpstr> Ten Year Treasury Yield ($TNX) – 1.73%  </vt:lpstr>
      <vt:lpstr>Junk Bonds (HYG) 5.28% Yield big jump in yields on stock selloff and recession fears </vt:lpstr>
      <vt:lpstr>2X Short Treasuries (TBT)- 2 Month Bottoming Process</vt:lpstr>
      <vt:lpstr>Emerging Market Debt (ELD) 5.01% Yield- </vt:lpstr>
      <vt:lpstr>Municipal Bonds (MUB)-1.60%   Mix of AAA, AA, and A rated bonds </vt:lpstr>
      <vt:lpstr>Foreign Currencies – Dollar Weakness </vt:lpstr>
      <vt:lpstr>   Japanese Yen (FXY), (YCS)   </vt:lpstr>
      <vt:lpstr>   Euro ($XEU), (FXE), (EUO)-    </vt:lpstr>
      <vt:lpstr>   Australian Dollar (FXA)- The Global Recovery Play took profits on long 8/$67-$69 call spread    </vt:lpstr>
      <vt:lpstr>Emerging Market Currencies (CEW)   </vt:lpstr>
      <vt:lpstr>Chinese Yuan- (CYB)- New Lows </vt:lpstr>
      <vt:lpstr>  Bitcoin- Going Nowhere  </vt:lpstr>
      <vt:lpstr>Energy – Another Attack</vt:lpstr>
      <vt:lpstr>Oil-($WTIC)</vt:lpstr>
      <vt:lpstr>  United States Oil Fund (USO) long 10/$9.50-$10 Vertical bull call spread – expires in 2 days  </vt:lpstr>
      <vt:lpstr>Energy Select Sector SPDR (XLE)-No Performance! (XOM), (CVX), (SLB), (KMI), (EOG), (COP) </vt:lpstr>
      <vt:lpstr>Halliburton (HAL)- </vt:lpstr>
      <vt:lpstr>Natural Gas (UNG)- Collapse </vt:lpstr>
      <vt:lpstr>Precious Metals – Downtrend    </vt:lpstr>
      <vt:lpstr>PowerPoint Presentation</vt:lpstr>
      <vt:lpstr>Gold (GLD)-    </vt:lpstr>
      <vt:lpstr> Market Vectors Gold Miners ETF- (GDX) – Yikes!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(COPX)-Collapse Trade War Disaster </vt:lpstr>
      <vt:lpstr> Freeport McMoRan (FCX)-World’s Largest Copper Producer took profits on long 4/$10-$11 call spread took profits on short 4/$114 calls </vt:lpstr>
      <vt:lpstr>Real Estate – Recovering </vt:lpstr>
      <vt:lpstr>February Corelogic S&amp;P Case Shiller Home Price Index Phoenix (5.8%), Las Vegas (5.5%), and Tampa (4.7%)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12:00 EST Wednesday, October 30, from Silicon Valley, CA 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doug davenport</cp:lastModifiedBy>
  <cp:revision>6749</cp:revision>
  <cp:lastPrinted>2017-08-31T13:43:13Z</cp:lastPrinted>
  <dcterms:created xsi:type="dcterms:W3CDTF">2015-02-05T17:12:57Z</dcterms:created>
  <dcterms:modified xsi:type="dcterms:W3CDTF">2019-10-16T19:53:19Z</dcterms:modified>
</cp:coreProperties>
</file>