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6"/>
  </p:notesMasterIdLst>
  <p:sldIdLst>
    <p:sldId id="256" r:id="rId2"/>
    <p:sldId id="1002" r:id="rId3"/>
    <p:sldId id="1003" r:id="rId4"/>
    <p:sldId id="888" r:id="rId5"/>
    <p:sldId id="605" r:id="rId6"/>
    <p:sldId id="997" r:id="rId7"/>
    <p:sldId id="664" r:id="rId8"/>
    <p:sldId id="824" r:id="rId9"/>
    <p:sldId id="647" r:id="rId10"/>
    <p:sldId id="695" r:id="rId11"/>
    <p:sldId id="755" r:id="rId12"/>
    <p:sldId id="898" r:id="rId13"/>
    <p:sldId id="793" r:id="rId14"/>
    <p:sldId id="693" r:id="rId15"/>
    <p:sldId id="910" r:id="rId16"/>
    <p:sldId id="787" r:id="rId17"/>
    <p:sldId id="282" r:id="rId18"/>
    <p:sldId id="570" r:id="rId19"/>
    <p:sldId id="280" r:id="rId20"/>
    <p:sldId id="285" r:id="rId21"/>
    <p:sldId id="563" r:id="rId22"/>
    <p:sldId id="835" r:id="rId23"/>
    <p:sldId id="613" r:id="rId24"/>
    <p:sldId id="831" r:id="rId25"/>
    <p:sldId id="811" r:id="rId26"/>
    <p:sldId id="891" r:id="rId27"/>
    <p:sldId id="814" r:id="rId28"/>
    <p:sldId id="764" r:id="rId29"/>
    <p:sldId id="765" r:id="rId30"/>
    <p:sldId id="840" r:id="rId31"/>
    <p:sldId id="893" r:id="rId32"/>
    <p:sldId id="841" r:id="rId33"/>
    <p:sldId id="289" r:id="rId34"/>
    <p:sldId id="730" r:id="rId35"/>
    <p:sldId id="994" r:id="rId36"/>
    <p:sldId id="996" r:id="rId37"/>
    <p:sldId id="799" r:id="rId38"/>
    <p:sldId id="673" r:id="rId39"/>
    <p:sldId id="830" r:id="rId40"/>
    <p:sldId id="481" r:id="rId41"/>
    <p:sldId id="290" r:id="rId42"/>
    <p:sldId id="669" r:id="rId43"/>
    <p:sldId id="522" r:id="rId44"/>
    <p:sldId id="336" r:id="rId45"/>
    <p:sldId id="295" r:id="rId46"/>
    <p:sldId id="501" r:id="rId47"/>
    <p:sldId id="539" r:id="rId48"/>
    <p:sldId id="982" r:id="rId49"/>
    <p:sldId id="654" r:id="rId50"/>
    <p:sldId id="659" r:id="rId51"/>
    <p:sldId id="655" r:id="rId52"/>
    <p:sldId id="656" r:id="rId53"/>
    <p:sldId id="657" r:id="rId54"/>
    <p:sldId id="658" r:id="rId55"/>
    <p:sldId id="985" r:id="rId56"/>
    <p:sldId id="533" r:id="rId57"/>
    <p:sldId id="756" r:id="rId58"/>
    <p:sldId id="1001" r:id="rId59"/>
    <p:sldId id="786" r:id="rId60"/>
    <p:sldId id="546" r:id="rId61"/>
    <p:sldId id="536" r:id="rId62"/>
    <p:sldId id="777" r:id="rId63"/>
    <p:sldId id="986" r:id="rId64"/>
    <p:sldId id="388" r:id="rId65"/>
    <p:sldId id="312" r:id="rId66"/>
    <p:sldId id="380" r:id="rId67"/>
    <p:sldId id="747" r:id="rId68"/>
    <p:sldId id="313" r:id="rId69"/>
    <p:sldId id="972" r:id="rId70"/>
    <p:sldId id="907" r:id="rId71"/>
    <p:sldId id="650" r:id="rId72"/>
    <p:sldId id="729" r:id="rId73"/>
    <p:sldId id="737" r:id="rId74"/>
    <p:sldId id="998" r:id="rId75"/>
    <p:sldId id="999" r:id="rId76"/>
    <p:sldId id="1000" r:id="rId77"/>
    <p:sldId id="904" r:id="rId78"/>
    <p:sldId id="905" r:id="rId79"/>
    <p:sldId id="754" r:id="rId80"/>
    <p:sldId id="332" r:id="rId81"/>
    <p:sldId id="586" r:id="rId82"/>
    <p:sldId id="349" r:id="rId83"/>
    <p:sldId id="492" r:id="rId84"/>
    <p:sldId id="335" r:id="rId85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0" autoAdjust="0"/>
    <p:restoredTop sz="94794"/>
  </p:normalViewPr>
  <p:slideViewPr>
    <p:cSldViewPr>
      <p:cViewPr varScale="1">
        <p:scale>
          <a:sx n="90" d="100"/>
          <a:sy n="90" d="100"/>
        </p:scale>
        <p:origin x="928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75260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70713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060627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630951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222623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154735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1515054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77368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34321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056942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390724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406540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92030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01268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590800" y="304800"/>
            <a:ext cx="76962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“Waiting for the Fed”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Silicon Valley, CA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October 30, 2019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ABB29B-2BD3-114C-8C21-533F3F211F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920" y="1600200"/>
            <a:ext cx="5641960" cy="3136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Dead in the Middle-Nothing to do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200" y="2057400"/>
            <a:ext cx="8229600" cy="45261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9469989" y="2114081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7" name="Left Arrow Callout 6">
            <a:extLst>
              <a:ext uri="{FF2B5EF4-FFF2-40B4-BE49-F238E27FC236}">
                <a16:creationId xmlns:a16="http://schemas.microsoft.com/office/drawing/2014/main" id="{E8880F8A-2526-0249-BF5A-C766930E866D}"/>
              </a:ext>
            </a:extLst>
          </p:cNvPr>
          <p:cNvSpPr/>
          <p:nvPr/>
        </p:nvSpPr>
        <p:spPr>
          <a:xfrm>
            <a:off x="9574037" y="480060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pic>
        <p:nvPicPr>
          <p:cNvPr id="8" name="Picture 7" descr="A picture containing sitting, kitchen, colored, many&#10;&#10;Description automatically generated">
            <a:extLst>
              <a:ext uri="{FF2B5EF4-FFF2-40B4-BE49-F238E27FC236}">
                <a16:creationId xmlns:a16="http://schemas.microsoft.com/office/drawing/2014/main" id="{C81809DD-619C-884E-9F1F-4F8B3C43D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676400"/>
            <a:ext cx="83058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Punched in the Nose </a:t>
            </a:r>
            <a:endParaRPr lang="en-US"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838200" y="838200"/>
            <a:ext cx="10820400" cy="6116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6D3AB0-CCB7-054F-A939-8C6729DA79A1}"/>
              </a:ext>
            </a:extLst>
          </p:cNvPr>
          <p:cNvSpPr txBox="1"/>
          <p:nvPr/>
        </p:nvSpPr>
        <p:spPr>
          <a:xfrm>
            <a:off x="849086" y="1000500"/>
            <a:ext cx="9753600" cy="794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+mj-lt"/>
                <a:cs typeface="Calibri" panose="020F0502020204030204" pitchFamily="34" charset="0"/>
              </a:rPr>
              <a:t>* US Capital Investment h</a:t>
            </a:r>
            <a:r>
              <a:rPr lang="en-US" sz="2000" dirty="0">
                <a:latin typeface="+mj-lt"/>
                <a:cs typeface="Calibri" panose="020F0502020204030204" pitchFamily="34" charset="0"/>
              </a:rPr>
              <a:t>as ground to a halt, with business fixed investment down 1% YOY, </a:t>
            </a:r>
            <a:r>
              <a:rPr lang="en-US" sz="2000" b="1" i="1" dirty="0">
                <a:latin typeface="+mj-lt"/>
                <a:cs typeface="Calibri" panose="020F0502020204030204" pitchFamily="34" charset="0"/>
              </a:rPr>
              <a:t>US Consumer Confidence Dives</a:t>
            </a:r>
            <a:r>
              <a:rPr lang="en-US" sz="2000" dirty="0">
                <a:latin typeface="+mj-lt"/>
                <a:cs typeface="Calibri" panose="020F0502020204030204" pitchFamily="34" charset="0"/>
              </a:rPr>
              <a:t>, down three months in a row, off from 126.3 to 125.1, the </a:t>
            </a:r>
            <a:r>
              <a:rPr lang="en-US" sz="2000" b="1" i="1" dirty="0">
                <a:latin typeface="+mj-lt"/>
                <a:cs typeface="Calibri" panose="020F0502020204030204" pitchFamily="34" charset="0"/>
              </a:rPr>
              <a:t>US Economy </a:t>
            </a:r>
            <a:r>
              <a:rPr lang="en-US" sz="2000" dirty="0">
                <a:latin typeface="+mj-lt"/>
                <a:cs typeface="Calibri" panose="020F0502020204030204" pitchFamily="34" charset="0"/>
              </a:rPr>
              <a:t>is currently growing at a low 1.6% but at least it’s growing, unlike Europe, US corporate earnings largely flat YOY setting up a growth recession</a:t>
            </a:r>
            <a:br>
              <a:rPr lang="en-US" sz="1800" b="1" i="1" dirty="0">
                <a:latin typeface="+mj-lt"/>
                <a:cs typeface="Calibri" panose="020F0502020204030204" pitchFamily="34" charset="0"/>
              </a:rPr>
            </a:br>
            <a:br>
              <a:rPr lang="en-US" sz="1800" b="1" i="1" dirty="0">
                <a:latin typeface="+mj-lt"/>
                <a:cs typeface="Calibri" panose="020F0502020204030204" pitchFamily="34" charset="0"/>
              </a:rPr>
            </a:br>
            <a:r>
              <a:rPr lang="en-US" sz="2000" b="1" i="1" dirty="0">
                <a:latin typeface="+mj-lt"/>
                <a:cs typeface="Calibri" panose="020F0502020204030204" pitchFamily="34" charset="0"/>
              </a:rPr>
              <a:t>*</a:t>
            </a:r>
            <a:r>
              <a:rPr lang="en-US" sz="2000" dirty="0">
                <a:latin typeface="+mj-lt"/>
                <a:cs typeface="Calibri" panose="020F0502020204030204" pitchFamily="34" charset="0"/>
              </a:rPr>
              <a:t>The</a:t>
            </a:r>
            <a:r>
              <a:rPr lang="en-US" sz="2000" b="1" i="1" dirty="0">
                <a:latin typeface="+mj-lt"/>
                <a:cs typeface="Calibri" panose="020F0502020204030204" pitchFamily="34" charset="0"/>
              </a:rPr>
              <a:t> Trade War </a:t>
            </a:r>
            <a:r>
              <a:rPr lang="en-US" sz="2000" dirty="0">
                <a:latin typeface="+mj-lt"/>
                <a:cs typeface="Calibri" panose="020F0502020204030204" pitchFamily="34" charset="0"/>
              </a:rPr>
              <a:t>is back in business, with the Chinese demanding a total end to tariffs before any big ag buys</a:t>
            </a:r>
            <a:br>
              <a:rPr lang="en-US" sz="2000" dirty="0">
                <a:latin typeface="+mj-lt"/>
                <a:cs typeface="Calibri" panose="020F0502020204030204" pitchFamily="34" charset="0"/>
              </a:rPr>
            </a:br>
            <a:br>
              <a:rPr lang="en-US" sz="2000" dirty="0"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latin typeface="+mj-lt"/>
                <a:cs typeface="Calibri" panose="020F0502020204030204" pitchFamily="34" charset="0"/>
              </a:rPr>
              <a:t>*Protracted weakness seen by the </a:t>
            </a:r>
            <a:r>
              <a:rPr lang="en-US" sz="2000" b="1" i="1" dirty="0">
                <a:latin typeface="+mj-lt"/>
                <a:cs typeface="Calibri" panose="020F0502020204030204" pitchFamily="34" charset="0"/>
              </a:rPr>
              <a:t>ECB, German</a:t>
            </a:r>
            <a:br>
              <a:rPr lang="en-US" sz="2000" b="1" i="1" dirty="0">
                <a:latin typeface="+mj-lt"/>
                <a:cs typeface="Calibri" panose="020F0502020204030204" pitchFamily="34" charset="0"/>
              </a:rPr>
            </a:br>
            <a:r>
              <a:rPr lang="en-US" sz="2000" b="1" i="1" dirty="0">
                <a:latin typeface="+mj-lt"/>
                <a:cs typeface="Calibri" panose="020F0502020204030204" pitchFamily="34" charset="0"/>
              </a:rPr>
              <a:t>Consumer Confidence </a:t>
            </a:r>
            <a:r>
              <a:rPr lang="en-US" sz="2000" dirty="0">
                <a:latin typeface="+mj-lt"/>
                <a:cs typeface="Calibri" panose="020F0502020204030204" pitchFamily="34" charset="0"/>
              </a:rPr>
              <a:t>hits a three year low</a:t>
            </a:r>
            <a:br>
              <a:rPr lang="en-US" sz="1800" b="1" i="1" dirty="0">
                <a:latin typeface="+mj-lt"/>
                <a:cs typeface="Calibri" panose="020F0502020204030204" pitchFamily="34" charset="0"/>
              </a:rPr>
            </a:br>
            <a:br>
              <a:rPr lang="en-US" sz="1800" b="1" i="1" dirty="0">
                <a:latin typeface="+mj-lt"/>
                <a:cs typeface="Calibri" panose="020F0502020204030204" pitchFamily="34" charset="0"/>
              </a:rPr>
            </a:br>
            <a:r>
              <a:rPr lang="en-US" sz="1800" b="1" i="1" dirty="0">
                <a:latin typeface="+mj-lt"/>
                <a:cs typeface="Calibri" panose="020F0502020204030204" pitchFamily="34" charset="0"/>
              </a:rPr>
              <a:t>*</a:t>
            </a:r>
            <a:r>
              <a:rPr lang="en-US" sz="2000" b="1" i="1" dirty="0">
                <a:latin typeface="+mj-lt"/>
                <a:cs typeface="Calibri" panose="020F0502020204030204" pitchFamily="34" charset="0"/>
              </a:rPr>
              <a:t>Brexit Fails Again</a:t>
            </a:r>
            <a:r>
              <a:rPr lang="en-US" sz="2000" dirty="0">
                <a:latin typeface="+mj-lt"/>
                <a:cs typeface="Calibri" panose="020F0502020204030204" pitchFamily="34" charset="0"/>
              </a:rPr>
              <a:t>, taking the quagmire into</a:t>
            </a:r>
            <a:br>
              <a:rPr lang="en-US" sz="2000" dirty="0"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latin typeface="+mj-lt"/>
                <a:cs typeface="Calibri" panose="020F0502020204030204" pitchFamily="34" charset="0"/>
              </a:rPr>
              <a:t> its fourth year</a:t>
            </a:r>
            <a:br>
              <a:rPr lang="en-US" dirty="0">
                <a:latin typeface="+mj-lt"/>
              </a:rPr>
            </a:br>
            <a:br>
              <a:rPr lang="en-US" dirty="0">
                <a:latin typeface="+mj-lt"/>
              </a:rPr>
            </a:br>
            <a:r>
              <a:rPr lang="en-US" sz="2000" dirty="0">
                <a:latin typeface="+mj-lt"/>
              </a:rPr>
              <a:t>*</a:t>
            </a:r>
            <a:r>
              <a:rPr lang="en-US" sz="2000" b="1" i="1" dirty="0">
                <a:latin typeface="+mj-lt"/>
              </a:rPr>
              <a:t> Trade War Pain Goes Global</a:t>
            </a:r>
            <a:r>
              <a:rPr lang="en-US" sz="2000" dirty="0">
                <a:latin typeface="+mj-lt"/>
              </a:rPr>
              <a:t>, with Europe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 taking the biggest hit. Some 40% of Germany’s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 GDP comes from exports. </a:t>
            </a:r>
            <a:br>
              <a:rPr lang="en-US" sz="2000" dirty="0"/>
            </a:br>
            <a:br>
              <a:rPr lang="en-US" sz="2000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2B7A30-2322-0747-AB9E-B0D7BD37C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644" y="3429000"/>
            <a:ext cx="4625456" cy="308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0766"/>
      </p:ext>
    </p:extLst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Weekly Jobless Claims-Bottomed Out</a:t>
            </a:r>
            <a:br>
              <a:rPr lang="en-US" sz="2800" b="1" dirty="0"/>
            </a:br>
            <a:r>
              <a:rPr lang="en-US" sz="2800" b="1" dirty="0">
                <a:solidFill>
                  <a:srgbClr val="00A64B"/>
                </a:solidFill>
              </a:rPr>
              <a:t>+10,000 to 210,000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DFEC442B-E3A7-5848-AF67-C2EC381FB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23999"/>
            <a:ext cx="10668000" cy="505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A7EF7-7A69-BA41-A64C-B15F41B69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Soybeans - Trade War Indicator</a:t>
            </a:r>
            <a:br>
              <a:rPr lang="en-US" sz="2800" dirty="0"/>
            </a:br>
            <a:r>
              <a:rPr lang="en-US" sz="2800" dirty="0"/>
              <a:t>“</a:t>
            </a:r>
            <a:r>
              <a:rPr lang="en-US" sz="2000" dirty="0"/>
              <a:t>Head and shoulders” top means faith in a trade deal is gone for now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247D0-05D5-6948-B164-2A546D0FB3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10462F82-34B5-4766-8969-A891A2140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990600"/>
            <a:ext cx="754761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33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1905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Bill Davis View</a:t>
            </a:r>
            <a:b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 for the </a:t>
            </a: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3352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endParaRPr lang="en-US" sz="2000" dirty="0">
              <a:solidFill>
                <a:schemeClr val="dk1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A940FB5-A159-984D-B804-A3799BD440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928108"/>
              </p:ext>
            </p:extLst>
          </p:nvPr>
        </p:nvGraphicFramePr>
        <p:xfrm>
          <a:off x="1371600" y="1905000"/>
          <a:ext cx="8534400" cy="4525965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4486031">
                  <a:extLst>
                    <a:ext uri="{9D8B030D-6E8A-4147-A177-3AD203B41FA5}">
                      <a16:colId xmlns:a16="http://schemas.microsoft.com/office/drawing/2014/main" val="908029100"/>
                    </a:ext>
                  </a:extLst>
                </a:gridCol>
                <a:gridCol w="1700912">
                  <a:extLst>
                    <a:ext uri="{9D8B030D-6E8A-4147-A177-3AD203B41FA5}">
                      <a16:colId xmlns:a16="http://schemas.microsoft.com/office/drawing/2014/main" val="2436569040"/>
                    </a:ext>
                  </a:extLst>
                </a:gridCol>
                <a:gridCol w="2347457">
                  <a:extLst>
                    <a:ext uri="{9D8B030D-6E8A-4147-A177-3AD203B41FA5}">
                      <a16:colId xmlns:a16="http://schemas.microsoft.com/office/drawing/2014/main" val="3346174521"/>
                    </a:ext>
                  </a:extLst>
                </a:gridCol>
              </a:tblGrid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>
                          <a:effectLst/>
                        </a:rPr>
                        <a:t>Buys: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Entry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Target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207318605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23355902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Shake Shack, Inc. (SHAK)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80.00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95.00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287312286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CBS Corp (CBS)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37.00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48.00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252900069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Splunk Inc. (SPLK)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117.00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125.00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273681805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Kraton Corp (KRA)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24.50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32.00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54614885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Concho Resources (CXO)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67.50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81.00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55295566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357284185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>
                          <a:effectLst/>
                        </a:rPr>
                        <a:t>Sells: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158662405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3406984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Stamps,com Inc. (STMP)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90.00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55.00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329201871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National Beverage Corp (FIZZ)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47.00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38.00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207873753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Crocs, Inc. (CROX)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34.00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25.00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284322845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Federal Express Corp (FDX)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165.00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150.00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13876842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Chipotle Mexican Grill Inc.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815.00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 $             760.00 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22222202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2487875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 Marginal New Highs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762000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*Best quality stocks are breaking out to the upside, </a:t>
            </a:r>
            <a:r>
              <a:rPr lang="en-US" sz="20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like Apple (AAPL)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*Mediocre stocks like small caps (IWM) are at the top of ranges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*Weak stocks like (GRUB) are crashing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*It all adds up to marginal new highs in the major index with little confidence or excitement, a classic topping indicator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*Trading volume is falling in up markets,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rising in down markets, always a negative indicator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Marginal new high, then 7% down market for the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next 3 months, then new highs propelled by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ultra low interest rates or an eventual China trade deal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its bet the ranch time on tech longs,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stay away from those with big China exposure,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like Apple, and weak dollar plays like energy, and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2617F8-C424-7A4F-A792-87DFA4A35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3810000"/>
            <a:ext cx="4354286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01059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981200" y="413294"/>
            <a:ext cx="82296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Breakout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10/$305-$310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10/$270-$275 bull call spread</a:t>
            </a: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10/$300-$305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8/$305-$308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AE2F162D-EED2-4F8A-B018-0397D706D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467" y="1905000"/>
            <a:ext cx="6448671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11964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 Trending Up 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AE16B1DC-8FFE-4720-A50F-BB670C858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14400"/>
            <a:ext cx="7636509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133600" y="762000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Top of the Range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9/$153-$156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9/$157-$160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029F2510-BD45-4EF5-BCB2-94E9E60FC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795" y="1921942"/>
            <a:ext cx="6446805" cy="491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NASDAQ ($COMPQ) – Profit Taking</a:t>
            </a:r>
          </a:p>
        </p:txBody>
      </p:sp>
      <p:pic>
        <p:nvPicPr>
          <p:cNvPr id="5" name="Picture 4" descr="A map of a building&#10;&#10;Description automatically generated">
            <a:extLst>
              <a:ext uri="{FF2B5EF4-FFF2-40B4-BE49-F238E27FC236}">
                <a16:creationId xmlns:a16="http://schemas.microsoft.com/office/drawing/2014/main" id="{6D6B2E23-199F-4C76-9726-60985D328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1"/>
            <a:ext cx="761354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0D989-B068-7D48-A423-197A12892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Fire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912949-FCC1-6A49-B084-EEEE25003C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dirty="0"/>
              <a:t>*Nearest mandatory evacuation in 5 miles away, nearest blackout is 100 yards away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*Yesterday I watched big planes drop red fire retardant from my office, they showed up in only 15 minutes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*Power was supposed to go out at 5:00 AM but then wind died down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*100 homes burned compared to 10,000 two years ago,</a:t>
            </a:r>
            <a:br>
              <a:rPr lang="en-US" sz="2000" dirty="0"/>
            </a:br>
            <a:r>
              <a:rPr lang="en-US" sz="2000" dirty="0"/>
              <a:t> Calfire is doing a great job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*Drove between two close fires on the way home</a:t>
            </a:r>
            <a:br>
              <a:rPr lang="en-US" sz="2000" dirty="0"/>
            </a:br>
            <a:r>
              <a:rPr lang="en-US" sz="2000" dirty="0"/>
              <a:t>from Tahoe last Sunday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*I am on the volunteer list of Calfire reserve pilots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F45AEA-E83C-2D45-8DA9-FBF8A5BEB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3206" y="4114800"/>
            <a:ext cx="4707234" cy="247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18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(VIX)-Back in the Dumps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81D3F0E0-3A47-4800-949D-4F4D2DB66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199" y="914400"/>
            <a:ext cx="7771707" cy="5943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839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Earnings beat- Looking for Another Entry Point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9/$115-$120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6/$110-$115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4/$108-$113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2/$85-$90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3958681D-792B-43DD-9CA2-41277B6A2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813124"/>
            <a:ext cx="6599492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 Breaking 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9/$150-$160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8/$167.50-$172.50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E088E734-9BCC-4544-89B0-F4646D39D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524001"/>
            <a:ext cx="6979596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(AAPL)-New All Time High as Services Soar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1A4FA31B-D348-457B-8ECE-48688AE57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099507"/>
            <a:ext cx="7543800" cy="575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Earnings Disappointment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9/$1,030-$1,080 vertical bull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5/$1,100-$1,130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4/$1,080-$1,120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2CB06DC8-73E8-4859-8500-9104712C6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0" y="1350817"/>
            <a:ext cx="7239000" cy="549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Terrible Guidance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9/$1,500-$1,500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4/$1,650-$1,700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4/$1,600-$1,650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2/$1,200-$1,300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9F3AAE36-8628-4583-A1F7-4FC279487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116" y="1698823"/>
            <a:ext cx="6553768" cy="50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(PYPL)-CEO resigns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789862D5-A8FA-406B-B673-F257E0198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1143001"/>
            <a:ext cx="7410485" cy="568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Off to the Races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5D08A35A-126D-4C19-B11A-F01FD9779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1143000"/>
            <a:ext cx="747279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Micron Technology (MU)-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ED0BC0C4-5A7F-474A-98FD-FA9CADC1A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66801"/>
            <a:ext cx="7546717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FDA6E268-B232-4FD8-893C-13645BFB4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438352"/>
            <a:ext cx="7086600" cy="541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7B55B-E05E-2348-89BA-D1DC8BBC1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EB97B-806E-6E4C-AF1A-2C78D1648D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view of a city at sunset&#10;&#10;Description automatically generated">
            <a:extLst>
              <a:ext uri="{FF2B5EF4-FFF2-40B4-BE49-F238E27FC236}">
                <a16:creationId xmlns:a16="http://schemas.microsoft.com/office/drawing/2014/main" id="{4A17F8D8-F635-9945-9B7A-CBA4C7EA0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286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 The Bad News is 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4/$315-$335 call spread – expires in 12 trading days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4/$315-$335 call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351338-002E-CF45-B182-65FE2729E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371600"/>
            <a:ext cx="6883400" cy="521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The Streaming Wars are 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9/$115-$120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8/$125-$130 call spread expired at max profit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4/$125-$130 call spread for small loss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4/$100-$104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AFEE6E19-53C3-4349-BE31-93D746042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532" y="1905000"/>
            <a:ext cx="6498936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E131290B-1330-4AC6-B503-AF7C3F96F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362653"/>
            <a:ext cx="7239000" cy="552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75798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50552055-C093-4E79-B1D9-753F09038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205023"/>
            <a:ext cx="7315200" cy="562249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(X)-Tariffs Trouble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 duties cause users to abandon steel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Down by 50% since the election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89D59E60-89CA-405A-83EF-C25FA6BEB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341120"/>
            <a:ext cx="719829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(WMT)-Tariffs Trouble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11/$125-$130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C00DEB29-8211-4790-8DC5-1A8A8724A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517129"/>
            <a:ext cx="7010400" cy="534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(M)-Tariffs Trouble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BDEE4FD1-227E-4F78-8EB6-2F3BDEA4A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95401"/>
            <a:ext cx="7234742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(TSLA)- 900,000 on the road by yearend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6/$140-$150 call spread – expires in 7 trading days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6/$240-$250 put spread – expires in 7 trading days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063E82-9BD6-BC42-99E7-8B21D12D9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600200"/>
            <a:ext cx="6702972" cy="5075107"/>
          </a:xfrm>
          <a:prstGeom prst="rect">
            <a:avLst/>
          </a:prstGeom>
        </p:spPr>
      </p:pic>
      <p:sp>
        <p:nvSpPr>
          <p:cNvPr id="3" name="Left Arrow Callout 2">
            <a:extLst>
              <a:ext uri="{FF2B5EF4-FFF2-40B4-BE49-F238E27FC236}">
                <a16:creationId xmlns:a16="http://schemas.microsoft.com/office/drawing/2014/main" id="{CEF536A6-ADCD-3F46-BA5B-B73E1976E6C4}"/>
              </a:ext>
            </a:extLst>
          </p:cNvPr>
          <p:cNvSpPr/>
          <p:nvPr/>
        </p:nvSpPr>
        <p:spPr>
          <a:xfrm>
            <a:off x="8103483" y="4876800"/>
            <a:ext cx="1673765" cy="9144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Major</a:t>
            </a:r>
            <a:br>
              <a:rPr lang="en-US" sz="2000" dirty="0"/>
            </a:br>
            <a:r>
              <a:rPr lang="en-US" sz="2000" dirty="0"/>
              <a:t>Support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097794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 (LUV)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737 Max biggest buyer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9FD374F7-2C35-473E-877F-805433545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066800"/>
            <a:ext cx="749192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97686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Non 737 User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E9666B25-B13A-49BB-A5A4-D87174D99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1"/>
            <a:ext cx="7674808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Highs! Best Quarter in Ten Years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981200" y="1371601"/>
            <a:ext cx="7772400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9.49%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+3.07%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+4.64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+16.01%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+1.78%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3.08%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+0.30%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*October </a:t>
            </a:r>
            <a:r>
              <a:rPr lang="en-US" sz="2200" b="1" u="sng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+12.21% </a:t>
            </a:r>
            <a:r>
              <a:rPr lang="en-US" sz="22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+0.25%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*November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-1.83%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-0.50%</a:t>
            </a:r>
            <a:r>
              <a:rPr lang="en-US" sz="22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*2019 Year to Date +49.63%</a:t>
            </a:r>
            <a:b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+15.6%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+349.77%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34.53%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10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CFEB71EE-E783-49E7-B57E-5F9D72DEC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43000"/>
            <a:ext cx="737643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CF824A1E-4560-4A1F-8B82-FCE20257E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90601"/>
            <a:ext cx="7669340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Top of Range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8877A7EA-138A-4458-8D5E-5BC9B5180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239451"/>
            <a:ext cx="7315200" cy="561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B6FD215E-47FE-441F-A160-205DCACB8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07267"/>
            <a:ext cx="7391400" cy="565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99747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AE958C94-DCA7-4093-B615-5685B00C7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43001"/>
            <a:ext cx="7414758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 Pip on Brexit News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8D4B3D90-1263-45FA-A128-5805C58F6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90601"/>
            <a:ext cx="7648098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E9BD5FA2-C5FB-43BC-87AB-1463E9EC9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066800"/>
            <a:ext cx="7607531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(EEM)- 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 Play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DEAC93C4-7788-4949-8C09-7CB4C4097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90600"/>
            <a:ext cx="7631528" cy="583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1066800" y="1417637"/>
            <a:ext cx="10515600" cy="563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*After record volatility, bonds have been churning in a broad 8 point range, digesting recent gains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*Any further evidence of a weakening global economy will trigger a new run at record low interest rates, highs in bond prices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*Sitting it out waiting for another entry point, long or short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*Resumption of Global QE will boost supply of negative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yielding bonds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*Bottom line: Ten year US Treasury yields will fall below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1.0% in 2020 to come in line with the rest of the world,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then go to zero in the next recession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 Snoring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5842D8-698A-1942-8D26-0A643930C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3733800"/>
            <a:ext cx="435993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26286"/>
      </p:ext>
    </p:extLst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09600"/>
            <a:ext cx="8229600" cy="11430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Touching the Bottom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10/$129-$132 call spread</a:t>
            </a:r>
            <a:br>
              <a:rPr lang="en-US" sz="2400" dirty="0"/>
            </a:br>
            <a:r>
              <a:rPr lang="en-US" sz="1800" dirty="0">
                <a:solidFill>
                  <a:srgbClr val="FF0000"/>
                </a:solidFill>
              </a:rPr>
              <a:t>stopped out of long 8/$137-$140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8/$125-$128 call spread</a:t>
            </a: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553EB6F8-240F-4A35-BE1B-695256CD5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808" y="1828801"/>
            <a:ext cx="6581328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187057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dirty="0"/>
              <a:t>Keeping Small Positions-90% cash, 10% (BA)</a:t>
            </a:r>
            <a:br>
              <a:rPr lang="en-US" sz="2000" dirty="0"/>
            </a:br>
            <a:r>
              <a:rPr lang="en-US" sz="2000" dirty="0"/>
              <a:t>Only Buying Very Deep in-the-Money on Capitulation Days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EB65B-3392-D748-9AD6-DC5488C05733}"/>
              </a:ext>
            </a:extLst>
          </p:cNvPr>
          <p:cNvSpPr txBox="1"/>
          <p:nvPr/>
        </p:nvSpPr>
        <p:spPr>
          <a:xfrm>
            <a:off x="8534400" y="1981200"/>
            <a:ext cx="1838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Expiration P&amp;L</a:t>
            </a:r>
            <a:br>
              <a:rPr lang="en-US" sz="1800" b="1" dirty="0"/>
            </a:br>
            <a:r>
              <a:rPr lang="en-US" sz="1800" b="1" dirty="0"/>
              <a:t>49.79% YTD</a:t>
            </a:r>
            <a:br>
              <a:rPr lang="en-US" sz="1800" b="1" dirty="0"/>
            </a:br>
            <a:endParaRPr lang="en-US" sz="1800" b="1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37A6810-0D9B-784D-A531-9CACC32F3D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836068"/>
              </p:ext>
            </p:extLst>
          </p:nvPr>
        </p:nvGraphicFramePr>
        <p:xfrm>
          <a:off x="762000" y="1741979"/>
          <a:ext cx="5212830" cy="4525968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4038600">
                  <a:extLst>
                    <a:ext uri="{9D8B030D-6E8A-4147-A177-3AD203B41FA5}">
                      <a16:colId xmlns:a16="http://schemas.microsoft.com/office/drawing/2014/main" val="371545044"/>
                    </a:ext>
                  </a:extLst>
                </a:gridCol>
                <a:gridCol w="1174230">
                  <a:extLst>
                    <a:ext uri="{9D8B030D-6E8A-4147-A177-3AD203B41FA5}">
                      <a16:colId xmlns:a16="http://schemas.microsoft.com/office/drawing/2014/main" val="2334734556"/>
                    </a:ext>
                  </a:extLst>
                </a:gridCol>
              </a:tblGrid>
              <a:tr h="377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Current Capital at Risk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2018297516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1123908341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sng" strike="noStrike">
                          <a:effectLst/>
                        </a:rPr>
                        <a:t>Risk On</a:t>
                      </a:r>
                      <a:endParaRPr lang="en-US" sz="21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3255224262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World is Getting Better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926187988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665124872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u="none" strike="noStrike">
                          <a:effectLst/>
                        </a:rPr>
                        <a:t>(BA) 11/$300-$310 call spread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10.00%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684002045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l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986498042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sng" strike="noStrike">
                          <a:effectLst/>
                        </a:rPr>
                        <a:t>Risk Off</a:t>
                      </a:r>
                      <a:endParaRPr lang="en-US" sz="21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2471020433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endParaRPr lang="en-US" sz="21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1735223760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none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2037640771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2559377183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Total Net Position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 dirty="0">
                          <a:effectLst/>
                        </a:rPr>
                        <a:t>10.00%</a:t>
                      </a:r>
                      <a:endParaRPr lang="en-US" sz="2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4229865367"/>
                  </a:ext>
                </a:extLst>
              </a:tr>
            </a:tbl>
          </a:graphicData>
        </a:graphic>
      </p:graphicFrame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0A16489-159A-F940-86D5-D3813FE69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3368080"/>
            <a:ext cx="2921000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1.84%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366E4BBF-CCD5-4E3E-A617-E8AD786FA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990601"/>
            <a:ext cx="7621388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4.82% Yield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 jump in yields on stock selloff and recession fears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191005FE-A08F-4F62-89F6-41FF22E7F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066800"/>
            <a:ext cx="7558204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(TBT)- 2 Month Bottoming Process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AB79C45C-DE4A-43EA-BF0A-CD4804C43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9" y="1066801"/>
            <a:ext cx="7544009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05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4.78%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415EAB47-CAD7-40FD-97D5-B258FC2CF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1"/>
            <a:ext cx="7579467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(MUB)-1.62%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5D201429-344C-4BE5-808E-3393D0388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681" y="1356360"/>
            <a:ext cx="7154637" cy="550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Dollar Weakness 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533400" y="990601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*Profit taking hits US dollar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*Euro bounces of major support on QE expansion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*British pound soars on possible Brexit end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*Chinese Yuan catches a bid on trade hopes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Bitcoin has 40% bounce in one week as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congress puts the brakes on Facebook’s Libra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*Aussie rallies hard on no escalation of trade war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*Avoid the FX market for now,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there are too many contrary indicators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F05353-3CCD-654D-9BEF-9C0CCE8B2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3124200"/>
            <a:ext cx="5072136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74687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256EA60C-BA45-4C71-9032-734E286A9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199" y="1066800"/>
            <a:ext cx="7427837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($XEU), (FXE), (EUO)-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E24CFBF1-5910-46EE-B111-5862C91A2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90601"/>
            <a:ext cx="7624053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A0BB81-A164-3B43-9E82-F056BF46E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906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C086D05C-FE41-4D14-B002-F46C9024D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143000"/>
            <a:ext cx="730827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9F7A9-7D58-634F-B024-F94ADF5CF5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742A6BB4-AD88-094B-9AF5-0829FD0AB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959" y="914400"/>
            <a:ext cx="106426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2B3D8CE0-3F35-463E-B338-9B0BCCC4B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43000"/>
            <a:ext cx="732559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New Lows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9FE0AF94-A277-4EF9-86F6-6A94EC6BE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45311"/>
            <a:ext cx="7620000" cy="591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Bitcoin- 40% Rally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242C48E-BF10-EB4B-A38F-2ED22E327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69816"/>
            <a:ext cx="10515600" cy="487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Dead Cat Bounce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09601" y="841248"/>
            <a:ext cx="93726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*Global “RISK ON” into Fed meeting takes oil up with it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*Over supply against fading demand will last for years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*Natural gas gets a hard bounce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*Energy still the most unloved sector in the stock market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*Avoid all energy plays like the plague, could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drop by half in the coming recession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b="1" dirty="0">
                <a:solidFill>
                  <a:schemeClr val="tx1"/>
                </a:solidFill>
              </a:rPr>
              <a:t>*Bottom Line: looks like $42 a barrel is 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in the cards, more later</a:t>
            </a: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0095A3-32F3-E846-B321-687E07D88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3643312"/>
            <a:ext cx="4800600" cy="270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61413"/>
      </p:ext>
    </p:extLst>
  </p:cSld>
  <p:clrMapOvr>
    <a:masterClrMapping/>
  </p:clrMapOvr>
  <p:transition spd="slow">
    <p:wip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4DEF7350-9196-4AC9-BF8D-FDA0661A6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014743"/>
            <a:ext cx="7696200" cy="582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 – expires in 2 days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12C01385-6A02-40A3-89C7-5B846B643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44737"/>
            <a:ext cx="7696200" cy="591326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7F09E873-E186-4D42-A669-4426D66F1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066801"/>
            <a:ext cx="7549556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F15B9E79-2FC4-4415-A6F6-87D78531D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796994"/>
            <a:ext cx="7696200" cy="592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0FBA3AF7-6569-4AFC-AA04-6EB02D1C2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839525"/>
            <a:ext cx="7848600" cy="601847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828800" y="325501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  Stabilizing   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762000" y="1066800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*Gold could be setting up a “teacup handle” with price stabilization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*Indian Diwali festival takes the world’s second largest buyer out of the market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The longer this continues the greater the chance of an upside breakout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*”RISK ON” means ”SELL GOLD”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*We still thing gold has a future, I’m just waiting for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bigger capitulation selloff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buy a bigger dip in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gold and precious metals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982B8F-420C-C543-A8E6-C680C0A2E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3276600"/>
            <a:ext cx="45593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10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A15C8C6-3D8C-EF4C-AEA7-5EC74644F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762000"/>
            <a:ext cx="10604500" cy="572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5CB4E764-7CB1-4EDD-80A0-7CF8E642A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653509"/>
            <a:ext cx="8153400" cy="6204492"/>
          </a:xfrm>
          <a:prstGeom prst="rect">
            <a:avLst/>
          </a:prstGeom>
        </p:spPr>
      </p:pic>
      <p:sp>
        <p:nvSpPr>
          <p:cNvPr id="3" name="Left Arrow Callout 2">
            <a:extLst>
              <a:ext uri="{FF2B5EF4-FFF2-40B4-BE49-F238E27FC236}">
                <a16:creationId xmlns:a16="http://schemas.microsoft.com/office/drawing/2014/main" id="{ECEF6514-88D4-5E46-96EB-17A207A60199}"/>
              </a:ext>
            </a:extLst>
          </p:cNvPr>
          <p:cNvSpPr/>
          <p:nvPr/>
        </p:nvSpPr>
        <p:spPr>
          <a:xfrm>
            <a:off x="9398000" y="2971800"/>
            <a:ext cx="1625600" cy="9144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support</a:t>
            </a:r>
          </a:p>
        </p:txBody>
      </p:sp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Yikes!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FAA2615B-8F71-4EB0-B168-E7E6E8404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990600"/>
            <a:ext cx="768031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7D96F5D1-8823-4939-A9DC-1E0919BA9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838201"/>
            <a:ext cx="7867823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4ABA9396-E636-4CFD-8D6B-8ECD38C20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920750"/>
            <a:ext cx="7772400" cy="59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A2099A9C-21E2-4159-8641-99008056B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838201"/>
            <a:ext cx="7848623" cy="600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6202AF90-E6A4-49F2-A2A8-2C13B144A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990601"/>
            <a:ext cx="7639195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F69E5D00-F6B9-488C-9C51-B31DDB4C1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0" y="764646"/>
            <a:ext cx="8001000" cy="609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(COPX)-Collapse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 Disaster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E783C6FC-B460-48AC-9971-0057447A5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066801"/>
            <a:ext cx="7525038" cy="57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762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World’s Largest Copper Producer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4/$10-$11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short 4/$114 calls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70E37E45-A9DE-41F5-91C0-698CA200C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797884"/>
            <a:ext cx="6553768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19886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1524000" y="202051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 Estate – Recovering 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762000" y="1108926"/>
            <a:ext cx="9677400" cy="50632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Existing Home Sales Drop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down 2.2% in September to 5.38 million units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*Pending Homes Sales jump 1.5% in September, 3.9% YOY, on a singed contract basis</a:t>
            </a:r>
            <a:br>
              <a:rPr lang="en-US" sz="20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*30 year fixed rate loans back up to 3.80%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*Shortage of supply hurting the market now that Millennials are pouring in</a:t>
            </a:r>
            <a:br>
              <a:rPr lang="en-US" sz="2000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*Backyard construction is booming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9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S&amp;P 500 Case-Shiller pops to a 3.2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annual gain in August, the second improvement in 18 months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Stand aside for a trade</a:t>
            </a:r>
            <a:b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buy for long term investment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8156935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066800"/>
            <a:ext cx="9448800" cy="500625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*It’s Hard to fight the Fed, with a likely rate cut coming at 2:00 PM EST today, but will it be “one and done” or a continuation of a trends. The press conference afterwards will be more important than the actual rate cut itself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*New all-time highs going into Fed decision could trigger the  “Curse of the Fed” for the third time this year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*No deal with China, but no escalation is better than nothing, letting stocks drift up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*New Ukraine and tax scandals having no market impact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*We’re not buying the shift into value (junk) stocks with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terrible fundamentals, like banks, industrials, and retailers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because it is just a temporary short term trend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*Eventually, a failure of a real deal to arrive will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take stocks down to new lows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0" y="3962400"/>
            <a:ext cx="4114801" cy="273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2057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Corelogic S&amp;P Case Shiller Home Price Index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Phoenix (6.3%), Charlotte, NC (4.5%), and Tampa (4.3%) showing biggest gains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4D5F6C-0E99-CE41-8B45-0286AA11B17B}"/>
              </a:ext>
            </a:extLst>
          </p:cNvPr>
          <p:cNvSpPr txBox="1"/>
          <p:nvPr/>
        </p:nvSpPr>
        <p:spPr>
          <a:xfrm>
            <a:off x="5715000" y="6400800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Tradingeconomics.com</a:t>
            </a:r>
            <a:endParaRPr lang="en-US" sz="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3509DB-6E47-6840-ACCB-957B7BE9A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161664"/>
            <a:ext cx="9982200" cy="545458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Simon Property Group (SPG)-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4CDF621E-F49F-4FEA-8A31-48F26D2C1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994653"/>
            <a:ext cx="7696200" cy="586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57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D18BE799-426A-487D-A98D-4DA6B7EF9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143001"/>
            <a:ext cx="7404496" cy="568452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*Stocks-stand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*Bonds-stand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bigger dip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sell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estate-stand aside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1905000" y="1524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October 30,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Silicon Valley, CA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3810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icture containing person, indoor, man, holding&#10;&#10;Description automatically generated">
            <a:extLst>
              <a:ext uri="{FF2B5EF4-FFF2-40B4-BE49-F238E27FC236}">
                <a16:creationId xmlns:a16="http://schemas.microsoft.com/office/drawing/2014/main" id="{CC97B3AC-8C9B-6B4B-9BC8-76D739306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861399" y="1435004"/>
            <a:ext cx="4003008" cy="265700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Index-Top of Range-Close to a “SELL”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6" name="Picture 5" descr="A close up of a gauge&#10;&#10;Description automatically generated">
            <a:extLst>
              <a:ext uri="{FF2B5EF4-FFF2-40B4-BE49-F238E27FC236}">
                <a16:creationId xmlns:a16="http://schemas.microsoft.com/office/drawing/2014/main" id="{8F4411E2-A5A1-924A-83A3-CAF1BE096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326" y="1905000"/>
            <a:ext cx="7620000" cy="410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0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30856</TotalTime>
  <Words>3287</Words>
  <Application>Microsoft Macintosh PowerPoint</Application>
  <PresentationFormat>Widescreen</PresentationFormat>
  <Paragraphs>151</Paragraphs>
  <Slides>84</Slides>
  <Notes>73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7" baseType="lpstr">
      <vt:lpstr>Arial</vt:lpstr>
      <vt:lpstr>Calibri</vt:lpstr>
      <vt:lpstr>Office Theme</vt:lpstr>
      <vt:lpstr>The Mad Hedge Fund Trader “Waiting for the Fed” </vt:lpstr>
      <vt:lpstr>Fire Update</vt:lpstr>
      <vt:lpstr>PowerPoint Presentation</vt:lpstr>
      <vt:lpstr> Trade Alert Performance New Highs! Best Quarter in Ten Years  </vt:lpstr>
      <vt:lpstr>PowerPoint Presentation</vt:lpstr>
      <vt:lpstr>PowerPoint Presentation</vt:lpstr>
      <vt:lpstr>PowerPoint Presentation</vt:lpstr>
      <vt:lpstr>The Method to My Madness</vt:lpstr>
      <vt:lpstr>The Mad Hedge Profit Predictor Market Timing Index-Top of Range-Close to a “SELL” An artificial intelligence driven algorithm that analyzes 30 different economic, technical, and momentum driven indicators </vt:lpstr>
      <vt:lpstr> The Mad Hedge Profit Predictor Dead in the Middle-Nothing to do </vt:lpstr>
      <vt:lpstr>The Global Economy – Punched in the Nose </vt:lpstr>
      <vt:lpstr>Weekly Jobless Claims-Bottomed Out +10,000 to 210,000 </vt:lpstr>
      <vt:lpstr>Soybeans - Trade War Indicator “Head and shoulders” top means faith in a trade deal is gone for now  </vt:lpstr>
      <vt:lpstr>The Bill Davis View A $1,500 Upgrade for the Mad Day Trader Service </vt:lpstr>
      <vt:lpstr>Stocks –  Marginal New Highs</vt:lpstr>
      <vt:lpstr>     S&amp;P 500 – Breakout  took profits on long 10/$305-$310 bear put spread took profits on long 10/$270-$275 bull call spread took profits on long 10/$300-$305 bear put spread took profits on long 8/$305-$308 bear put spread       </vt:lpstr>
      <vt:lpstr> Dow Average ($INDU)- Trending Up </vt:lpstr>
      <vt:lpstr>Russell 2000 (IWM)- Top of the Range took profits on Long 10/$137-$142 vertical bull call spread took profits on Long 10/$153-$156 vertical bear put spread stopped out of Long 9/$153-$156 vertical bear put spread took profits on Long 9/$157-$160 vertical bear put spread </vt:lpstr>
      <vt:lpstr>NASDAQ ($COMPQ) – Profit Taking</vt:lpstr>
      <vt:lpstr>(VIX)-Back in the Dumps </vt:lpstr>
      <vt:lpstr>   Microsoft (MSFT)- Earnings beat- Looking for Another Entry Point took profits on long 9/$115-$120 call spread took profits on long 6/$110-$115 call spread took profits on long 4/$108-$113 call spread took profits on long 2/$85-$90 call spread     </vt:lpstr>
      <vt:lpstr>   Facebook (FB)- Breaking Out took profits on Long 9/$150-$160 vertical bull call spread took profits on Long 8/$167.50-$172.50 vertical bull call spread     </vt:lpstr>
      <vt:lpstr>   Apple (AAPL)-New All Time High as Services Soar     </vt:lpstr>
      <vt:lpstr>   Alphabet (GOOGL) – Earnings Disappointment  took profits on long 9/$1,030-$1,080 vertical bull call spread stopped out of long 5/$1,100-$1,130 bull call spread took profits on long 4/$1,080-$1,120 bull call spread   </vt:lpstr>
      <vt:lpstr>       Amazon (AMZN) – Terrible Guidance took profits on 9/$1,500-$1,500 vertical bull call spread stopped out of long 4/$1,650-$1,700 call spread took profits on long 4/$1,600-$1,650 call spread took profits on long 2/$1,200-$1,300 call spread      </vt:lpstr>
      <vt:lpstr>      PayPal (PYPL)-CEO resigns took profits on long 4/$90-$95 call spread      </vt:lpstr>
      <vt:lpstr>  NVIDIA (NVDA) – Off to the Races    </vt:lpstr>
      <vt:lpstr>  Micron Technology (MU)-    </vt:lpstr>
      <vt:lpstr>  Salesforce (CRM)- took profits on long 9/$125-$130 vertical bull call spread took profits on long 8/$125-$130 vertical bull call spread took profits on long 2/$105-$115 call spread     </vt:lpstr>
      <vt:lpstr>  Boeing (BA) – The Bad News is Out long 4/$315-$335 call spread – expires in 12 trading days took profits on long 4/$315-$335 call spread      </vt:lpstr>
      <vt:lpstr>  Walt Disney (DIS)- The Streaming Wars are On took profits on long 9/$115-$120 call spread 8/$125-$130 call spread expired at max profit Stopped out of 4/$125-$130 call spread for small loss took profits on long 4/$100-$104 call spread    </vt:lpstr>
      <vt:lpstr>  Adobe (ADBE)- The Quality Non-China tech play   </vt:lpstr>
      <vt:lpstr>Industrials Sector SPDR (XLI)- (GE), (MMM), (UNP), (UTX), (BA), (HON)</vt:lpstr>
      <vt:lpstr>  US Steel (X)-Tariffs Trouble Import duties cause users to abandon steel Down by 50% since the election  </vt:lpstr>
      <vt:lpstr>  Wal-Mart (WMT)-Tariffs Trouble Long 11/$125-$130 bear put spread Long 10/$119-$121 bear put spread took profits on Long 8/$114-$117 bear put spread  </vt:lpstr>
      <vt:lpstr>  Macys’ (M)-Tariffs Trouble took profits on Long 8/$23-$25 bear put spread  </vt:lpstr>
      <vt:lpstr>      Tesla (TSLA)- 900,000 on the road by yearend took profits on long 6/$140-$150 call spread – expires in 7 trading days took profits on long 6/$240-$250 put spread – expires in 7 trading days       </vt:lpstr>
      <vt:lpstr>Southwest Airlines (LUV) - Boeing 737 Max biggest buyer</vt:lpstr>
      <vt:lpstr>Delta Airlines (DAL) – Non 737 User  </vt:lpstr>
      <vt:lpstr>Transports Sector SPDR (XTN)-  (ALGT),  (ALK), (JBLU), (LUV), (CHRW), (DAL) </vt:lpstr>
      <vt:lpstr>Health Care Sector (XLV), (RXL)-New Highs (JNJ), (PFE), (MRK), (GILD), (ACT), (AMGN) </vt:lpstr>
      <vt:lpstr>Goldman Sachs (GS)-Top of Range </vt:lpstr>
      <vt:lpstr>Palo Alto Networks (PANW)- Hacking never goes out of fashion</vt:lpstr>
      <vt:lpstr>Consumer Discretionary SPDR (XLY) (DIS), (AMZN), (HD), (CMCSA), (MCD), (SBUX) </vt:lpstr>
      <vt:lpstr>Europe Hedged Equity (HEDJ)- Pip on Brexit News </vt:lpstr>
      <vt:lpstr>Japan (DXJ)- </vt:lpstr>
      <vt:lpstr> Emerging Markets (EEM)-  Weak Dollar Play</vt:lpstr>
      <vt:lpstr>Bonds –  Snoring</vt:lpstr>
      <vt:lpstr>   Treasury ETF (TLT) – Touching the Bottom took profits on long 10/$129-$132 call spread stopped out of long 8/$137-$140 put spread  took profits on long 8/$125-$128 call spread    </vt:lpstr>
      <vt:lpstr> Ten Year Treasury Yield ($TNX) – 1.84%  </vt:lpstr>
      <vt:lpstr>Junk Bonds (HYG) 4.82% Yield big jump in yields on stock selloff and recession fears </vt:lpstr>
      <vt:lpstr>2X Short Treasuries (TBT)- 2 Month Bottoming Process</vt:lpstr>
      <vt:lpstr>Emerging Market Debt (ELD) 4.78% Yield- </vt:lpstr>
      <vt:lpstr>Municipal Bonds (MUB)-1.62%   Mix of AAA, AA, and A rated bonds </vt:lpstr>
      <vt:lpstr>Foreign Currencies – Dollar Weakness </vt:lpstr>
      <vt:lpstr>   Japanese Yen (FXY), (YCS)   </vt:lpstr>
      <vt:lpstr>   Euro ($XEU), (FXE), (EUO)-    </vt:lpstr>
      <vt:lpstr>   British Pound (FXB)-    </vt:lpstr>
      <vt:lpstr>   Australian Dollar (FXA)- The Global Recovery Play took profits on long 8/$67-$69 call spread    </vt:lpstr>
      <vt:lpstr>Emerging Market Currencies (CEW)   </vt:lpstr>
      <vt:lpstr>Chinese Yuan- (CYB)- New Lows </vt:lpstr>
      <vt:lpstr>  Bitcoin- 40% Rally  </vt:lpstr>
      <vt:lpstr>Energy – Dead Cat Bounce</vt:lpstr>
      <vt:lpstr>Oil-($WTIC)</vt:lpstr>
      <vt:lpstr>  United States Oil Fund (USO) long 10/$9.50-$10 Vertical bull call spread – expires in 2 days  </vt:lpstr>
      <vt:lpstr>Energy Select Sector SPDR (XLE)-No Performance! (XOM), (CVX), (SLB), (KMI), (EOG), (COP) </vt:lpstr>
      <vt:lpstr>Halliburton (HAL)- </vt:lpstr>
      <vt:lpstr>Natural Gas (UNG) - </vt:lpstr>
      <vt:lpstr>Precious Metals –   Stabilizing   </vt:lpstr>
      <vt:lpstr>Gold (GLD)-    </vt:lpstr>
      <vt:lpstr> Market Vectors Gold Miners ETF- (GDX) – Yikes!  </vt:lpstr>
      <vt:lpstr> Barrick Gold (GOLD) </vt:lpstr>
      <vt:lpstr> Newmont Mining- (NEM)-  </vt:lpstr>
      <vt:lpstr> Silver- (SLV)-  </vt:lpstr>
      <vt:lpstr>  Silver Miners - (SIL)-  </vt:lpstr>
      <vt:lpstr>  Wheaton Precious Metals - (WPM)-  </vt:lpstr>
      <vt:lpstr> Copper (COPX)-Collapse Trade War Disaster </vt:lpstr>
      <vt:lpstr> Freeport McMoRan (FCX)-World’s Largest Copper Producer took profits on long 4/$10-$11 call spread took profits on short 4/$114 calls </vt:lpstr>
      <vt:lpstr>Real Estate – Recovering </vt:lpstr>
      <vt:lpstr>February Corelogic S&amp;P Case Shiller Home Price Index Phoenix (6.3%), Charlotte, NC (4.5%), and Tampa (4.3%) showing biggest gains </vt:lpstr>
      <vt:lpstr>Simon Property Group (SPG)- </vt:lpstr>
      <vt:lpstr>US Home Construction Index (ITB) (DHI), (LEN), (PHM), (TOL), (NVR)   </vt:lpstr>
      <vt:lpstr>Trade Sheet- So What Do We Do About All This?</vt:lpstr>
      <vt:lpstr>    Next Strategy Webinar   12:00 EST Wednesday, October 30, from Silicon Valley, CA      email me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Microsoft Office User</cp:lastModifiedBy>
  <cp:revision>6775</cp:revision>
  <cp:lastPrinted>2017-08-31T13:43:13Z</cp:lastPrinted>
  <dcterms:created xsi:type="dcterms:W3CDTF">2015-02-05T17:12:57Z</dcterms:created>
  <dcterms:modified xsi:type="dcterms:W3CDTF">2019-10-30T20:58:06Z</dcterms:modified>
</cp:coreProperties>
</file>