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90"/>
  </p:notesMasterIdLst>
  <p:sldIdLst>
    <p:sldId id="256" r:id="rId2"/>
    <p:sldId id="888" r:id="rId3"/>
    <p:sldId id="605" r:id="rId4"/>
    <p:sldId id="997" r:id="rId5"/>
    <p:sldId id="664" r:id="rId6"/>
    <p:sldId id="824" r:id="rId7"/>
    <p:sldId id="647" r:id="rId8"/>
    <p:sldId id="695" r:id="rId9"/>
    <p:sldId id="1005" r:id="rId10"/>
    <p:sldId id="755" r:id="rId11"/>
    <p:sldId id="898" r:id="rId12"/>
    <p:sldId id="793" r:id="rId13"/>
    <p:sldId id="693" r:id="rId14"/>
    <p:sldId id="910" r:id="rId15"/>
    <p:sldId id="787" r:id="rId16"/>
    <p:sldId id="282" r:id="rId17"/>
    <p:sldId id="570" r:id="rId18"/>
    <p:sldId id="280" r:id="rId19"/>
    <p:sldId id="285" r:id="rId20"/>
    <p:sldId id="563" r:id="rId21"/>
    <p:sldId id="835" r:id="rId22"/>
    <p:sldId id="613" r:id="rId23"/>
    <p:sldId id="831" r:id="rId24"/>
    <p:sldId id="811" r:id="rId25"/>
    <p:sldId id="891" r:id="rId26"/>
    <p:sldId id="814" r:id="rId27"/>
    <p:sldId id="764" r:id="rId28"/>
    <p:sldId id="765" r:id="rId29"/>
    <p:sldId id="840" r:id="rId30"/>
    <p:sldId id="893" r:id="rId31"/>
    <p:sldId id="841" r:id="rId32"/>
    <p:sldId id="289" r:id="rId33"/>
    <p:sldId id="730" r:id="rId34"/>
    <p:sldId id="994" r:id="rId35"/>
    <p:sldId id="996" r:id="rId36"/>
    <p:sldId id="799" r:id="rId37"/>
    <p:sldId id="673" r:id="rId38"/>
    <p:sldId id="830" r:id="rId39"/>
    <p:sldId id="481" r:id="rId40"/>
    <p:sldId id="290" r:id="rId41"/>
    <p:sldId id="669" r:id="rId42"/>
    <p:sldId id="522" r:id="rId43"/>
    <p:sldId id="336" r:id="rId44"/>
    <p:sldId id="295" r:id="rId45"/>
    <p:sldId id="501" r:id="rId46"/>
    <p:sldId id="539" r:id="rId47"/>
    <p:sldId id="1006" r:id="rId48"/>
    <p:sldId id="982" r:id="rId49"/>
    <p:sldId id="654" r:id="rId50"/>
    <p:sldId id="659" r:id="rId51"/>
    <p:sldId id="655" r:id="rId52"/>
    <p:sldId id="656" r:id="rId53"/>
    <p:sldId id="657" r:id="rId54"/>
    <p:sldId id="658" r:id="rId55"/>
    <p:sldId id="1007" r:id="rId56"/>
    <p:sldId id="985" r:id="rId57"/>
    <p:sldId id="533" r:id="rId58"/>
    <p:sldId id="756" r:id="rId59"/>
    <p:sldId id="1001" r:id="rId60"/>
    <p:sldId id="786" r:id="rId61"/>
    <p:sldId id="546" r:id="rId62"/>
    <p:sldId id="536" r:id="rId63"/>
    <p:sldId id="777" r:id="rId64"/>
    <p:sldId id="1008" r:id="rId65"/>
    <p:sldId id="986" r:id="rId66"/>
    <p:sldId id="388" r:id="rId67"/>
    <p:sldId id="312" r:id="rId68"/>
    <p:sldId id="380" r:id="rId69"/>
    <p:sldId id="747" r:id="rId70"/>
    <p:sldId id="313" r:id="rId71"/>
    <p:sldId id="1009" r:id="rId72"/>
    <p:sldId id="972" r:id="rId73"/>
    <p:sldId id="907" r:id="rId74"/>
    <p:sldId id="650" r:id="rId75"/>
    <p:sldId id="729" r:id="rId76"/>
    <p:sldId id="737" r:id="rId77"/>
    <p:sldId id="998" r:id="rId78"/>
    <p:sldId id="999" r:id="rId79"/>
    <p:sldId id="1000" r:id="rId80"/>
    <p:sldId id="904" r:id="rId81"/>
    <p:sldId id="905" r:id="rId82"/>
    <p:sldId id="754" r:id="rId83"/>
    <p:sldId id="332" r:id="rId84"/>
    <p:sldId id="586" r:id="rId85"/>
    <p:sldId id="1004" r:id="rId86"/>
    <p:sldId id="349" r:id="rId87"/>
    <p:sldId id="492" r:id="rId88"/>
    <p:sldId id="335" r:id="rId89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44" autoAdjust="0"/>
    <p:restoredTop sz="94830"/>
  </p:normalViewPr>
  <p:slideViewPr>
    <p:cSldViewPr>
      <p:cViewPr varScale="1">
        <p:scale>
          <a:sx n="121" d="100"/>
          <a:sy n="121" d="100"/>
        </p:scale>
        <p:origin x="840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75260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70713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060627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22623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154735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1515054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34321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056942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92030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590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 Capitulation Top is Here”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November 13, 2019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D97639-4FFB-6848-ABC1-65A748731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1562099"/>
            <a:ext cx="6553200" cy="3276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A Pulse Return </a:t>
            </a:r>
            <a:endParaRPr lang="en-US"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838200" y="838200"/>
            <a:ext cx="10820400" cy="6116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6D3AB0-CCB7-054F-A939-8C6729DA79A1}"/>
              </a:ext>
            </a:extLst>
          </p:cNvPr>
          <p:cNvSpPr txBox="1"/>
          <p:nvPr/>
        </p:nvSpPr>
        <p:spPr>
          <a:xfrm>
            <a:off x="849086" y="1000500"/>
            <a:ext cx="9753600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October Nonfarm Payroll Surprises to the Upside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at 128,000. The headline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Unemployment Rate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ticked up 0.1% to 3.6%. 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Chicago PMI Crashes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plunging from to 43.2, a four-year low, 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US Construction Spending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is up, gaining 0.5% in September a nine-month high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*Q3 US GDP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falls to 1.9%, continuing an 18-month plunge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*Much of the global rally is on slightly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improving PMI’s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and that’s it, it’s all hope and speculation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*Weekly Jobless Claims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fall to 211,000, close to a half century low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US Productivity Plunges Sharply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down 0.3% in Q3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It’s completely a result of the trade war induced freeze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on capital spending by US businesses this year. </a:t>
            </a:r>
          </a:p>
          <a:p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*China cuts interest rates for the first time in three years,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PMI’s tick up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400266-9F56-DC44-8D38-CC176FEFE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4248150"/>
            <a:ext cx="3886200" cy="218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Weekly Jobless Claims-Bottomed Out</a:t>
            </a:r>
            <a:br>
              <a:rPr lang="en-US" sz="2800" b="1" dirty="0"/>
            </a:br>
            <a:r>
              <a:rPr lang="en-US" sz="2800" b="1" dirty="0">
                <a:solidFill>
                  <a:srgbClr val="00A64B"/>
                </a:solidFill>
              </a:rPr>
              <a:t>+8,000 to 211,000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FEC442B-E3A7-5848-AF67-C2EC381FB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3999"/>
            <a:ext cx="10668000" cy="505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7EF7-7A69-BA41-A64C-B15F41B69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Soybeans - Trade War Indicator</a:t>
            </a:r>
            <a:br>
              <a:rPr lang="en-US" sz="2800" dirty="0"/>
            </a:br>
            <a:r>
              <a:rPr lang="en-US" sz="2400" dirty="0"/>
              <a:t>“</a:t>
            </a:r>
            <a:r>
              <a:rPr lang="en-US" sz="2000" dirty="0"/>
              <a:t>Head and shoulders” top means faith in a trade deal is gone for now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247D0-05D5-6948-B164-2A546D0FB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15B87F-5EE1-3749-AD93-613C5D327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083174"/>
            <a:ext cx="7264400" cy="550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33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1905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Bill Davis View</a:t>
            </a:r>
            <a:b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 for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3352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endParaRPr lang="en-US" sz="2000" dirty="0">
              <a:solidFill>
                <a:schemeClr val="dk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0544F75-AAE9-2B4C-8227-2671DF0214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557850"/>
              </p:ext>
            </p:extLst>
          </p:nvPr>
        </p:nvGraphicFramePr>
        <p:xfrm>
          <a:off x="1447800" y="2050942"/>
          <a:ext cx="9220199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5263032">
                  <a:extLst>
                    <a:ext uri="{9D8B030D-6E8A-4147-A177-3AD203B41FA5}">
                      <a16:colId xmlns:a16="http://schemas.microsoft.com/office/drawing/2014/main" val="4262937822"/>
                    </a:ext>
                  </a:extLst>
                </a:gridCol>
                <a:gridCol w="2057727">
                  <a:extLst>
                    <a:ext uri="{9D8B030D-6E8A-4147-A177-3AD203B41FA5}">
                      <a16:colId xmlns:a16="http://schemas.microsoft.com/office/drawing/2014/main" val="1811873216"/>
                    </a:ext>
                  </a:extLst>
                </a:gridCol>
                <a:gridCol w="1899440">
                  <a:extLst>
                    <a:ext uri="{9D8B030D-6E8A-4147-A177-3AD203B41FA5}">
                      <a16:colId xmlns:a16="http://schemas.microsoft.com/office/drawing/2014/main" val="3837798789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Buys: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Entry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Target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45424141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90593810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McDonalds Corp (MCD)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196.00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210.00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13672153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Wix.com Ltd. (WIX)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128.00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138.00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12017498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Twillo Inc. (TWLO)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101.00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118.00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62897723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Baidu, Inc.(BIDU)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116.00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130.00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53531419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Domino's Pizza (DPZ)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275.00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290.00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20031248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62459571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Sells: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56750537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65510287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Black Knight, Inc (BKI)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62.00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48.00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8731959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HubSpot Inc. (HUBS)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148.00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125.00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68713334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Advance Auto Parts (AAP)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160.00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140.00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45790791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Tiffany &amp; Company (TIF)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120.00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105.00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77939901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Reliance Steel (RS)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118.00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 $  100.00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161953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487875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The Final Run  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762000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final capitulation top is here, could last for weeks, months….or even years, PE Multiples are already at 20X, the top of a 50-year range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are melting up in the face of plunging earnings, which always end in tears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bait of a China trade deal and ultra low rates is pulling buyers in off the sidelines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*It all adds up to marginal new highs in the major index with little confidence or excitement, a classic topping indicator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*Trading volume is falling in up markets,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rising in down markets, always a negative indicator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Marginal new high, then 7% down market for the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next 3 months, then new highs propelled by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ultra low interest rates or an eventual China trade deal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its bet the ranch time on tech longs,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stay away from those with big China exposure,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Apple, and weak dollar plays like energy, and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FDEB27-C543-F54A-B91F-8B8D7E3E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3962400"/>
            <a:ext cx="40640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01059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981200" y="413294"/>
            <a:ext cx="82296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Breakout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10/$305-$310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10/$270-$275 bull call spread</a:t>
            </a: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10/$300-$305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8/$305-$308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221B377-85F4-430A-84F6-694BA3DC8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495" y="1965972"/>
            <a:ext cx="6408705" cy="489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 Trending Up 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6CA1774-5F3F-4588-8F39-D0F7CDAB8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88777"/>
            <a:ext cx="7467600" cy="576922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Top of the Range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B83CFAA-6A2E-418E-BA3D-EDCDE01ED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447800"/>
            <a:ext cx="7155692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NASDAQ ($COMPQ) – New Highs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432AA290-8BD3-4D32-A263-6C0CF00B3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43001"/>
            <a:ext cx="753893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(VIX)-Back in the Dumps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B1161E7-5571-4459-B46E-AAFE0F01C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199" y="990601"/>
            <a:ext cx="7675481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 Again!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981200" y="1371601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9.49%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+3.07%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+4.64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+16.01%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+1.78%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+0.30%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+12.13%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+0.25%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*November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-1.56%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-0.50%</a:t>
            </a:r>
            <a:r>
              <a:rPr lang="en-US" sz="22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*2019 Year to Date +48.00%</a:t>
            </a:r>
            <a:b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+18.3%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+348.3%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35.10%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10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beat- Looking for Another Entry Point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9/$115-$120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6/$110-$115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4/$108-$113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2/$85-$90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ADF77B9-55B1-4FC1-AD7E-DAFBDF9CA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295" y="1828364"/>
            <a:ext cx="6569009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 Breaking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8/$167.50-$172.50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8AA77B8-ADD9-461F-812A-DDD43F8BC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447801"/>
            <a:ext cx="7101401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(AAPL)-New All Time High as Services Soar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cap now $1.2 trillion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B3739BC-7FC7-460A-AC2B-93212678D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18320"/>
            <a:ext cx="7391399" cy="563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5/$1,100-$1,130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4/$1,080-$1,120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9C1025C-259E-4CB8-8397-430C38C02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700" y="1445789"/>
            <a:ext cx="7086600" cy="539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Terrible Guidance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9/$1,500-$1,500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4/$1,650-$1,700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4/$1,600-$1,650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2/$1,200-$1,300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75ACFF3-978B-4CE5-96AD-955FEE310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835985"/>
            <a:ext cx="6500423" cy="50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(PYPL)-CEO resigns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3AB3AB5-A4FC-4438-BAE9-EE257A12C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79555"/>
            <a:ext cx="7391400" cy="567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Off to the Races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62A5879-5B48-421A-9FBE-90BD15EB3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693" y="1219200"/>
            <a:ext cx="736461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 (MU)-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D4F5E1D-E609-4703-BD74-E47FCB1A2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56634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1F5A815-E1F9-45F1-832F-018700D8B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524618"/>
            <a:ext cx="6934200" cy="533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 The Bad News is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737 MAX flies again in January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4/$300-$310 call spread – expires in 2 trading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63536B2-C8D8-4038-A5BC-131717B51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413717"/>
            <a:ext cx="7086600" cy="544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dirty="0"/>
              <a:t>Keeping Small Positions-90% cash, 10% (BA)</a:t>
            </a:r>
            <a:br>
              <a:rPr lang="en-US" sz="2000" dirty="0"/>
            </a:br>
            <a:r>
              <a:rPr lang="en-US" sz="2000" dirty="0"/>
              <a:t>Only Buying Very Deep in-the-Money on Capitulation Days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8534400" y="1981200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Expiration P&amp;L</a:t>
            </a:r>
            <a:br>
              <a:rPr lang="en-US" sz="1800" b="1" dirty="0"/>
            </a:br>
            <a:r>
              <a:rPr lang="en-US" sz="1800" b="1" dirty="0"/>
              <a:t>49.15% YTD</a:t>
            </a:r>
            <a:br>
              <a:rPr lang="en-US" sz="1800" b="1" dirty="0"/>
            </a:br>
            <a:endParaRPr lang="en-US" sz="1800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D0F83EF-4868-7945-82CA-6F966225E1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710585"/>
              </p:ext>
            </p:extLst>
          </p:nvPr>
        </p:nvGraphicFramePr>
        <p:xfrm>
          <a:off x="762000" y="1828800"/>
          <a:ext cx="5543998" cy="4525968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912689">
                  <a:extLst>
                    <a:ext uri="{9D8B030D-6E8A-4147-A177-3AD203B41FA5}">
                      <a16:colId xmlns:a16="http://schemas.microsoft.com/office/drawing/2014/main" val="275824907"/>
                    </a:ext>
                  </a:extLst>
                </a:gridCol>
                <a:gridCol w="1631309">
                  <a:extLst>
                    <a:ext uri="{9D8B030D-6E8A-4147-A177-3AD203B41FA5}">
                      <a16:colId xmlns:a16="http://schemas.microsoft.com/office/drawing/2014/main" val="896472218"/>
                    </a:ext>
                  </a:extLst>
                </a:gridCol>
              </a:tblGrid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Current Capital at Risk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1311206475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114589135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sng" strike="noStrike">
                          <a:effectLst/>
                        </a:rPr>
                        <a:t>Risk On</a:t>
                      </a:r>
                      <a:endParaRPr lang="en-US" sz="21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3007201685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World is Getting Better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4197202205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3958903276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>
                          <a:effectLst/>
                        </a:rPr>
                        <a:t>(BA) 11/$300-$310 call spread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10.00%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1777731254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l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3652820381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sng" strike="noStrike">
                          <a:effectLst/>
                        </a:rPr>
                        <a:t>Risk Off</a:t>
                      </a:r>
                      <a:endParaRPr lang="en-US" sz="21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2263862872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endParaRPr lang="en-US" sz="21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3849257456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>
                          <a:effectLst/>
                        </a:rPr>
                        <a:t>(TLT) 12/$128-$131 put spread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-10.00%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3832353109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1308224609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Total Net Position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</a:rPr>
                        <a:t>0.00%</a:t>
                      </a:r>
                      <a:endParaRPr lang="en-US" sz="2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574517422"/>
                  </a:ext>
                </a:extLst>
              </a:tr>
            </a:tbl>
          </a:graphicData>
        </a:graphic>
      </p:graphicFrame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D4B6686-248E-F440-8950-D15A9D9B1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632" y="3276600"/>
            <a:ext cx="29845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Disney Plus is Open for Business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9/$115-$120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8/$125-$130 call spread expired at max profit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4/$125-$130 call spread for small loss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4/$100-$104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78D5BD6-8418-4BB0-9DA7-BD6752E37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805502"/>
            <a:ext cx="6599492" cy="50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C523796-B025-4136-9F82-AECB19B35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421365"/>
            <a:ext cx="7086600" cy="543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5798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683C7A2-9052-4A13-BCD1-AF7C7BC05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33367"/>
            <a:ext cx="7391400" cy="562463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(X)-Trade deal respite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4E51165-158B-4096-AB1C-FD9F4CD73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89429"/>
            <a:ext cx="7391400" cy="563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B8F8AAF-70C5-4AAE-A798-843B59D56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522764"/>
            <a:ext cx="6934200" cy="533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(M)-Now bounce in dying industry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7CBBAC4-29F8-49C7-A6C0-AEB32AB86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95401"/>
            <a:ext cx="725336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(TSLA)- 900,000 on the road by yearend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fourth factory in Berlin announced, Model Y pickup out next week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6/$260-$270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6/$140-$150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6/$240-$250 put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EA5A0D1-E793-4198-9F66-A960A26B8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926" y="1828800"/>
            <a:ext cx="6546147" cy="50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97794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 (LUV)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737 Max biggest buyer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FAD7D2B-3098-4784-8B0F-AFCB1E326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1006268"/>
            <a:ext cx="7543800" cy="585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97686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Non 737 User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163E819-75C1-4C39-8D70-19817722E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927144"/>
            <a:ext cx="7772400" cy="593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15B4CE8-E6B6-42FD-80A8-8EAE48C06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95400"/>
            <a:ext cx="7213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9F7A9-7D58-634F-B024-F94ADF5CF5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CBB602E-4396-6B45-BDA3-CB618CB3A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14349"/>
            <a:ext cx="10744200" cy="606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783A2D6-1B25-41AF-AA4F-A7DF85D00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66801"/>
            <a:ext cx="7560976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 of Range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89DFCCA-371E-41E1-B2FC-CAEB10046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50208"/>
            <a:ext cx="731520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0FAE9D8-AA77-4D3C-8D60-763690681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19200"/>
            <a:ext cx="7407333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F69ACDB-A10B-446C-95A2-C591B2940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95400"/>
            <a:ext cx="7257389" cy="5562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 Pip on Brexit News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35012D7-853C-485E-8529-6192A8995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882855"/>
            <a:ext cx="7772400" cy="594466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68EB195-0A60-424D-8DD9-8F328B811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373" y="1021080"/>
            <a:ext cx="7644427" cy="583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(EEM)- 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 Play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1CE7A04-B3CE-4045-AB71-6C52B0D3A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41341"/>
            <a:ext cx="7620000" cy="581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82397-42C8-8B43-BC88-A59B6DA1E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46556-7E1D-FD4E-A3B2-F93158A039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sitting at a table in front of a crowd&#10;&#10;Description automatically generated">
            <a:extLst>
              <a:ext uri="{FF2B5EF4-FFF2-40B4-BE49-F238E27FC236}">
                <a16:creationId xmlns:a16="http://schemas.microsoft.com/office/drawing/2014/main" id="{8FF768AD-FCDA-F148-A118-130100DCF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495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1066800" y="1417637"/>
            <a:ext cx="10515600" cy="563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*12 Point selloff creates a new long side entry point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*No US interest rates cuts in 2020 sets up a prolonged range trading market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*Global QE 5 is about to unleash another new wave of bond buying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*It looks like a 1.44%-2.15% range in yields is selling up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*Another refi window will open up in a few months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*Bottom line: Ten-year US Treasury yields will fall below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1.0% in 2020 to come in line with the rest of the world,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then go to zero in the next recession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Exhaustion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7547FB-9C23-AD48-883B-35519A0C9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3746558"/>
            <a:ext cx="4559300" cy="283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6286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096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Touching the Bottom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10/$129-$132 call spread</a:t>
            </a:r>
            <a:br>
              <a:rPr lang="en-US" sz="2400" dirty="0"/>
            </a:br>
            <a:r>
              <a:rPr lang="en-US" sz="1800" dirty="0">
                <a:solidFill>
                  <a:srgbClr val="FF0000"/>
                </a:solidFill>
              </a:rPr>
              <a:t>stopped out of long 8/$137-$140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8/$125-$128 call spread</a:t>
            </a: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BC64EFAF-778C-46BA-B701-4D7CDCD68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805503"/>
            <a:ext cx="6614733" cy="50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10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A72913E-E0EA-C94A-98CC-7586BB8A8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650" y="368300"/>
            <a:ext cx="9156700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1.87%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BF914A00-6F46-4112-AFD2-60C7B842F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911748"/>
            <a:ext cx="7696200" cy="594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4.82%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jump in yields on stock selloff and recession fears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7CAF0BF-792B-4BB1-8FF1-DD71C3ED0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1"/>
            <a:ext cx="747013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(TBT)- 2 Month Bottoming Process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CDF44CE-307D-45F9-AF38-EB5575391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04989"/>
            <a:ext cx="7467600" cy="575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05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4.78%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9FD600D-3819-4D5B-8D73-D698D5F87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51822"/>
            <a:ext cx="7543800" cy="590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(MUB)-1.62%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C57DE81-54AB-4EF6-A30F-AC3C1A88C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19201"/>
            <a:ext cx="730228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05F71-1BC9-FE40-A0BD-5FDF866DD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EB44A-04B9-9745-B29E-1457BF7618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on top of a mountain&#10;&#10;Description automatically generated">
            <a:extLst>
              <a:ext uri="{FF2B5EF4-FFF2-40B4-BE49-F238E27FC236}">
                <a16:creationId xmlns:a16="http://schemas.microsoft.com/office/drawing/2014/main" id="{B5CF3932-C037-BF43-B932-DC7C14D59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875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Recovery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09600" y="1437469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*Rising interest rates give Uncle Buck a boost, but the head and shoulders is still in place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*Double top and weak economies demolish the Euro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*Brexit stagnation stalls British pound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*Chinese Yuan soars on trade hopes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Bitcoin gives up recent rally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*Aussie jumps on global “RISK ON”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*Avoid the FX market for now,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there are too many contrary indicators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DAB643-EE42-7B42-ADA5-4AAC36804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3200400"/>
            <a:ext cx="4921506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74687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A2F4CF5-4824-470A-AC1A-59AD392B3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370589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3374F6F-E7C2-447F-BC81-B1A659FB5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66801"/>
            <a:ext cx="753469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0B3B99E-AA14-45A4-81C7-7CD6C5425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90601"/>
            <a:ext cx="7619929" cy="583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066800"/>
            <a:ext cx="9448800" cy="500625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</a:t>
            </a:r>
            <a:r>
              <a:rPr lang="en-US" sz="2000" b="1" i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Capitulation high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is here, but how long will it last?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Markets Hit New Highs on Trade Optimism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but no substance. It’s really the three Fed rate cuts that is doing it and the eternal promise of a China trade deal with no details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*The rally is global with markets powering on with another dose of </a:t>
            </a:r>
            <a:r>
              <a:rPr lang="en-US" sz="20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QE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The Government Runs Out of Money on November 21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but will anyone care? 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*Bonds give back 12 points reversing the </a:t>
            </a:r>
            <a:r>
              <a:rPr lang="en-US" sz="2000" b="1" i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inverted yield curve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Dollar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rallies on higher US rates, so does oil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*”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RISK OFF”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hedges get crushed, like gold, silver, and REITS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3962400"/>
            <a:ext cx="4114801" cy="27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EC310FF-F975-42D3-9906-6BE5CB8F3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0"/>
            <a:ext cx="7405716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B8E2127-CFFA-4D2F-9FBD-43A9F615A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1"/>
            <a:ext cx="729721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New Lows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FC8B7FD-7079-4667-915E-D984D4F42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03167"/>
            <a:ext cx="7467600" cy="583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Bitcoin- 40% Rally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people, group, standing&#10;&#10;Description automatically generated">
            <a:extLst>
              <a:ext uri="{FF2B5EF4-FFF2-40B4-BE49-F238E27FC236}">
                <a16:creationId xmlns:a16="http://schemas.microsoft.com/office/drawing/2014/main" id="{CC54983E-F53B-3548-A516-6EDC698EE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46540"/>
            <a:ext cx="10210800" cy="505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065F3-F026-534F-AAE8-8C98803BE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332C3-347C-F946-9CB7-2CF66816D8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standing on a rock&#10;&#10;Description automatically generated">
            <a:extLst>
              <a:ext uri="{FF2B5EF4-FFF2-40B4-BE49-F238E27FC236}">
                <a16:creationId xmlns:a16="http://schemas.microsoft.com/office/drawing/2014/main" id="{3EFDB6CF-7B5C-2745-8E65-7FEB805E5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475" y="0"/>
            <a:ext cx="5189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004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Top of the Range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09601" y="841248"/>
            <a:ext cx="93726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*Global “RISK ON” into Fed meeting takes oil up with it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Saudi Aramco IPO to List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in Saudi Arabia only. Only 3% of outstanding shares will be sold, but it will still be one of the biggest IPO’s in history 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*Over supply against fading demand will last for years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*OPEC seeks to cut Quotas in December Vienna meeting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*Energy still the most unloved sector in the stock market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*Avoid all energy plays like the plague, could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drop by half in the coming recession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b="1" dirty="0">
                <a:solidFill>
                  <a:schemeClr val="tx1"/>
                </a:solidFill>
              </a:rPr>
              <a:t>*Bottom Line: looks like $42 a barrel is 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in the cards, more later</a:t>
            </a: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7C8446-3987-8246-A55C-90E8FC920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090" y="4038599"/>
            <a:ext cx="4348709" cy="244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61413"/>
      </p:ext>
    </p:extLst>
  </p:cSld>
  <p:clrMapOvr>
    <a:masterClrMapping/>
  </p:clrMapOvr>
  <p:transition spd="slow">
    <p:wip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EA36AD9-F87B-43F1-B6B8-B27FC58ED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5911"/>
            <a:ext cx="7543800" cy="579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DF3EE46-B588-453A-AF55-ABB41664B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62657"/>
            <a:ext cx="7696200" cy="589534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9B87AC4-973F-41C6-BCF1-5C2FE96F7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66801"/>
            <a:ext cx="7560976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3671B28-D63F-42FF-862C-01F6F5A03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838200"/>
            <a:ext cx="7871344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Index-Top of Range-Close to a “SELL”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6" name="Picture 5" descr="A device with a screen&#10;&#10;Description automatically generated">
            <a:extLst>
              <a:ext uri="{FF2B5EF4-FFF2-40B4-BE49-F238E27FC236}">
                <a16:creationId xmlns:a16="http://schemas.microsoft.com/office/drawing/2014/main" id="{2C04B0DF-FA56-5E42-AA6C-9B1CA9FD6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928446"/>
            <a:ext cx="8305800" cy="447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4F4E6E3-4B5F-437C-B459-5760F8470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14401"/>
            <a:ext cx="7808085" cy="592836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7E64E-546F-9049-AAFD-61D822A39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76740-D227-F04A-A336-044900C1EB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sitting in the sand&#10;&#10;Description automatically generated">
            <a:extLst>
              <a:ext uri="{FF2B5EF4-FFF2-40B4-BE49-F238E27FC236}">
                <a16:creationId xmlns:a16="http://schemas.microsoft.com/office/drawing/2014/main" id="{BAC4BDD6-A54D-1B4C-B411-DE10F22B8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547" y="0"/>
            <a:ext cx="6498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920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82880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Breakdown   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762000" y="1066800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*Gold breaks all support on global “RISK ON”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*”RISK ON” means ”SELL GOLD”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*Rising rates are another nail in the coffin, increasing the opportunity cost of owning precious metals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*Backing the recession risk out also dumps flight to safety trades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*We still think gold has a future, I’m just waiting for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bigger capitulation selloff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buy a bigger dip in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gold and precious metals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467DE6-4305-1C4C-811E-751505564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761" y="3810000"/>
            <a:ext cx="3991181" cy="266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1CCEA114-59AE-4408-BB55-11A644795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480" y="771397"/>
            <a:ext cx="7970520" cy="6056123"/>
          </a:xfrm>
          <a:prstGeom prst="rect">
            <a:avLst/>
          </a:prstGeom>
        </p:spPr>
      </p:pic>
      <p:sp>
        <p:nvSpPr>
          <p:cNvPr id="3" name="Left Arrow Callout 2">
            <a:extLst>
              <a:ext uri="{FF2B5EF4-FFF2-40B4-BE49-F238E27FC236}">
                <a16:creationId xmlns:a16="http://schemas.microsoft.com/office/drawing/2014/main" id="{ECEF6514-88D4-5E46-96EB-17A207A60199}"/>
              </a:ext>
            </a:extLst>
          </p:cNvPr>
          <p:cNvSpPr/>
          <p:nvPr/>
        </p:nvSpPr>
        <p:spPr>
          <a:xfrm>
            <a:off x="10058400" y="3505200"/>
            <a:ext cx="1625600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support</a:t>
            </a:r>
          </a:p>
        </p:txBody>
      </p:sp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Yikes!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1696D95-FB70-4656-86D2-91E1BA276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990601"/>
            <a:ext cx="7656241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D118E34-0FB9-4725-ACBF-6759F16BA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72146"/>
            <a:ext cx="7696200" cy="588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C036957-A587-4856-80DE-1B86664D1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35529"/>
            <a:ext cx="7848600" cy="600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A623E6D-5982-47E1-811B-86CCD015B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1"/>
            <a:ext cx="78139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FDFF331-D1FF-4487-90EF-098A761C1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52331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51D3C70-56C5-4EF5-A4AD-7532AB925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49710"/>
            <a:ext cx="7543800" cy="580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Solid in SELL Territory But too soon to sell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2057400"/>
            <a:ext cx="8229600" cy="45261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sitting, group, black, table&#10;&#10;Description automatically generated">
            <a:extLst>
              <a:ext uri="{FF2B5EF4-FFF2-40B4-BE49-F238E27FC236}">
                <a16:creationId xmlns:a16="http://schemas.microsoft.com/office/drawing/2014/main" id="{B0AAA818-95CF-5441-8A66-D255BF3C9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49" y="1752600"/>
            <a:ext cx="8178800" cy="4724400"/>
          </a:xfrm>
          <a:prstGeom prst="rect">
            <a:avLst/>
          </a:prstGeom>
        </p:spPr>
      </p:pic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8400056" y="1716620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7" name="Left Arrow Callout 6">
            <a:extLst>
              <a:ext uri="{FF2B5EF4-FFF2-40B4-BE49-F238E27FC236}">
                <a16:creationId xmlns:a16="http://schemas.microsoft.com/office/drawing/2014/main" id="{E8880F8A-2526-0249-BF5A-C766930E866D}"/>
              </a:ext>
            </a:extLst>
          </p:cNvPr>
          <p:cNvSpPr/>
          <p:nvPr/>
        </p:nvSpPr>
        <p:spPr>
          <a:xfrm>
            <a:off x="8369059" y="4900345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(COPX)-Collapse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Disaster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D5DA9D4-5245-4A20-856A-FAEF5CA7F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35837"/>
            <a:ext cx="7543800" cy="585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762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World’s Largest Copper Producer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4/$10-$11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short 4/$114 calls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D80C1D4-66C6-4265-AB2B-1B9FE86C0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797884"/>
            <a:ext cx="6538527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9886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1524000" y="202051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 Rate Shock 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762000" y="1108926"/>
            <a:ext cx="9677400" cy="50632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*Interest rate rise puts cheap refi’s to bed, weekly mortgage applications are flatlining as the the windows closes once again</a:t>
            </a:r>
            <a:br>
              <a:rPr lang="en-US" sz="2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*30-year fixed rate loans back up to 3.90%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9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S&amp;P 500 Case-Shiller pops to a 3.2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annual gain in August, the second improvement in 18 months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Stand aside for a trade</a:t>
            </a:r>
            <a:b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buy for long term investment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01F493-AA5A-7345-9723-F844166BB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3806443"/>
            <a:ext cx="5105400" cy="236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2057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Corelogic S&amp;P Case Shiller Home Price Index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Phoenix (6.3%), Charlotte, NC (4.5%), and Tampa (4.3%) 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5715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3509DB-6E47-6840-ACCB-957B7BE9A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61664"/>
            <a:ext cx="9982200" cy="54545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Simon Property Group (SPG)-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BE0F0D7A-F51C-40E6-8459-F800018E2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57114"/>
            <a:ext cx="7772400" cy="594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American Tower (AMT) – </a:t>
            </a:r>
            <a:r>
              <a:rPr lang="en-US" sz="2000" dirty="0"/>
              <a:t>1.75% Yield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95F1D-4C46-D44E-A4CE-941402901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D4FC6E-177A-B540-AFE0-36AFA68D7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266767"/>
            <a:ext cx="7035800" cy="532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990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0F130B04-6730-4A61-AF58-33A8ABB3B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9" y="1066801"/>
            <a:ext cx="7569045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*Stocks-stand aside</a:t>
            </a:r>
            <a:b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*Bonds-buy dips</a:t>
            </a:r>
            <a:b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stand aside</a:t>
            </a:r>
            <a:b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bigger dip</a:t>
            </a:r>
            <a:b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sell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estate-stand aside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1905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December 4,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Silicon Valley, CA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3810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icture containing person, indoor, man, holding&#10;&#10;Description automatically generated">
            <a:extLst>
              <a:ext uri="{FF2B5EF4-FFF2-40B4-BE49-F238E27FC236}">
                <a16:creationId xmlns:a16="http://schemas.microsoft.com/office/drawing/2014/main" id="{CC97B3AC-8C9B-6B4B-9BC8-76D739306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861399" y="1435004"/>
            <a:ext cx="4003008" cy="265700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075E6-114C-8547-AD2E-2962A701E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A516A-8875-8E4A-B689-D780A54C3E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person, indoor, holding, woman&#10;&#10;Description automatically generated">
            <a:extLst>
              <a:ext uri="{FF2B5EF4-FFF2-40B4-BE49-F238E27FC236}">
                <a16:creationId xmlns:a16="http://schemas.microsoft.com/office/drawing/2014/main" id="{9218A4D3-13B5-6448-8922-992F4DCF4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245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30740</TotalTime>
  <Words>3168</Words>
  <Application>Microsoft Macintosh PowerPoint</Application>
  <PresentationFormat>Widescreen</PresentationFormat>
  <Paragraphs>153</Paragraphs>
  <Slides>88</Slides>
  <Notes>73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1" baseType="lpstr">
      <vt:lpstr>Arial</vt:lpstr>
      <vt:lpstr>Calibri</vt:lpstr>
      <vt:lpstr>Office Theme</vt:lpstr>
      <vt:lpstr>The Mad Hedge Fund Trader “The Capitulation Top is Here” </vt:lpstr>
      <vt:lpstr> Trade Alert Performance New Highs Again!  </vt:lpstr>
      <vt:lpstr>PowerPoint Presentation</vt:lpstr>
      <vt:lpstr>PowerPoint Presentation</vt:lpstr>
      <vt:lpstr>PowerPoint Presentation</vt:lpstr>
      <vt:lpstr>The Method to My Madness</vt:lpstr>
      <vt:lpstr>The Mad Hedge Profit Predictor Market Timing Index-Top of Range-Close to a “SELL” An artificial intelligence driven algorithm that analyzes 30 different economic, technical, and momentum driven indicators </vt:lpstr>
      <vt:lpstr> The Mad Hedge Profit Predictor Solid in SELL Territory But too soon to sell </vt:lpstr>
      <vt:lpstr>PowerPoint Presentation</vt:lpstr>
      <vt:lpstr>The Global Economy – A Pulse Return </vt:lpstr>
      <vt:lpstr>Weekly Jobless Claims-Bottomed Out +8,000 to 211,000 </vt:lpstr>
      <vt:lpstr>Soybeans - Trade War Indicator “Head and shoulders” top means faith in a trade deal is gone for now  </vt:lpstr>
      <vt:lpstr>The Bill Davis View A $1,500 Upgrade for the Mad Day Trader Service </vt:lpstr>
      <vt:lpstr>Stocks – The Final Run  </vt:lpstr>
      <vt:lpstr>     S&amp;P 500 – Breakout  took profits on long 10/$305-$310 bear put spread took profits on long 10/$270-$275 bull call spread took profits on long 10/$300-$305 bear put spread took profits on long 8/$305-$308 bear put spread       </vt:lpstr>
      <vt:lpstr> Dow Average ($INDU)- Trending Up </vt:lpstr>
      <vt:lpstr>Russell 2000 (IWM)- Top of the Range took profits on Long 10/$137-$142 vertical bull call spread took profits on Long 10/$153-$156 vertical bear put spread </vt:lpstr>
      <vt:lpstr>NASDAQ ($COMPQ) – New Highs</vt:lpstr>
      <vt:lpstr>(VIX)-Back in the Dumps </vt:lpstr>
      <vt:lpstr>   Microsoft (MSFT)- Earnings beat- Looking for Another Entry Point took profits on long 9/$115-$120 call spread took profits on long 6/$110-$115 call spread took profits on long 4/$108-$113 call spread took profits on long 2/$85-$90 call spread     </vt:lpstr>
      <vt:lpstr>   Facebook (FB)- Breaking Out took profits on Long 9/$150-$160 vertical bull call spread took profits on Long 8/$167.50-$172.50 vertical bull call spread     </vt:lpstr>
      <vt:lpstr>   Apple (AAPL)-New All Time High as Services Soar market cap now $1.2 trillion     </vt:lpstr>
      <vt:lpstr>   Alphabet (GOOGL) –   took profits on long 9/$1,030-$1,080 vertical bull call spread stopped out of long 5/$1,100-$1,130 bull call spread took profits on long 4/$1,080-$1,120 bull call spread   </vt:lpstr>
      <vt:lpstr>       Amazon (AMZN) – Terrible Guidance took profits on 9/$1,500-$1,500 vertical bull call spread stopped out of long 4/$1,650-$1,700 call spread took profits on long 4/$1,600-$1,650 call spread took profits on long 2/$1,200-$1,300 call spread      </vt:lpstr>
      <vt:lpstr>      PayPal (PYPL)-CEO resigns took profits on long 4/$90-$95 call spread      </vt:lpstr>
      <vt:lpstr>  NVIDIA (NVDA) – Off to the Races    </vt:lpstr>
      <vt:lpstr>  Micron Technology (MU)-    </vt:lpstr>
      <vt:lpstr>  Salesforce (CRM)- took profits on long 9/$125-$130 vertical bull call spread took profits on long 8/$125-$130 vertical bull call spread took profits on long 2/$105-$115 call spread     </vt:lpstr>
      <vt:lpstr>   Boeing (BA) – The Bad News is Out 737 MAX flies again in January long 4/$300-$310 call spread – expires in 2 trading days took profits on long 4/$315-$335 call spread      </vt:lpstr>
      <vt:lpstr>  Walt Disney (DIS)- Disney Plus is Open for Business took profits on long 9/$115-$120 call spread 8/$125-$130 call spread expired at max profit Stopped out of 4/$125-$130 call spread for small loss took profits on long 4/$100-$104 call spread    </vt:lpstr>
      <vt:lpstr>  Adobe (ADBE)- The Quality Non-China tech play   </vt:lpstr>
      <vt:lpstr>Industrials Sector SPDR (XLI)- (GE), (MMM), (UNP), (UTX), (BA), (HON)</vt:lpstr>
      <vt:lpstr>  US Steel (X)-Trade deal respite   </vt:lpstr>
      <vt:lpstr>  Wal-Mart (WMT)-Tariffs Trouble took profit on Long 11/$125-$130 bear put spread took profit on Long 10/$119-$121 bear put spread took profits on Long 8/$114-$117 bear put spread  </vt:lpstr>
      <vt:lpstr>  Macys’ (M)-Now bounce in dying industry took profits on Long 8/$23-$25 bear put spread  </vt:lpstr>
      <vt:lpstr>      Tesla (TSLA)- 900,000 on the road by yearend fourth factory in Berlin announced, Model Y pickup out next week stopped out of long 6/$260-$270 put spread took profits on long 6/$140-$150 call spread took profits on long 6/$240-$250 put spread        </vt:lpstr>
      <vt:lpstr>Southwest Airlines (LUV) - Boeing 737 Max biggest buyer</vt:lpstr>
      <vt:lpstr>Delta Airlines (DAL) – Non 737 User  </vt:lpstr>
      <vt:lpstr>Transports Sector SPDR (XTN)-  (ALGT),  (ALK), (JBLU), (LUV), (CHRW), (DAL) </vt:lpstr>
      <vt:lpstr>Health Care Sector (XLV), (RXL)-New Highs (JNJ), (PFE), (MRK), (GILD), (ACT), (AMGN) </vt:lpstr>
      <vt:lpstr>Goldman Sachs (GS)-Top of Range </vt:lpstr>
      <vt:lpstr>Palo Alto Networks (PANW)- Hacking never goes out of fashion</vt:lpstr>
      <vt:lpstr>Consumer Discretionary SPDR (XLY) (DIS), (AMZN), (HD), (CMCSA), (MCD), (SBUX) </vt:lpstr>
      <vt:lpstr>Europe Hedged Equity (HEDJ)- Pip on Brexit News </vt:lpstr>
      <vt:lpstr>Japan (DXJ)- </vt:lpstr>
      <vt:lpstr> Emerging Markets (EEM)-  Weak Dollar Play</vt:lpstr>
      <vt:lpstr>PowerPoint Presentation</vt:lpstr>
      <vt:lpstr>Bonds – Exhaustion  </vt:lpstr>
      <vt:lpstr>   Treasury ETF (TLT) – Touching the Bottom took profits on long 10/$129-$132 call spread stopped out of long 8/$137-$140 put spread  took profits on long 8/$125-$128 call spread    </vt:lpstr>
      <vt:lpstr> Ten Year Treasury Yield ($TNX) – 1.87%  </vt:lpstr>
      <vt:lpstr>Junk Bonds (HYG) 4.82% Yield big jump in yields on stock selloff and recession fears </vt:lpstr>
      <vt:lpstr>2X Short Treasuries (TBT)- 2 Month Bottoming Process</vt:lpstr>
      <vt:lpstr>Emerging Market Debt (ELD) 4.78% Yield- </vt:lpstr>
      <vt:lpstr>Municipal Bonds (MUB)-1.62%   Mix of AAA, AA, and A rated bonds </vt:lpstr>
      <vt:lpstr>PowerPoint Presentation</vt:lpstr>
      <vt:lpstr>Foreign Currencies – Dollar Recovery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New Lows </vt:lpstr>
      <vt:lpstr>  Bitcoin- 40% Rally  </vt:lpstr>
      <vt:lpstr>PowerPoint Presentation</vt:lpstr>
      <vt:lpstr>Energy – Top of the Range </vt:lpstr>
      <vt:lpstr>Oil-($WTIC)</vt:lpstr>
      <vt:lpstr>  United States Oil Fund (USO) took profits on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PowerPoint Presentation</vt:lpstr>
      <vt:lpstr>Precious Metals – Breakdown   </vt:lpstr>
      <vt:lpstr>Gold (GLD)-    </vt:lpstr>
      <vt:lpstr> Market Vectors Gold Miners ETF- (GDX) – Yikes!  </vt:lpstr>
      <vt:lpstr> Barrick Gold (GOLD) </vt:lpstr>
      <vt:lpstr> Newmont Mining- (NEM)-  </vt:lpstr>
      <vt:lpstr> Silver- (SLV)-  </vt:lpstr>
      <vt:lpstr>  Silver Miners - (SIL)-  </vt:lpstr>
      <vt:lpstr>  Wheaton Precious Metals - (WPM)-  </vt:lpstr>
      <vt:lpstr> Copper (COPX)-Collapse Trade War Disaster </vt:lpstr>
      <vt:lpstr> Freeport McMoRan (FCX)-World’s Largest Copper Producer took profits on long 4/$10-$11 call spread took profits on short 4/$114 calls </vt:lpstr>
      <vt:lpstr>Real Estate – Rate Shock </vt:lpstr>
      <vt:lpstr>February Corelogic S&amp;P Case Shiller Home Price Index Phoenix (6.3%), Charlotte, NC (4.5%), and Tampa (4.3%) showing biggest gains </vt:lpstr>
      <vt:lpstr>Simon Property Group (SPG)- </vt:lpstr>
      <vt:lpstr>American Tower (AMT) – 1.75% Yield</vt:lpstr>
      <vt:lpstr>US Home Construction Index (ITB) (DHI), (LEN), (PHM), (TOL), (NVR)   </vt:lpstr>
      <vt:lpstr>Trade Sheet- So What Do We Do About All This?</vt:lpstr>
      <vt:lpstr>    Next Strategy Webinar   12:00 EST Wednesday, December 4, from Silicon Valley, CA      email me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Randolph Bronte</cp:lastModifiedBy>
  <cp:revision>6820</cp:revision>
  <cp:lastPrinted>2017-08-31T13:43:13Z</cp:lastPrinted>
  <dcterms:created xsi:type="dcterms:W3CDTF">2015-02-05T17:12:57Z</dcterms:created>
  <dcterms:modified xsi:type="dcterms:W3CDTF">2019-11-13T22:13:44Z</dcterms:modified>
</cp:coreProperties>
</file>