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89"/>
  </p:notesMasterIdLst>
  <p:sldIdLst>
    <p:sldId id="256" r:id="rId2"/>
    <p:sldId id="888" r:id="rId3"/>
    <p:sldId id="605" r:id="rId4"/>
    <p:sldId id="997" r:id="rId5"/>
    <p:sldId id="664" r:id="rId6"/>
    <p:sldId id="824" r:id="rId7"/>
    <p:sldId id="647" r:id="rId8"/>
    <p:sldId id="695" r:id="rId9"/>
    <p:sldId id="755" r:id="rId10"/>
    <p:sldId id="898" r:id="rId11"/>
    <p:sldId id="793" r:id="rId12"/>
    <p:sldId id="693" r:id="rId13"/>
    <p:sldId id="910" r:id="rId14"/>
    <p:sldId id="1010" r:id="rId15"/>
    <p:sldId id="787" r:id="rId16"/>
    <p:sldId id="282" r:id="rId17"/>
    <p:sldId id="570" r:id="rId18"/>
    <p:sldId id="280" r:id="rId19"/>
    <p:sldId id="285" r:id="rId20"/>
    <p:sldId id="563" r:id="rId21"/>
    <p:sldId id="835" r:id="rId22"/>
    <p:sldId id="613" r:id="rId23"/>
    <p:sldId id="831" r:id="rId24"/>
    <p:sldId id="811" r:id="rId25"/>
    <p:sldId id="891" r:id="rId26"/>
    <p:sldId id="814" r:id="rId27"/>
    <p:sldId id="764" r:id="rId28"/>
    <p:sldId id="765" r:id="rId29"/>
    <p:sldId id="840" r:id="rId30"/>
    <p:sldId id="893" r:id="rId31"/>
    <p:sldId id="841" r:id="rId32"/>
    <p:sldId id="289" r:id="rId33"/>
    <p:sldId id="730" r:id="rId34"/>
    <p:sldId id="994" r:id="rId35"/>
    <p:sldId id="996" r:id="rId36"/>
    <p:sldId id="799" r:id="rId37"/>
    <p:sldId id="1007" r:id="rId38"/>
    <p:sldId id="673" r:id="rId39"/>
    <p:sldId id="830" r:id="rId40"/>
    <p:sldId id="481" r:id="rId41"/>
    <p:sldId id="290" r:id="rId42"/>
    <p:sldId id="1008" r:id="rId43"/>
    <p:sldId id="1009" r:id="rId44"/>
    <p:sldId id="669" r:id="rId45"/>
    <p:sldId id="522" r:id="rId46"/>
    <p:sldId id="336" r:id="rId47"/>
    <p:sldId id="295" r:id="rId48"/>
    <p:sldId id="501" r:id="rId49"/>
    <p:sldId id="539" r:id="rId50"/>
    <p:sldId id="982" r:id="rId51"/>
    <p:sldId id="654" r:id="rId52"/>
    <p:sldId id="659" r:id="rId53"/>
    <p:sldId id="655" r:id="rId54"/>
    <p:sldId id="656" r:id="rId55"/>
    <p:sldId id="657" r:id="rId56"/>
    <p:sldId id="658" r:id="rId57"/>
    <p:sldId id="985" r:id="rId58"/>
    <p:sldId id="533" r:id="rId59"/>
    <p:sldId id="756" r:id="rId60"/>
    <p:sldId id="1001" r:id="rId61"/>
    <p:sldId id="786" r:id="rId62"/>
    <p:sldId id="546" r:id="rId63"/>
    <p:sldId id="536" r:id="rId64"/>
    <p:sldId id="777" r:id="rId65"/>
    <p:sldId id="986" r:id="rId66"/>
    <p:sldId id="388" r:id="rId67"/>
    <p:sldId id="312" r:id="rId68"/>
    <p:sldId id="380" r:id="rId69"/>
    <p:sldId id="747" r:id="rId70"/>
    <p:sldId id="313" r:id="rId71"/>
    <p:sldId id="972" r:id="rId72"/>
    <p:sldId id="907" r:id="rId73"/>
    <p:sldId id="650" r:id="rId74"/>
    <p:sldId id="729" r:id="rId75"/>
    <p:sldId id="737" r:id="rId76"/>
    <p:sldId id="998" r:id="rId77"/>
    <p:sldId id="999" r:id="rId78"/>
    <p:sldId id="1000" r:id="rId79"/>
    <p:sldId id="904" r:id="rId80"/>
    <p:sldId id="905" r:id="rId81"/>
    <p:sldId id="754" r:id="rId82"/>
    <p:sldId id="332" r:id="rId83"/>
    <p:sldId id="586" r:id="rId84"/>
    <p:sldId id="1005" r:id="rId85"/>
    <p:sldId id="1006" r:id="rId86"/>
    <p:sldId id="492" r:id="rId87"/>
    <p:sldId id="335" r:id="rId88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45" autoAdjust="0"/>
    <p:restoredTop sz="94830"/>
  </p:normalViewPr>
  <p:slideViewPr>
    <p:cSldViewPr>
      <p:cViewPr varScale="1">
        <p:scale>
          <a:sx n="121" d="100"/>
          <a:sy n="121" d="100"/>
        </p:scale>
        <p:origin x="808" y="1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752600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63928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32516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70713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54847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060627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302649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5371959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0247438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63095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2226236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8777155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15473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2305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026413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377956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2809103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1515054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1773689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385831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4056942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0357938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3432198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1390724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8406540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920307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01268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iff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590800" y="304800"/>
            <a:ext cx="76962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“Trump Dump”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Silicon Valley, CA</a:t>
            </a: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December 4, 2019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37EFFD-C8AF-D447-9884-13E8FC498C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1524000"/>
            <a:ext cx="4622514" cy="307975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Weekly Jobless Claims-Bottomed Out</a:t>
            </a:r>
            <a:br>
              <a:rPr lang="en-US" sz="2800" b="1" dirty="0"/>
            </a:br>
            <a:r>
              <a:rPr lang="en-US" sz="2800" b="1" dirty="0">
                <a:solidFill>
                  <a:srgbClr val="00A64B"/>
                </a:solidFill>
              </a:rPr>
              <a:t>+15,000 to 213,000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DFEC442B-E3A7-5848-AF67-C2EC381FB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23999"/>
            <a:ext cx="10668000" cy="505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A7EF7-7A69-BA41-A64C-B15F41B69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Soybeans - Trade War Indicator</a:t>
            </a:r>
            <a:br>
              <a:rPr lang="en-US" sz="2800" dirty="0"/>
            </a:br>
            <a:r>
              <a:rPr lang="en-US" sz="1800" dirty="0"/>
              <a:t>Didn’t Like the Trade Deal Delay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6247D0-05D5-6948-B164-2A546D0FB3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DFC45B07-6E0B-42F4-B177-8BB2E1640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876028"/>
            <a:ext cx="7620000" cy="598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033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1905000" y="838200"/>
            <a:ext cx="8229600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Bill Davis View</a:t>
            </a:r>
            <a:b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$1,500 Upgrade for the </a:t>
            </a:r>
            <a:r>
              <a:rPr lang="en-US" sz="1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Day Trader Service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3352800" y="1524000"/>
            <a:ext cx="80772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endParaRPr lang="en-US" sz="2000" dirty="0">
              <a:solidFill>
                <a:schemeClr val="dk1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EC049B5-9294-9F4B-82B5-E7238B4930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3348162"/>
              </p:ext>
            </p:extLst>
          </p:nvPr>
        </p:nvGraphicFramePr>
        <p:xfrm>
          <a:off x="1447800" y="1790700"/>
          <a:ext cx="9220200" cy="4525965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5100966">
                  <a:extLst>
                    <a:ext uri="{9D8B030D-6E8A-4147-A177-3AD203B41FA5}">
                      <a16:colId xmlns:a16="http://schemas.microsoft.com/office/drawing/2014/main" val="1214813531"/>
                    </a:ext>
                  </a:extLst>
                </a:gridCol>
                <a:gridCol w="1933105">
                  <a:extLst>
                    <a:ext uri="{9D8B030D-6E8A-4147-A177-3AD203B41FA5}">
                      <a16:colId xmlns:a16="http://schemas.microsoft.com/office/drawing/2014/main" val="3740383737"/>
                    </a:ext>
                  </a:extLst>
                </a:gridCol>
                <a:gridCol w="2186129">
                  <a:extLst>
                    <a:ext uri="{9D8B030D-6E8A-4147-A177-3AD203B41FA5}">
                      <a16:colId xmlns:a16="http://schemas.microsoft.com/office/drawing/2014/main" val="524135301"/>
                    </a:ext>
                  </a:extLst>
                </a:gridCol>
              </a:tblGrid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sng" strike="noStrike">
                          <a:effectLst/>
                        </a:rPr>
                        <a:t>Buys: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sng" strike="noStrike">
                          <a:effectLst/>
                        </a:rPr>
                        <a:t>Entry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sng" strike="noStrike">
                          <a:effectLst/>
                        </a:rPr>
                        <a:t>Target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1052306637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1994167937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Wix.com Ltd. (WIX) -X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124.00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140.00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535112981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Palo Alto Networks (PANW)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225.00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245.00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2140354697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Deere &amp; Co. (DE)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160.00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170.00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1074581504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Vmware Inc. (VMW)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151.00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173.00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2042451150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Cummins, Inc.(CMI)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179.00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190.00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3750986718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4004342202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sng" strike="noStrike">
                          <a:effectLst/>
                        </a:rPr>
                        <a:t>Sells: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2102543620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1478229762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Check Point Software(CHKP)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114.00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105.00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3097252603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Netfix, Inc. (NFLX)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320.00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280.00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162629166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Cignizant Technology (CTSH)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63.00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45.00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2898205049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PTC,Inc.(PTC)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74.00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62.00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1317900535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Netease.com, Inc.(NTES)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325.00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>
                          <a:effectLst/>
                        </a:rPr>
                        <a:t> $          290.00 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37768330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2487875"/>
      </p:ext>
    </p:extLst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1524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 – Trump Dump   </a:t>
            </a: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762000"/>
            <a:ext cx="107442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*Trump Trade failure brings 900-point Dow plunge. How long will it take him to reverse himself? A day, it turns out. No major crash possible with 1.75% overnight interest rates at 1.75% ten year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*With the market devoid of fundamentals, every market move is politically driven, unpredictable, and exaggerated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*Buyers will be much more cautious going into yearend. The melt up is over, look for range trading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*Continue to focus on big tech, the market leaders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1800" dirty="0"/>
              <a:t>Global Funds Moving out of Cash Back into Equities. The</a:t>
            </a:r>
            <a:br>
              <a:rPr lang="en-US" sz="1800" dirty="0"/>
            </a:br>
            <a:r>
              <a:rPr lang="en-US" sz="1800" dirty="0"/>
              <a:t> allocation has moved up to 47.5% from an August low of 42.9%. 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Marginal new high, then 7% down market for the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next 3 months, then new highs propelled by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ultra low interest rates or an eventual China trade deal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its bet the ranch time on tech longs,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but stay away from those with big China exposure,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like Apple, and weak dollar plays like energy, and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emerging markets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8C0043-3956-D041-8A28-61B4F6DC4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600" y="3746500"/>
            <a:ext cx="4402485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01059"/>
      </p:ext>
    </p:extLst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C6F05-38AE-FF46-85E1-8F0C1EC38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E0AFAAC3-83D7-0541-A4A5-AA16799BD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1787"/>
            <a:ext cx="9296400" cy="6162813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4B43FD-AF32-B944-B591-8E5F03E47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15400" y="2066500"/>
            <a:ext cx="2819400" cy="15149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03200" indent="0" algn="ctr">
              <a:buNone/>
            </a:pPr>
            <a:r>
              <a:rPr lang="en-US" sz="2000" dirty="0"/>
              <a:t>Approaching 16 Year High</a:t>
            </a:r>
          </a:p>
        </p:txBody>
      </p:sp>
    </p:spTree>
    <p:extLst>
      <p:ext uri="{BB962C8B-B14F-4D97-AF65-F5344CB8AC3E}">
        <p14:creationId xmlns:p14="http://schemas.microsoft.com/office/powerpoint/2010/main" val="3085942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981200" y="413294"/>
            <a:ext cx="82296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Snacked Down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long 8/$297-$302 bull call spread – expires in 12 trading days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10/$305-$310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10/$270-$275 bull call spread</a:t>
            </a:r>
            <a:b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10/$300-$305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8/$305-$308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DCC6D76-1AAC-4766-902A-0AC1D9CE6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7363" y="1981200"/>
            <a:ext cx="6397274" cy="489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11964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 Retest  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399D9031-194D-44C7-AEE3-5D96F3747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015132"/>
            <a:ext cx="7543800" cy="5798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133600" y="457200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(IWM)- Brief Breakout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75BB208-06F4-4010-B5D6-6D545AF5F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371601"/>
            <a:ext cx="716812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($COMPQ) – Profit Taking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B20D4ADC-7CCB-4664-9198-0D770C9587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134666"/>
            <a:ext cx="7543800" cy="573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(VIX)-Panic Buy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0FBFFE7-0006-4E5F-8A15-39603577C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914400"/>
            <a:ext cx="7798724" cy="5943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Highs Again!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981200" y="1371601"/>
            <a:ext cx="7772400" cy="5029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9.49%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+3.07%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+4.64</a:t>
            </a: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+16.01%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+1.78%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*September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3.08%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+0.30%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+12.13%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+0.25%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*November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-1.26%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-0.50%</a:t>
            </a:r>
            <a:r>
              <a:rPr lang="en-US" sz="2200" b="1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+2.84%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*2019 Year to Date +53.64%</a:t>
            </a:r>
            <a:b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compared to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+16.67%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+353.78%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35.78%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10 years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0" y="1676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8392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 Earnings beat- Looking for Another Entry Point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long 12/$135-$138 call spread – expires in 12 days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9/$115-$120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6/$110-$115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4/$108-$113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8182ED5-A9CB-4640-9516-F9732121B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1732011"/>
            <a:ext cx="6705600" cy="512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 (FB)- Breaking Out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9/$150-$160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8/$167.50-$172.50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73FF596B-6CF4-4F72-9A59-A70E504EF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1550640"/>
            <a:ext cx="6934200" cy="530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(AAPL)-New All Time High as Services Soar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7A7BC9C1-DEFC-4E59-8720-05AC42A6B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066800"/>
            <a:ext cx="7552634" cy="580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Co-Founders retires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12/$1,200-$1,230 bull call spread</a:t>
            </a:r>
            <a:r>
              <a:rPr lang="en-US" sz="17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– expires in 12 days</a:t>
            </a:r>
            <a:b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9/$1,030-$1,080 vertical bull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5/$1,100-$1,130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4/$1,080-$1,120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EC95584-185E-4A78-8497-AA6795554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529043"/>
            <a:ext cx="7010400" cy="534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Terrible Guidance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9/$1,500-$1,500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4/$1,650-$1,700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4/$1,600-$1,650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2/$1,200-$1,300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C7BCCC7-A855-4862-B5F9-F241C303B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6736" y="1835985"/>
            <a:ext cx="6538527" cy="502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PayPal (PYPL)-CEO resigns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4/$90-$95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32BD4827-D5FD-4F9D-9E13-9FDFB20C4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223081"/>
            <a:ext cx="7239000" cy="560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20561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Off to the Races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6089A75D-5D4C-4B73-8696-25F5A2235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9" y="1066800"/>
            <a:ext cx="7583925" cy="579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Micron Technology (MU)-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6528FADD-87CC-42D4-BFF4-3108CBCCB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914401"/>
            <a:ext cx="7741966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Great earnings report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2/$105-$115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6F452833-AFB3-4594-8D4C-738899669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477389"/>
            <a:ext cx="7010400" cy="539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 (BA) – The Bad News is Out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737 MAX flies again in January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12/$310-$330 call spread – expires in 12 trading days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4/$300-$310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4/$315-$335 call spread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BE2C586-9AE0-44D9-B414-9B480A343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629073"/>
            <a:ext cx="6858000" cy="522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00200" y="187057"/>
            <a:ext cx="807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br>
              <a:rPr lang="en-US" sz="2000" dirty="0"/>
            </a:br>
            <a:r>
              <a:rPr lang="en-US" sz="2000" dirty="0"/>
              <a:t>Keeping Small Positions-90% cash, 10% (BA)</a:t>
            </a:r>
            <a:br>
              <a:rPr lang="en-US" sz="2000" dirty="0"/>
            </a:br>
            <a:r>
              <a:rPr lang="en-US" sz="2000" dirty="0"/>
              <a:t>Only Buying Very Deep in-the-Money on Capitulation Days</a:t>
            </a: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9EB65B-3392-D748-9AD6-DC5488C05733}"/>
              </a:ext>
            </a:extLst>
          </p:cNvPr>
          <p:cNvSpPr txBox="1"/>
          <p:nvPr/>
        </p:nvSpPr>
        <p:spPr>
          <a:xfrm>
            <a:off x="8400452" y="1983645"/>
            <a:ext cx="238879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P&amp;L</a:t>
            </a:r>
            <a:br>
              <a:rPr lang="en-US" sz="2400" b="1" dirty="0"/>
            </a:br>
            <a:r>
              <a:rPr lang="en-US" sz="2400" b="1" dirty="0"/>
              <a:t>56.69% YTD</a:t>
            </a:r>
            <a:br>
              <a:rPr lang="en-US" sz="1800" b="1" dirty="0"/>
            </a:br>
            <a:endParaRPr lang="en-US" sz="1800" b="1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567BC66-9FF7-3445-B57B-0242D2D206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5576303"/>
              </p:ext>
            </p:extLst>
          </p:nvPr>
        </p:nvGraphicFramePr>
        <p:xfrm>
          <a:off x="990600" y="1828800"/>
          <a:ext cx="4484837" cy="4525961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333325">
                  <a:extLst>
                    <a:ext uri="{9D8B030D-6E8A-4147-A177-3AD203B41FA5}">
                      <a16:colId xmlns:a16="http://schemas.microsoft.com/office/drawing/2014/main" val="3002035999"/>
                    </a:ext>
                  </a:extLst>
                </a:gridCol>
                <a:gridCol w="1151512">
                  <a:extLst>
                    <a:ext uri="{9D8B030D-6E8A-4147-A177-3AD203B41FA5}">
                      <a16:colId xmlns:a16="http://schemas.microsoft.com/office/drawing/2014/main" val="3049819384"/>
                    </a:ext>
                  </a:extLst>
                </a:gridCol>
              </a:tblGrid>
              <a:tr h="2662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Current Capital at Risk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3" marR="6493" marT="6493" marB="0" anchor="b"/>
                </a:tc>
                <a:extLst>
                  <a:ext uri="{0D108BD9-81ED-4DB2-BD59-A6C34878D82A}">
                    <a16:rowId xmlns:a16="http://schemas.microsoft.com/office/drawing/2014/main" val="1674690902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 algn="ctr" fontAlgn="b"/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3" marR="6493" marT="6493" marB="0" anchor="b"/>
                </a:tc>
                <a:extLst>
                  <a:ext uri="{0D108BD9-81ED-4DB2-BD59-A6C34878D82A}">
                    <a16:rowId xmlns:a16="http://schemas.microsoft.com/office/drawing/2014/main" val="2231631382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sng" strike="noStrike">
                          <a:effectLst/>
                        </a:rPr>
                        <a:t>Risk On</a:t>
                      </a:r>
                      <a:endParaRPr lang="en-US" sz="15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3" marR="6493" marT="6493" marB="0" anchor="b"/>
                </a:tc>
                <a:extLst>
                  <a:ext uri="{0D108BD9-81ED-4DB2-BD59-A6C34878D82A}">
                    <a16:rowId xmlns:a16="http://schemas.microsoft.com/office/drawing/2014/main" val="1962455071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World is Getting Better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3" marR="6493" marT="6493" marB="0" anchor="b"/>
                </a:tc>
                <a:extLst>
                  <a:ext uri="{0D108BD9-81ED-4DB2-BD59-A6C34878D82A}">
                    <a16:rowId xmlns:a16="http://schemas.microsoft.com/office/drawing/2014/main" val="3330141593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 algn="ctr" fontAlgn="b"/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3" marR="6493" marT="6493" marB="0" anchor="b"/>
                </a:tc>
                <a:extLst>
                  <a:ext uri="{0D108BD9-81ED-4DB2-BD59-A6C34878D82A}">
                    <a16:rowId xmlns:a16="http://schemas.microsoft.com/office/drawing/2014/main" val="858897281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(MSFT) 12/$134-$137 call spread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10.00%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3" marR="6493" marT="6493" marB="0" anchor="b"/>
                </a:tc>
                <a:extLst>
                  <a:ext uri="{0D108BD9-81ED-4DB2-BD59-A6C34878D82A}">
                    <a16:rowId xmlns:a16="http://schemas.microsoft.com/office/drawing/2014/main" val="2427487901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(GOOGL) 12/$1200-$1230 call spread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10.00%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3" marR="6493" marT="6493" marB="0" anchor="b"/>
                </a:tc>
                <a:extLst>
                  <a:ext uri="{0D108BD9-81ED-4DB2-BD59-A6C34878D82A}">
                    <a16:rowId xmlns:a16="http://schemas.microsoft.com/office/drawing/2014/main" val="2084764070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(TLT) 12/$145-$148 put spread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10.00%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3" marR="6493" marT="6493" marB="0" anchor="b"/>
                </a:tc>
                <a:extLst>
                  <a:ext uri="{0D108BD9-81ED-4DB2-BD59-A6C34878D82A}">
                    <a16:rowId xmlns:a16="http://schemas.microsoft.com/office/drawing/2014/main" val="2989065092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(SPY) 12/$297-$302 call spread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10.00%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3" marR="6493" marT="6493" marB="0" anchor="b"/>
                </a:tc>
                <a:extLst>
                  <a:ext uri="{0D108BD9-81ED-4DB2-BD59-A6C34878D82A}">
                    <a16:rowId xmlns:a16="http://schemas.microsoft.com/office/drawing/2014/main" val="3652194921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(BA) 12/$310-$330 call spread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10.00%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3" marR="6493" marT="6493" marB="0" anchor="b"/>
                </a:tc>
                <a:extLst>
                  <a:ext uri="{0D108BD9-81ED-4DB2-BD59-A6C34878D82A}">
                    <a16:rowId xmlns:a16="http://schemas.microsoft.com/office/drawing/2014/main" val="2418025779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 algn="l" fontAlgn="b"/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3" marR="6493" marT="6493" marB="0" anchor="b"/>
                </a:tc>
                <a:extLst>
                  <a:ext uri="{0D108BD9-81ED-4DB2-BD59-A6C34878D82A}">
                    <a16:rowId xmlns:a16="http://schemas.microsoft.com/office/drawing/2014/main" val="4271703210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sng" strike="noStrike">
                          <a:effectLst/>
                        </a:rPr>
                        <a:t>Risk Off</a:t>
                      </a:r>
                      <a:endParaRPr lang="en-US" sz="15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3" marR="6493" marT="6493" marB="0" anchor="b"/>
                </a:tc>
                <a:extLst>
                  <a:ext uri="{0D108BD9-81ED-4DB2-BD59-A6C34878D82A}">
                    <a16:rowId xmlns:a16="http://schemas.microsoft.com/office/drawing/2014/main" val="1714626529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World is Getting Worse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3" marR="6493" marT="6493" marB="0" anchor="b"/>
                </a:tc>
                <a:extLst>
                  <a:ext uri="{0D108BD9-81ED-4DB2-BD59-A6C34878D82A}">
                    <a16:rowId xmlns:a16="http://schemas.microsoft.com/office/drawing/2014/main" val="3018836983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 algn="ctr" fontAlgn="b"/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3" marR="6493" marT="6493" marB="0" anchor="b"/>
                </a:tc>
                <a:extLst>
                  <a:ext uri="{0D108BD9-81ED-4DB2-BD59-A6C34878D82A}">
                    <a16:rowId xmlns:a16="http://schemas.microsoft.com/office/drawing/2014/main" val="2660046670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No Positions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3" marR="6493" marT="6493" marB="0" anchor="b"/>
                </a:tc>
                <a:extLst>
                  <a:ext uri="{0D108BD9-81ED-4DB2-BD59-A6C34878D82A}">
                    <a16:rowId xmlns:a16="http://schemas.microsoft.com/office/drawing/2014/main" val="113189354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 algn="ctr" fontAlgn="b"/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3" marR="6493" marT="6493" marB="0" anchor="b"/>
                </a:tc>
                <a:extLst>
                  <a:ext uri="{0D108BD9-81ED-4DB2-BD59-A6C34878D82A}">
                    <a16:rowId xmlns:a16="http://schemas.microsoft.com/office/drawing/2014/main" val="2965043814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Total Net Position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3" marR="6493" marT="64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50.00%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3" marR="6493" marT="6493" marB="0" anchor="b"/>
                </a:tc>
                <a:extLst>
                  <a:ext uri="{0D108BD9-81ED-4DB2-BD59-A6C34878D82A}">
                    <a16:rowId xmlns:a16="http://schemas.microsoft.com/office/drawing/2014/main" val="2385823761"/>
                  </a:ext>
                </a:extLst>
              </a:tr>
            </a:tbl>
          </a:graphicData>
        </a:graphic>
      </p:graphicFrame>
      <p:pic>
        <p:nvPicPr>
          <p:cNvPr id="5" name="Picture 4" descr="A picture containing stool, ball, drawing&#10;&#10;Description automatically generated">
            <a:extLst>
              <a:ext uri="{FF2B5EF4-FFF2-40B4-BE49-F238E27FC236}">
                <a16:creationId xmlns:a16="http://schemas.microsoft.com/office/drawing/2014/main" id="{BBB9841A-6A32-2740-96AD-9589A1446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0" y="3392214"/>
            <a:ext cx="30353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828800" y="762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(DIS)- Disney Plus is Open for Business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9/$115-$120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8/$125-$130 call spread expired at max profit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4/$125-$130 call spread for small loss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4/$100-$104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ACC89D6-4FEF-49D2-B5AA-658B66471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3854" y="1839661"/>
            <a:ext cx="6599492" cy="505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01355E3-5558-47D3-BFB4-3CC29CD25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500" y="1320786"/>
            <a:ext cx="7239000" cy="558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775798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1101AA7-B4CE-43E0-9F40-667FACA56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9" y="1143000"/>
            <a:ext cx="7480273" cy="573864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 (X)-Tariffs Trouble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2749547-84FE-4B4A-9E5D-9900CE55F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066800"/>
            <a:ext cx="7557562" cy="579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(WMT)-Tariffs Trouble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10/$119-$121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6D5D632E-6585-40A1-ADBE-7091C8AE3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1534532"/>
            <a:ext cx="6934200" cy="532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Macys’ (M)-Tariffs Trouble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8/$23-$25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5DA0109-D8D1-4F37-8FD3-546D5BFE1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295400"/>
            <a:ext cx="7296807" cy="563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96761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 (TSLA)- 900,000 on the road by yearend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fourth factory in Berlin announced, Model Y pickup out next week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6/$260-$270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6/$140-$150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6/$240-$250 put spread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D2F9B489-E6EB-4DC5-A32E-F1D2D5ED4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813034"/>
            <a:ext cx="6546147" cy="502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97794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 (TSLA)-10 Year Chart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fourth factory in Berlin announced, Model Y pickup out next week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6/$260-$270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6/$140-$150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6/$240-$250 put spread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CC2DED-7B1E-5345-8567-C7C8EFC91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1968350"/>
            <a:ext cx="6121400" cy="463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814414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Southwest Airlines (LUV) 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 737 Max biggest buyer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75B7DFF4-EE37-4968-9D2C-745F25323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066800"/>
            <a:ext cx="7408562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797686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 – Non 737 User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A2FB3AE-B4EC-48D9-8EBD-C55B64E1C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911211"/>
            <a:ext cx="7772400" cy="594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429F0-1F49-7D47-AB99-CE86A4CFF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F9F7A9-7D58-634F-B024-F94ADF5CF5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0452786-FDBB-D14C-890F-2C6C6AC56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61" y="274637"/>
            <a:ext cx="11613078" cy="630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333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382077A-BCC1-4DE5-A7E3-2CD426311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219200"/>
            <a:ext cx="7246241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(XLV), (RXL)-New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AC79976E-224B-4696-908B-41927F2DC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990600"/>
            <a:ext cx="7663179" cy="5867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 Biotech Letter Trade Alert-up 21% in two months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BC00D4-B65A-3247-982C-C9DB1154E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195552"/>
            <a:ext cx="7035800" cy="532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55389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CRISPR Therapeutics (CRSP)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Best Biotech Letter Trade Alert-up 100% in two months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E30F47-99B1-8F41-AAF4-C4C9AB704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1304697"/>
            <a:ext cx="6883400" cy="521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67116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(GS)-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Top of Range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A56352FA-F477-45D8-87C1-1FB241133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219201"/>
            <a:ext cx="735012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Breakout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3BFF09E8-A265-4798-98F5-5A575233E2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192023"/>
            <a:ext cx="7391400" cy="567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399747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16FED4A-6CB6-4CCF-BE86-CC0944FF3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066801"/>
            <a:ext cx="7525931" cy="5791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 Pip on Brexit News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216925E-746D-47E7-BBCA-ECE13767B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914400"/>
            <a:ext cx="7726680" cy="5943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9C4EBA2-C48F-442D-BEBF-BB3F6FF28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990601"/>
            <a:ext cx="7701519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(EEM)- 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 Play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F344543-A117-44C5-8CC6-8934F3B1E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599" y="990600"/>
            <a:ext cx="7596771" cy="586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1752600" y="228602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10 Year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6B1C266C-514B-C846-AEEE-897EE5F6D2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09550"/>
            <a:ext cx="11430000" cy="64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9132"/>
      </p:ext>
    </p:extLst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1066800" y="1417637"/>
            <a:ext cx="10515600" cy="5638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*Four-dollar bounce creates a new short side entry point on the back of Trump threats to delay trade talks by a dollar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*Global QE 5 is about to unleash another new wave of bond buying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*It looks like a 1.44%-2.05% range in yields is in place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*Another refi window will open up in a few months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*Bottom line: Ten-year US Treasury yields will fall below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1.0% in 2020 to come in line with the rest of the world,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then go to zero in the next recession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3377"/>
            <a:ext cx="10972800" cy="1143000"/>
          </a:xfrm>
        </p:spPr>
        <p:txBody>
          <a:bodyPr/>
          <a:lstStyle/>
          <a:p>
            <a:r>
              <a:rPr lang="en-US" sz="2800" dirty="0"/>
              <a:t>Bonds – Home on the Range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21C7AC-1FD1-3E42-92ED-BDF527BF9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0" y="3276600"/>
            <a:ext cx="3022600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26286"/>
      </p:ext>
    </p:extLst>
  </p:cSld>
  <p:clrMapOvr>
    <a:masterClrMapping/>
  </p:clrMapOvr>
  <p:transition spd="slow">
    <p:wip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0"/>
            <a:ext cx="8229600" cy="1143000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Trading the Range</a:t>
            </a:r>
            <a:br>
              <a:rPr lang="en-US" sz="2400" dirty="0"/>
            </a:br>
            <a:r>
              <a:rPr lang="en-US" sz="1800" dirty="0">
                <a:solidFill>
                  <a:schemeClr val="tx1"/>
                </a:solidFill>
              </a:rPr>
              <a:t>long 12/$145-$148 put spread – expires in 12 trading days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profits on </a:t>
            </a:r>
            <a:r>
              <a:rPr lang="en-US" sz="1800" dirty="0">
                <a:solidFill>
                  <a:srgbClr val="00A64B"/>
                </a:solidFill>
              </a:rPr>
              <a:t>long 10/$129-$132 call spread</a:t>
            </a:r>
            <a:br>
              <a:rPr lang="en-US" sz="2400" dirty="0"/>
            </a:br>
            <a:r>
              <a:rPr lang="en-US" sz="1800" dirty="0">
                <a:solidFill>
                  <a:srgbClr val="FF0000"/>
                </a:solidFill>
              </a:rPr>
              <a:t>stopped out of long 8/$137-$140 put spread 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8/$125-$128 call spread</a:t>
            </a: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48BE0B-6E0A-224A-BDB9-2AD1E706F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300" y="1981200"/>
            <a:ext cx="6121400" cy="463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1.70%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18E153C6-3073-4DD6-B5DB-734FDEE2F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399" y="990601"/>
            <a:ext cx="7595713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4.82% Yield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big jump in yields on stock selloff and recession fears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DA3CEC87-7053-482F-8B67-A5780CABF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300" y="1027644"/>
            <a:ext cx="7391400" cy="569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(TBT)- 2 Month Bottoming Process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A1F3EDF6-71D1-4C2F-BC77-4A37B4FA4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143001"/>
            <a:ext cx="739741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4.78%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C9BEE03-96F2-4045-839A-D8C0333AD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838200"/>
            <a:ext cx="7772400" cy="598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(MUB)-1.62%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of AAA, AA, and A rated bonds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DF157732-70D0-4E16-BE34-685818478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6253" y="1219200"/>
            <a:ext cx="7119493" cy="549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13064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Trump Dump Hits Dollar too </a:t>
            </a: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09600" y="1437469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*Trade fears demolish US dollar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*Euro bouncing along a bottom on weak economy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*New high on British pound on Boris Johnson weakness in polls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*Chinese Yuan stall on trade deadlock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Bitcoin has horrible November, down 3,000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*Aussie jumps on global “RISK ON”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*Avoid the FX market for now,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there are too many contrary indicators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9F871E-52F5-B243-8A13-15B5D9A31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623441"/>
            <a:ext cx="5811520" cy="300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74687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(FXY), (YCS)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8C89497-4E7E-4444-A8FE-97D1C4E01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990601"/>
            <a:ext cx="7518437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77844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($XEU), (FXE), (EUO)-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AC707A11-BB39-44E6-A01D-180E6419C9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838201"/>
            <a:ext cx="7823007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5807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066800"/>
            <a:ext cx="9448800" cy="5006250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*Trade speed bump triggers 900-point Dow selloff, or 3.2%, creating a nice long side entry point. We went to 50% long, 50% cash, with very very short 13-day positions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*If it continues, we’re looking for a 20% selloff, but it won’t happen until 2020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*More likely, Trump extends the December 15 tariff increases by 3 more months, eking out one more  new all-time high and calling it a great victory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*Bonds deliver a monster 4-point rally on the bad news, creating a great short selling point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*Value stocks like industrials, banks, and commodities may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continue until yearend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*Liquidity starts to dry up from here, effectively closing the 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markets on December 20 at the options expirations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*”RISK OFF” move causing major dollar selloff, send (VIX) soaring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1644D8-EFEA-824C-AB09-A2ED95354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600" y="3962400"/>
            <a:ext cx="4114801" cy="273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AF6FB5E-1A03-41F7-BBC1-ADBFF5C5D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838201"/>
            <a:ext cx="7791786" cy="603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23595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(FXA)- The Global Recovery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8/$67-$69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532E4AB-D83E-423D-90C1-E8D5657F9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90600"/>
            <a:ext cx="7397015" cy="584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35388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3B0C903-3556-4AFF-8A3E-E5739089C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066800"/>
            <a:ext cx="7384814" cy="578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49687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 New Lows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D03015E-6374-4922-B61B-6A0BD114B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990600"/>
            <a:ext cx="7537489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25036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Bitcoin- 40% Rally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36F5BA8B-15F3-8447-9F4C-D18464041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350" y="1009650"/>
            <a:ext cx="963930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56470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–  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133601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 dirty="0"/>
          </a:p>
          <a:p>
            <a:pPr lvl="0">
              <a:buClr>
                <a:srgbClr val="000000"/>
              </a:buClr>
              <a:buSzPct val="25000"/>
            </a:pP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609601" y="841248"/>
            <a:ext cx="9372600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*All Eyes on OPEC+ meeting in Vienna Next week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*Without substantial production cuts a huge glut of oil is developing next year off the back of slowing global economy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*Over supply against fading demand will last for years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*Saudi Arabia will do anything possible to keep oil high going into the ARAMCO pricing, potentially setting up one of the greatest shorts of all time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*Energy still the most unloved sector in the stock market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*Avoid all energy plays like the plague, could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drop by half in the coming recession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r>
              <a:rPr lang="en-US" sz="2000" b="1" dirty="0">
                <a:solidFill>
                  <a:schemeClr val="tx1"/>
                </a:solidFill>
              </a:rPr>
              <a:t>*Bottom Line: looks like $42 a barrel is 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in the cards, more later</a:t>
            </a: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84EFE4-AF1D-5441-9E2E-C49B6AEC1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1" y="4215168"/>
            <a:ext cx="4448304" cy="249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061413"/>
      </p:ext>
    </p:extLst>
  </p:cSld>
  <p:clrMapOvr>
    <a:masterClrMapping/>
  </p:clrMapOvr>
  <p:transition spd="slow">
    <p:wip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4BDC049-E5E2-418C-A1DE-B3A6E5240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5924" y="878546"/>
            <a:ext cx="7848600" cy="597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10/$9.50-$10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2449A6A-B1A4-444B-92D9-8FDFC7AB5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847103"/>
            <a:ext cx="7772400" cy="601089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70D1F9AB-6556-439A-BEF1-F2E4D4880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941765"/>
            <a:ext cx="7772400" cy="593988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 (HAL)-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F8231A9-3C43-48D6-AE1A-4BB65883D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742221"/>
            <a:ext cx="7924800" cy="611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57200"/>
            <a:ext cx="8229600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Index-Top of Range-Close to a “SELL”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 dirty="0"/>
          </a:p>
        </p:txBody>
      </p:sp>
      <p:pic>
        <p:nvPicPr>
          <p:cNvPr id="6" name="Picture 5" descr="A close up of a gauge&#10;&#10;Description automatically generated">
            <a:extLst>
              <a:ext uri="{FF2B5EF4-FFF2-40B4-BE49-F238E27FC236}">
                <a16:creationId xmlns:a16="http://schemas.microsoft.com/office/drawing/2014/main" id="{BC879CAA-8CED-0E4C-9DBA-EA45451F6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1787768"/>
            <a:ext cx="8001000" cy="430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502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77BAC92-145B-40E4-BF5F-0F974FEDA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762001"/>
            <a:ext cx="7967416" cy="6096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828800" y="30480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 Taking a Break  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762000" y="1066800"/>
            <a:ext cx="99822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b="1" i="1" dirty="0"/>
              <a:t>Who is the Mystery Gold Buyer?</a:t>
            </a:r>
            <a:r>
              <a:rPr lang="en-US" sz="2000" dirty="0"/>
              <a:t> Someone made a massive bet in the options market that gold will rise above $4,000 an ounce in 18 months. It would take a 32% move just to get gold back to its old $1,927 high. If the trade war continues we may get it 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*Gold breaks all support on global “RISK ON”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*”RISK ON” means ”SELL GOLD”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*Backing the recession risk out also dumps flight to safety trades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*We still think gold has a future, I’m just waiting for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 bigger capitulation selloff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buy a bigger dip in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gold and precious metals 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69BCE7-FFFE-4547-8E16-D47D622554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0133" y="3733800"/>
            <a:ext cx="3662467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420"/>
      </p:ext>
    </p:extLst>
  </p:cSld>
  <p:clrMapOvr>
    <a:masterClrMapping/>
  </p:clrMapOvr>
  <p:transition spd="slow">
    <p:wip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 Short Term downtrend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Left Arrow Callout 2">
            <a:extLst>
              <a:ext uri="{FF2B5EF4-FFF2-40B4-BE49-F238E27FC236}">
                <a16:creationId xmlns:a16="http://schemas.microsoft.com/office/drawing/2014/main" id="{ECEF6514-88D4-5E46-96EB-17A207A60199}"/>
              </a:ext>
            </a:extLst>
          </p:cNvPr>
          <p:cNvSpPr/>
          <p:nvPr/>
        </p:nvSpPr>
        <p:spPr>
          <a:xfrm>
            <a:off x="8398641" y="3415029"/>
            <a:ext cx="1625600" cy="9144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support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4BF64177-DAF7-4D14-82EA-11674C789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736704"/>
            <a:ext cx="8001000" cy="609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Yikes!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C189195-C4C2-41E9-B523-49E19FFD57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914400"/>
            <a:ext cx="775369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FAC8963-F3BE-44F5-AA48-6E0D7843E4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7476" y="844455"/>
            <a:ext cx="7898524" cy="601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7D68AC92-3A02-4371-A5F1-E42F8A692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914054"/>
            <a:ext cx="7772400" cy="591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Silver- (SLV)-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7FF1A3DF-6280-42ED-A3F7-8061B4CD6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795161"/>
            <a:ext cx="7924800" cy="606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01597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C890815-CD2A-4348-B0AC-47C4622E6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002179"/>
            <a:ext cx="7620000" cy="586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Wheaton Precious Metals - (WPM)-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3C1D4B5-B90E-411C-BF52-436CB0D41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852909"/>
            <a:ext cx="7848600" cy="600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1981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(COPX)-Collapse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War Disaster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C12B292-49E7-4B9F-9D9D-FA1199151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300" y="1066801"/>
            <a:ext cx="7391400" cy="577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13762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From Extreme Overbought to Almost Neutral</a:t>
            </a:r>
            <a:br>
              <a:rPr lang="en-US" sz="2400" b="1" dirty="0"/>
            </a:b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1200" y="2057400"/>
            <a:ext cx="8229600" cy="45261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 descr="A picture containing sitting, large, display, many&#10;&#10;Description automatically generated">
            <a:extLst>
              <a:ext uri="{FF2B5EF4-FFF2-40B4-BE49-F238E27FC236}">
                <a16:creationId xmlns:a16="http://schemas.microsoft.com/office/drawing/2014/main" id="{0BEEA2FC-F312-0C4C-8200-240953220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04" y="1396615"/>
            <a:ext cx="8204200" cy="5186747"/>
          </a:xfrm>
          <a:prstGeom prst="rect">
            <a:avLst/>
          </a:prstGeom>
        </p:spPr>
      </p:pic>
      <p:sp>
        <p:nvSpPr>
          <p:cNvPr id="6" name="Left Arrow Callout 5">
            <a:extLst>
              <a:ext uri="{FF2B5EF4-FFF2-40B4-BE49-F238E27FC236}">
                <a16:creationId xmlns:a16="http://schemas.microsoft.com/office/drawing/2014/main" id="{3A11F493-5924-C44D-94C4-ED11B95D6F91}"/>
              </a:ext>
            </a:extLst>
          </p:cNvPr>
          <p:cNvSpPr/>
          <p:nvPr/>
        </p:nvSpPr>
        <p:spPr>
          <a:xfrm>
            <a:off x="8229600" y="1486606"/>
            <a:ext cx="1629991" cy="114158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SELL</a:t>
            </a:r>
          </a:p>
        </p:txBody>
      </p:sp>
      <p:sp>
        <p:nvSpPr>
          <p:cNvPr id="7" name="Left Arrow Callout 6">
            <a:extLst>
              <a:ext uri="{FF2B5EF4-FFF2-40B4-BE49-F238E27FC236}">
                <a16:creationId xmlns:a16="http://schemas.microsoft.com/office/drawing/2014/main" id="{E8880F8A-2526-0249-BF5A-C766930E866D}"/>
              </a:ext>
            </a:extLst>
          </p:cNvPr>
          <p:cNvSpPr/>
          <p:nvPr/>
        </p:nvSpPr>
        <p:spPr>
          <a:xfrm>
            <a:off x="7924800" y="4648200"/>
            <a:ext cx="1629991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BUY</a:t>
            </a:r>
          </a:p>
        </p:txBody>
      </p:sp>
    </p:spTree>
    <p:extLst>
      <p:ext uri="{BB962C8B-B14F-4D97-AF65-F5344CB8AC3E}">
        <p14:creationId xmlns:p14="http://schemas.microsoft.com/office/powerpoint/2010/main" val="181461727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1981200" y="7620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(FCX)-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World’s Largest Copper Producer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4/$10-$11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short 4/$114 calls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3114394-6091-4652-BCAD-6FEBD2596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739753"/>
            <a:ext cx="6705600" cy="511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19886"/>
      </p:ext>
    </p:extLst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xfrm>
            <a:off x="1524000" y="202051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Real Estate – Bubbling Away </a:t>
            </a:r>
          </a:p>
        </p:txBody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762000" y="1108926"/>
            <a:ext cx="9677400" cy="50632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1" dirty="0"/>
              <a:t>*Housing Starts up 4%,</a:t>
            </a:r>
            <a:r>
              <a:rPr lang="en-US" sz="2000" dirty="0"/>
              <a:t> in October to a seasonally adjusted 1.314 million rate. Permits were up 5%, the highest in 12 years 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</a:t>
            </a:r>
            <a:r>
              <a:rPr lang="en-US" sz="2000" b="1" i="1" dirty="0"/>
              <a:t>Existing Home Sales up 1.9%,</a:t>
            </a:r>
            <a:r>
              <a:rPr lang="en-US" sz="2000" dirty="0"/>
              <a:t> 3.75% 30-year rates stabilizing demand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</a:t>
            </a:r>
            <a:r>
              <a:rPr lang="en-US" sz="2000" b="1" i="1" dirty="0"/>
              <a:t>New Home Sales Drop 0.7%,</a:t>
            </a:r>
            <a:r>
              <a:rPr lang="en-US" sz="2000" dirty="0"/>
              <a:t> in October, but are still up a massive 31.6% YOY </a:t>
            </a:r>
            <a:br>
              <a:rPr lang="en-US" sz="2000" dirty="0"/>
            </a:br>
            <a:br>
              <a:rPr lang="en-US" sz="2000" dirty="0"/>
            </a:br>
            <a:r>
              <a:rPr lang="en-US" sz="2000" b="1" i="1" dirty="0"/>
              <a:t>S&amp;P Case Shiller Rose 3.2%,</a:t>
            </a:r>
            <a:r>
              <a:rPr lang="en-US" sz="2000" dirty="0"/>
              <a:t> in September, the third</a:t>
            </a:r>
            <a:br>
              <a:rPr lang="en-US" sz="2000" dirty="0"/>
            </a:br>
            <a:r>
              <a:rPr lang="en-US" sz="2000" dirty="0"/>
              <a:t>consecutive month of price increases. Only San</a:t>
            </a:r>
            <a:br>
              <a:rPr lang="en-US" sz="2000" dirty="0"/>
            </a:br>
            <a:r>
              <a:rPr lang="en-US" sz="2000" dirty="0"/>
              <a:t> Francisco is showing falling prices. </a:t>
            </a:r>
            <a:br>
              <a:rPr lang="en-US" sz="2000" dirty="0"/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92AB03-42AF-E040-811D-F59066ADF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3570827"/>
            <a:ext cx="47625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56935"/>
      </p:ext>
    </p:extLst>
  </p:cSld>
  <p:clrMapOvr>
    <a:masterClrMapping/>
  </p:clrMapOvr>
  <p:transition spd="slow">
    <p:wip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xfrm>
            <a:off x="20574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February Corelogic S&amp;P Case Shiller Home Price Index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Phoenix (6.0%), Charlotte, NC (4.6%), and Tampa (4.5%) showing biggest gains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4D5F6C-0E99-CE41-8B45-0286AA11B17B}"/>
              </a:ext>
            </a:extLst>
          </p:cNvPr>
          <p:cNvSpPr txBox="1"/>
          <p:nvPr/>
        </p:nvSpPr>
        <p:spPr>
          <a:xfrm>
            <a:off x="5715000" y="6400800"/>
            <a:ext cx="12490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/>
              <a:t>Tradingeconomics.com</a:t>
            </a:r>
            <a:endParaRPr lang="en-US" sz="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3509DB-6E47-6840-ACCB-957B7BE9A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161664"/>
            <a:ext cx="9982200" cy="545458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Simon Property Group (SPG)- Mall REIT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F79593D0-A529-4755-A0AA-CAEDF887A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990600"/>
            <a:ext cx="7733894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957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American Tower (AMT) – </a:t>
            </a:r>
            <a:r>
              <a:rPr lang="en-US" sz="2000" dirty="0"/>
              <a:t>1.75% Yield-Cell Phone Tower REIT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B95F1D-4C46-D44E-A4CE-9414029014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412C06FF-858D-49FE-A50F-BFC332A50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143001"/>
            <a:ext cx="753578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35A392F8-A81D-4121-9DB7-AFD479A73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399" y="990601"/>
            <a:ext cx="7595713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981200" y="-735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533400" y="2255700"/>
            <a:ext cx="967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*Stocks-buy bigger dip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*Bonds-sell rallies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*Commodities-buy bigger dip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– sell rallies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*Volatility-buy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estate-stand aside</a:t>
            </a: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1905000" y="152400"/>
            <a:ext cx="8229600" cy="434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December 18,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Lake Tahoe, NV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last strategy webinar of the year!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3810000" y="5715000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</a:rPr>
              <a:t>Good Luck and Good Trading</a:t>
            </a:r>
            <a:r>
              <a:rPr lang="en-US" sz="3200" b="1" dirty="0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4" name="Picture 3" descr="A person that is standing in the snow&#10;&#10;Description automatically generated">
            <a:extLst>
              <a:ext uri="{FF2B5EF4-FFF2-40B4-BE49-F238E27FC236}">
                <a16:creationId xmlns:a16="http://schemas.microsoft.com/office/drawing/2014/main" id="{B1F9C7D5-3FF5-9A40-AAF4-6B26E58FB7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4689" y="762000"/>
            <a:ext cx="3284621" cy="4953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Looking for a Bottom </a:t>
            </a:r>
            <a:endParaRPr lang="en-US" sz="24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838200" y="838200"/>
            <a:ext cx="10820400" cy="61164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6D3AB0-CCB7-054F-A939-8C6729DA79A1}"/>
              </a:ext>
            </a:extLst>
          </p:cNvPr>
          <p:cNvSpPr txBox="1"/>
          <p:nvPr/>
        </p:nvSpPr>
        <p:spPr>
          <a:xfrm>
            <a:off x="849086" y="1000500"/>
            <a:ext cx="97536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/>
              <a:t>*US Q3 GDP Revised Up to 2.1%,</a:t>
            </a:r>
            <a:r>
              <a:rPr lang="en-US" sz="1800" dirty="0"/>
              <a:t> an improvement of 0.2%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Jay Powell </a:t>
            </a:r>
            <a:r>
              <a:rPr lang="en-US" sz="1800" dirty="0"/>
              <a:t>Gives the Market Another Boost, promising to hit the Fed’s 2% inflation target</a:t>
            </a:r>
            <a:br>
              <a:rPr lang="en-US" sz="1800" b="1" i="1" dirty="0"/>
            </a:br>
            <a:br>
              <a:rPr lang="en-US" sz="1800" b="1" i="1" dirty="0"/>
            </a:br>
            <a:r>
              <a:rPr lang="en-US" sz="1800" b="1" i="1" dirty="0"/>
              <a:t>*Consumer Sentiment </a:t>
            </a:r>
            <a:r>
              <a:rPr lang="en-US" sz="1800" dirty="0"/>
              <a:t>Rises Slightly, from 95.5 to 96.8. </a:t>
            </a:r>
            <a:br>
              <a:rPr lang="en-US" sz="1800" b="1" i="1" dirty="0"/>
            </a:br>
            <a:br>
              <a:rPr lang="en-US" sz="1800" b="1" i="1" dirty="0"/>
            </a:br>
            <a:r>
              <a:rPr lang="en-US" sz="1800" b="1" i="1" dirty="0"/>
              <a:t>*US Retail Sales </a:t>
            </a:r>
            <a:r>
              <a:rPr lang="en-US" sz="1800" dirty="0"/>
              <a:t>Jump, in October, by 0.3%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Durable Goods </a:t>
            </a:r>
            <a:r>
              <a:rPr lang="en-US" sz="1800" dirty="0"/>
              <a:t>came in at 0.6% in October, a nine-month high, </a:t>
            </a:r>
            <a:r>
              <a:rPr lang="en-US" sz="1800" b="1" i="1" dirty="0"/>
              <a:t>US Consumer Confidence </a:t>
            </a:r>
            <a:r>
              <a:rPr lang="en-US" sz="1800" dirty="0"/>
              <a:t>Drops for Fourth Month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Factory Orders </a:t>
            </a:r>
            <a:r>
              <a:rPr lang="en-US" sz="1800" dirty="0"/>
              <a:t>Fall in November, with the ISM dropping</a:t>
            </a:r>
            <a:br>
              <a:rPr lang="en-US" sz="1800" dirty="0"/>
            </a:br>
            <a:r>
              <a:rPr lang="en-US" sz="1800" dirty="0"/>
              <a:t> by 0.2% to 48.1. An increase was expected.</a:t>
            </a:r>
          </a:p>
          <a:p>
            <a:endParaRPr lang="en-US" sz="1800" dirty="0"/>
          </a:p>
          <a:p>
            <a:r>
              <a:rPr lang="en-US" sz="1800" b="1" dirty="0"/>
              <a:t>*Europe </a:t>
            </a:r>
            <a:r>
              <a:rPr lang="en-US" sz="1800" dirty="0"/>
              <a:t>still in a funk</a:t>
            </a:r>
            <a:br>
              <a:rPr lang="en-US" sz="1800" dirty="0"/>
            </a:br>
            <a:br>
              <a:rPr lang="en-US" sz="1800" dirty="0"/>
            </a:br>
            <a:r>
              <a:rPr lang="en-US" sz="1800" b="1" dirty="0"/>
              <a:t>*China </a:t>
            </a:r>
            <a:r>
              <a:rPr lang="en-US" sz="1800" dirty="0"/>
              <a:t>is showing weak data </a:t>
            </a:r>
            <a:br>
              <a:rPr lang="en-US" dirty="0"/>
            </a:br>
            <a:br>
              <a:rPr lang="en-US" sz="1800" b="1" i="1" dirty="0"/>
            </a:br>
            <a:br>
              <a:rPr lang="en-US" sz="1800" dirty="0"/>
            </a:b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881EA6-DE92-0D4B-B3A4-7D194440F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3863865"/>
            <a:ext cx="4051300" cy="268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70766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30829</TotalTime>
  <Words>3440</Words>
  <Application>Microsoft Macintosh PowerPoint</Application>
  <PresentationFormat>Widescreen</PresentationFormat>
  <Paragraphs>164</Paragraphs>
  <Slides>87</Slides>
  <Notes>76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90" baseType="lpstr">
      <vt:lpstr>Arial</vt:lpstr>
      <vt:lpstr>Calibri</vt:lpstr>
      <vt:lpstr>Office Theme</vt:lpstr>
      <vt:lpstr>The Mad Hedge Fund Trader “Trump Dump” </vt:lpstr>
      <vt:lpstr> Trade Alert Performance New Highs Again!  </vt:lpstr>
      <vt:lpstr>PowerPoint Presentation</vt:lpstr>
      <vt:lpstr>PowerPoint Presentation</vt:lpstr>
      <vt:lpstr>PowerPoint Presentation</vt:lpstr>
      <vt:lpstr>The Method to My Madness</vt:lpstr>
      <vt:lpstr>The Mad Hedge Profit Predictor Market Timing Index-Top of Range-Close to a “SELL” An artificial intelligence driven algorithm that analyzes 30 different economic, technical, and momentum driven indicators </vt:lpstr>
      <vt:lpstr> The Mad Hedge Profit Predictor From Extreme Overbought to Almost Neutral </vt:lpstr>
      <vt:lpstr>The Global Economy – Looking for a Bottom </vt:lpstr>
      <vt:lpstr>Weekly Jobless Claims-Bottomed Out +15,000 to 213,000 </vt:lpstr>
      <vt:lpstr>Soybeans - Trade War Indicator Didn’t Like the Trade Deal Delay  </vt:lpstr>
      <vt:lpstr>The Bill Davis View A $1,500 Upgrade for the Mad Day Trader Service </vt:lpstr>
      <vt:lpstr>Stocks – Trump Dump   </vt:lpstr>
      <vt:lpstr>PowerPoint Presentation</vt:lpstr>
      <vt:lpstr>     S&amp;P 500 – Snacked Down   long 8/$297-$302 bull call spread – expires in 12 trading days took profits on long 10/$305-$310 bear put spread took profits on long 10/$270-$275 bull call spread took profits on long 10/$300-$305 bear put spread took profits on long 8/$305-$308 bear put spread       </vt:lpstr>
      <vt:lpstr> Dow Average ($INDU)- Retest  </vt:lpstr>
      <vt:lpstr>Russell 2000 (IWM)- Brief Breakout took profits on Long 10/$137-$142 vertical bull call spread took profits on Long 10/$153-$156 vertical bear put spread </vt:lpstr>
      <vt:lpstr>NASDAQ ($COMPQ) – Profit Taking</vt:lpstr>
      <vt:lpstr>(VIX)-Panic Buy </vt:lpstr>
      <vt:lpstr>   Microsoft (MSFT)- Earnings beat- Looking for Another Entry Point  long 12/$135-$138 call spread – expires in 12 days took profits on long 9/$115-$120 call spread took profits on long 6/$110-$115 call spread took profits on long 4/$108-$113 call spread     </vt:lpstr>
      <vt:lpstr>   Facebook (FB)- Breaking Out took profits on Long 9/$150-$160 vertical bull call spread took profits on Long 8/$167.50-$172.50 vertical bull call spread     </vt:lpstr>
      <vt:lpstr>   Apple (AAPL)-New All Time High as Services Soar     </vt:lpstr>
      <vt:lpstr>   Alphabet (GOOGL) – Co-Founders retires long 12/$1,200-$1,230 bull call spread – expires in 12 days took profits on long 9/$1,030-$1,080 vertical bull call spread stopped out of long 5/$1,100-$1,130 bull call spread took profits on long 4/$1,080-$1,120 bull call spread   </vt:lpstr>
      <vt:lpstr>       Amazon (AMZN) – Terrible Guidance took profits on 9/$1,500-$1,500 vertical bull call spread stopped out of long 4/$1,650-$1,700 call spread took profits on long 4/$1,600-$1,650 call spread took profits on long 2/$1,200-$1,300 call spread      </vt:lpstr>
      <vt:lpstr>      PayPal (PYPL)-CEO resigns took profits on long 4/$90-$95 call spread      </vt:lpstr>
      <vt:lpstr>  NVIDIA (NVDA) – Off to the Races    </vt:lpstr>
      <vt:lpstr>  Micron Technology (MU)-    </vt:lpstr>
      <vt:lpstr>  Salesforce (CRM)- Great earnings report took profits on long 9/$125-$130 vertical bull call spread took profits on long 8/$125-$130 vertical bull call spread took profits on long 2/$105-$115 call spread     </vt:lpstr>
      <vt:lpstr>   Boeing (BA) – The Bad News is Out 737 MAX flies again in January long 12/$310-$330 call spread – expires in 12 trading days  took profits on long 4/$300-$310 call spread took profits on long 4/$315-$335 call spread      </vt:lpstr>
      <vt:lpstr>  Walt Disney (DIS)- Disney Plus is Open for Business took profits on long 9/$115-$120 call spread 8/$125-$130 call spread expired at max profit Stopped out of 4/$125-$130 call spread for small loss took profits on long 4/$100-$104 call spread    </vt:lpstr>
      <vt:lpstr>  Adobe (ADBE)- The Quality Non-China tech play   </vt:lpstr>
      <vt:lpstr>Industrials Sector SPDR (XLI)- (GE), (MMM), (UNP), (UTX), (BA), (HON)</vt:lpstr>
      <vt:lpstr>  US Steel (X)-Tariffs Trouble   </vt:lpstr>
      <vt:lpstr>  Wal-Mart (WMT)-Tariffs Trouble took profit on Long 11/$125-$130 bear put spread took profit on Long 10/$119-$121 bear put spread took profits on Long 8/$114-$117 bear put spread  </vt:lpstr>
      <vt:lpstr>  Macys’ (M)-Tariffs Trouble took profits on Long 8/$23-$25 bear put spread  </vt:lpstr>
      <vt:lpstr>      Tesla (TSLA)- 900,000 on the road by yearend fourth factory in Berlin announced, Model Y pickup out next week stopped out of long 6/$260-$270 put spread took profits on long 6/$140-$150 call spread took profits on long 6/$240-$250 put spread        </vt:lpstr>
      <vt:lpstr>      Tesla (TSLA)-10 Year Chart fourth factory in Berlin announced, Model Y pickup out next week stopped out of long 6/$260-$270 put spread took profits on long 6/$140-$150 call spread took profits on long 6/$240-$250 put spread        </vt:lpstr>
      <vt:lpstr>Southwest Airlines (LUV) - Boeing 737 Max biggest buyer</vt:lpstr>
      <vt:lpstr>Delta Airlines (DAL) – Non 737 User  </vt:lpstr>
      <vt:lpstr>Transports Sector SPDR (XTN)-  (ALGT),  (ALK), (JBLU), (LUV), (CHRW), (DAL) </vt:lpstr>
      <vt:lpstr>Health Care Sector (XLV), (RXL)-New Highs (JNJ), (PFE), (MRK), (GILD), (ACT), (AMGN) </vt:lpstr>
      <vt:lpstr>Amgen (AMGN) First Biotech Letter Trade Alert-up 21% in two months</vt:lpstr>
      <vt:lpstr>CRISPR Therapeutics (CRSP) Best Biotech Letter Trade Alert-up 100% in two months</vt:lpstr>
      <vt:lpstr>Goldman Sachs (GS)-Top of Range </vt:lpstr>
      <vt:lpstr>Palo Alto Networks (PANW)- Breakout Hacking never goes out of fashion</vt:lpstr>
      <vt:lpstr>Consumer Discretionary SPDR (XLY) (DIS), (AMZN), (HD), (CMCSA), (MCD), (SBUX) </vt:lpstr>
      <vt:lpstr>Europe Hedged Equity (HEDJ)- Pip on Brexit News </vt:lpstr>
      <vt:lpstr>Japan (DXJ)- </vt:lpstr>
      <vt:lpstr> Emerging Markets (EEM)-  Weak Dollar Play</vt:lpstr>
      <vt:lpstr>Bonds – Home on the Range</vt:lpstr>
      <vt:lpstr>   Treasury ETF (TLT) – Trading the Range long 12/$145-$148 put spread – expires in 12 trading days  profits on long 10/$129-$132 call spread stopped out of long 8/$137-$140 put spread  took profits on long 8/$125-$128 call spread    </vt:lpstr>
      <vt:lpstr> Ten Year Treasury Yield ($TNX) – 1.70%  </vt:lpstr>
      <vt:lpstr>Junk Bonds (HYG) 4.82% Yield big jump in yields on stock selloff and recession fears </vt:lpstr>
      <vt:lpstr>2X Short Treasuries (TBT)- 2 Month Bottoming Process</vt:lpstr>
      <vt:lpstr>Emerging Market Debt (ELD) 4.78% Yield- </vt:lpstr>
      <vt:lpstr>Municipal Bonds (MUB)-1.62%   Mix of AAA, AA, and A rated bonds </vt:lpstr>
      <vt:lpstr>Foreign Currencies – Trump Dump Hits Dollar too </vt:lpstr>
      <vt:lpstr>   Japanese Yen (FXY), (YCS)   </vt:lpstr>
      <vt:lpstr>   Euro ($XEU), (FXE), (EUO)-    </vt:lpstr>
      <vt:lpstr>   British Pound (FXB)-    </vt:lpstr>
      <vt:lpstr>   Australian Dollar (FXA)- The Global Recovery Play took profits on long 8/$67-$69 call spread    </vt:lpstr>
      <vt:lpstr>Emerging Market Currencies (CEW)   </vt:lpstr>
      <vt:lpstr>Chinese Yuan- (CYB)- New Lows </vt:lpstr>
      <vt:lpstr>  Bitcoin- 40% Rally  </vt:lpstr>
      <vt:lpstr>Energy –  </vt:lpstr>
      <vt:lpstr>Oil-($WTIC)</vt:lpstr>
      <vt:lpstr>  United States Oil Fund (USO) long 10/$9.50-$10 Vertical bull call spread  </vt:lpstr>
      <vt:lpstr>Energy Select Sector SPDR (XLE)-No Performance! (XOM), (CVX), (SLB), (KMI), (EOG), (COP) </vt:lpstr>
      <vt:lpstr>Halliburton (HAL)- </vt:lpstr>
      <vt:lpstr>Natural Gas (UNG) - </vt:lpstr>
      <vt:lpstr>Precious Metals –  Taking a Break  </vt:lpstr>
      <vt:lpstr>Gold (GLD)- Short Term downtrend    </vt:lpstr>
      <vt:lpstr> Market Vectors Gold Miners ETF- (GDX) – Yikes!  </vt:lpstr>
      <vt:lpstr> Barrick Gold (GOLD) </vt:lpstr>
      <vt:lpstr> Newmont Mining- (NEM)-  </vt:lpstr>
      <vt:lpstr> Silver- (SLV)-  </vt:lpstr>
      <vt:lpstr>  Silver Miners - (SIL)-  </vt:lpstr>
      <vt:lpstr>  Wheaton Precious Metals - (WPM)-  </vt:lpstr>
      <vt:lpstr> Copper (COPX)-Collapse Trade War Disaster </vt:lpstr>
      <vt:lpstr> Freeport McMoRan (FCX)-World’s Largest Copper Producer took profits on long 4/$10-$11 call spread took profits on short 4/$114 calls </vt:lpstr>
      <vt:lpstr>Real Estate – Bubbling Away </vt:lpstr>
      <vt:lpstr>February Corelogic S&amp;P Case Shiller Home Price Index Phoenix (6.0%), Charlotte, NC (4.6%), and Tampa (4.5%) showing biggest gains </vt:lpstr>
      <vt:lpstr>Simon Property Group (SPG)- Mall REIT </vt:lpstr>
      <vt:lpstr>American Tower (AMT) – 1.75% Yield-Cell Phone Tower REIT</vt:lpstr>
      <vt:lpstr>US Home Construction Index (ITB) (DHI), (LEN), (PHM), (TOL), (NVR)   </vt:lpstr>
      <vt:lpstr>Trade Sheet- So What Do We Do About All This?</vt:lpstr>
      <vt:lpstr>    Next Strategy Webinar   12:00 EST Wednesday, December 18, from Lake Tahoe, NV  last strategy webinar of the year!      email me at support@madhedgefundtrader.com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Randolph Bronte</cp:lastModifiedBy>
  <cp:revision>6843</cp:revision>
  <cp:lastPrinted>2017-08-31T13:43:13Z</cp:lastPrinted>
  <dcterms:created xsi:type="dcterms:W3CDTF">2015-02-05T17:12:57Z</dcterms:created>
  <dcterms:modified xsi:type="dcterms:W3CDTF">2019-12-04T16:07:28Z</dcterms:modified>
</cp:coreProperties>
</file>