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7"/>
  </p:notesMasterIdLst>
  <p:sldIdLst>
    <p:sldId id="256" r:id="rId2"/>
    <p:sldId id="1013" r:id="rId3"/>
    <p:sldId id="888" r:id="rId4"/>
    <p:sldId id="605" r:id="rId5"/>
    <p:sldId id="997" r:id="rId6"/>
    <p:sldId id="664" r:id="rId7"/>
    <p:sldId id="824" r:id="rId8"/>
    <p:sldId id="1012" r:id="rId9"/>
    <p:sldId id="647" r:id="rId10"/>
    <p:sldId id="695" r:id="rId11"/>
    <p:sldId id="755" r:id="rId12"/>
    <p:sldId id="1010" r:id="rId13"/>
    <p:sldId id="898" r:id="rId14"/>
    <p:sldId id="793" r:id="rId15"/>
    <p:sldId id="693" r:id="rId16"/>
    <p:sldId id="910" r:id="rId17"/>
    <p:sldId id="787" r:id="rId18"/>
    <p:sldId id="282" r:id="rId19"/>
    <p:sldId id="570" r:id="rId20"/>
    <p:sldId id="280" r:id="rId21"/>
    <p:sldId id="285" r:id="rId22"/>
    <p:sldId id="563" r:id="rId23"/>
    <p:sldId id="835" r:id="rId24"/>
    <p:sldId id="613" r:id="rId25"/>
    <p:sldId id="831" r:id="rId26"/>
    <p:sldId id="811" r:id="rId27"/>
    <p:sldId id="891" r:id="rId28"/>
    <p:sldId id="814" r:id="rId29"/>
    <p:sldId id="764" r:id="rId30"/>
    <p:sldId id="765" r:id="rId31"/>
    <p:sldId id="840" r:id="rId32"/>
    <p:sldId id="893" r:id="rId33"/>
    <p:sldId id="841" r:id="rId34"/>
    <p:sldId id="289" r:id="rId35"/>
    <p:sldId id="730" r:id="rId36"/>
    <p:sldId id="994" r:id="rId37"/>
    <p:sldId id="996" r:id="rId38"/>
    <p:sldId id="799" r:id="rId39"/>
    <p:sldId id="1007" r:id="rId40"/>
    <p:sldId id="673" r:id="rId41"/>
    <p:sldId id="830" r:id="rId42"/>
    <p:sldId id="481" r:id="rId43"/>
    <p:sldId id="290" r:id="rId44"/>
    <p:sldId id="1008" r:id="rId45"/>
    <p:sldId id="1009" r:id="rId46"/>
    <p:sldId id="669" r:id="rId47"/>
    <p:sldId id="522" r:id="rId48"/>
    <p:sldId id="336" r:id="rId49"/>
    <p:sldId id="295" r:id="rId50"/>
    <p:sldId id="501" r:id="rId51"/>
    <p:sldId id="539" r:id="rId52"/>
    <p:sldId id="1014" r:id="rId53"/>
    <p:sldId id="982" r:id="rId54"/>
    <p:sldId id="654" r:id="rId55"/>
    <p:sldId id="659" r:id="rId56"/>
    <p:sldId id="655" r:id="rId57"/>
    <p:sldId id="656" r:id="rId58"/>
    <p:sldId id="657" r:id="rId59"/>
    <p:sldId id="658" r:id="rId60"/>
    <p:sldId id="1015" r:id="rId61"/>
    <p:sldId id="985" r:id="rId62"/>
    <p:sldId id="533" r:id="rId63"/>
    <p:sldId id="756" r:id="rId64"/>
    <p:sldId id="1001" r:id="rId65"/>
    <p:sldId id="786" r:id="rId66"/>
    <p:sldId id="546" r:id="rId67"/>
    <p:sldId id="536" r:id="rId68"/>
    <p:sldId id="777" r:id="rId69"/>
    <p:sldId id="1016" r:id="rId70"/>
    <p:sldId id="986" r:id="rId71"/>
    <p:sldId id="388" r:id="rId72"/>
    <p:sldId id="312" r:id="rId73"/>
    <p:sldId id="380" r:id="rId74"/>
    <p:sldId id="747" r:id="rId75"/>
    <p:sldId id="313" r:id="rId76"/>
    <p:sldId id="1017" r:id="rId77"/>
    <p:sldId id="972" r:id="rId78"/>
    <p:sldId id="907" r:id="rId79"/>
    <p:sldId id="650" r:id="rId80"/>
    <p:sldId id="729" r:id="rId81"/>
    <p:sldId id="737" r:id="rId82"/>
    <p:sldId id="998" r:id="rId83"/>
    <p:sldId id="999" r:id="rId84"/>
    <p:sldId id="1000" r:id="rId85"/>
    <p:sldId id="904" r:id="rId86"/>
    <p:sldId id="905" r:id="rId87"/>
    <p:sldId id="1018" r:id="rId88"/>
    <p:sldId id="754" r:id="rId89"/>
    <p:sldId id="1011" r:id="rId90"/>
    <p:sldId id="332" r:id="rId91"/>
    <p:sldId id="586" r:id="rId92"/>
    <p:sldId id="1005" r:id="rId93"/>
    <p:sldId id="1006" r:id="rId94"/>
    <p:sldId id="492" r:id="rId95"/>
    <p:sldId id="335" r:id="rId9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1" autoAdjust="0"/>
    <p:restoredTop sz="94830"/>
  </p:normalViewPr>
  <p:slideViewPr>
    <p:cSldViewPr>
      <p:cViewPr varScale="1">
        <p:scale>
          <a:sx n="121" d="100"/>
          <a:sy n="121" d="100"/>
        </p:scale>
        <p:origin x="848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302649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Bubble is On”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December 18,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F51BC1-F421-E849-A06E-CE9C423CC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447800"/>
            <a:ext cx="4460978" cy="32899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Overbought to Almost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large, many, display&#10;&#10;Description automatically generated">
            <a:extLst>
              <a:ext uri="{FF2B5EF4-FFF2-40B4-BE49-F238E27FC236}">
                <a16:creationId xmlns:a16="http://schemas.microsoft.com/office/drawing/2014/main" id="{82C83449-5F2F-CA49-95FE-11E130E9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53580"/>
            <a:ext cx="8369300" cy="48006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8580809" y="162748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84582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Looking for Legs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108204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D3AB0-CCB7-054F-A939-8C6729DA79A1}"/>
              </a:ext>
            </a:extLst>
          </p:cNvPr>
          <p:cNvSpPr txBox="1"/>
          <p:nvPr/>
        </p:nvSpPr>
        <p:spPr>
          <a:xfrm>
            <a:off x="990600" y="1143000"/>
            <a:ext cx="9753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*Nonfarm Payroll Blows it Away</a:t>
            </a:r>
            <a:r>
              <a:rPr lang="en-US" sz="1800" dirty="0"/>
              <a:t>, with a 266,000 report for November, a ten-month high. </a:t>
            </a:r>
            <a:r>
              <a:rPr lang="en-US" sz="1800" b="1" i="1" dirty="0"/>
              <a:t>Inflation Heats Up</a:t>
            </a:r>
            <a:r>
              <a:rPr lang="en-US" sz="1800" dirty="0"/>
              <a:t>, triggering a major move up in the bond market. The </a:t>
            </a:r>
            <a:r>
              <a:rPr lang="en-US" sz="1800" b="1" dirty="0"/>
              <a:t>Consumer Price Index</a:t>
            </a:r>
            <a:r>
              <a:rPr lang="en-US" sz="1800" dirty="0"/>
              <a:t> was up 0.3% following a red hot 0.4% rise in October. </a:t>
            </a:r>
            <a:br>
              <a:rPr lang="en-US" sz="1800" dirty="0"/>
            </a:br>
            <a:br>
              <a:rPr lang="en-US" sz="1800" b="1" i="1" dirty="0"/>
            </a:br>
            <a:r>
              <a:rPr lang="en-US" sz="1800" b="1" i="1" dirty="0"/>
              <a:t>*ISM Non-Manufacturing Index Disappoints</a:t>
            </a:r>
            <a:r>
              <a:rPr lang="en-US" sz="1800" dirty="0"/>
              <a:t>, coming in at 53.9 versus and expected 54.5 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*NAFTA 2.0 is Signed</a:t>
            </a:r>
            <a:r>
              <a:rPr lang="en-US" sz="1800" dirty="0"/>
              <a:t> with Mexico and Canada, China trade deal lite is announced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*Brexit win says “RISK ON” for all things British,</a:t>
            </a:r>
            <a:br>
              <a:rPr lang="en-US" sz="1800" b="1" i="1" dirty="0"/>
            </a:br>
            <a:r>
              <a:rPr lang="en-US" sz="1800" b="1" i="1" dirty="0"/>
              <a:t> dragging Europe up as well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*Chinese Copper Purchases Hit 13 Month High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up 12.1% in November, to 483,000 metric tonnes 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*European Growth Plummets</a:t>
            </a:r>
            <a:r>
              <a:rPr lang="en-US" sz="1800" dirty="0"/>
              <a:t>, from 2.2% to 1.4% in Q3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49D45-27D9-3143-B9A1-3AEC62D6D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4038600"/>
            <a:ext cx="446341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3AAEC-6660-9E45-91CC-BEBFC936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539F0-F9E1-FA47-BFDC-76917AE9E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4C1B0609-7FD6-FD4A-BA17-DC315041F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19" y="457199"/>
            <a:ext cx="10351645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52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+49,000 to 252,000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3999"/>
            <a:ext cx="106680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1800" dirty="0"/>
              <a:t>Didn’t Like the Trade Deal Delay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38F9E02-A548-4D51-8E0B-AF021D97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90600"/>
            <a:ext cx="750315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1586F4-6552-5941-B08F-98BB21862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003577"/>
              </p:ext>
            </p:extLst>
          </p:nvPr>
        </p:nvGraphicFramePr>
        <p:xfrm>
          <a:off x="990600" y="1905000"/>
          <a:ext cx="9753600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5482116">
                  <a:extLst>
                    <a:ext uri="{9D8B030D-6E8A-4147-A177-3AD203B41FA5}">
                      <a16:colId xmlns:a16="http://schemas.microsoft.com/office/drawing/2014/main" val="1152991327"/>
                    </a:ext>
                  </a:extLst>
                </a:gridCol>
                <a:gridCol w="2135742">
                  <a:extLst>
                    <a:ext uri="{9D8B030D-6E8A-4147-A177-3AD203B41FA5}">
                      <a16:colId xmlns:a16="http://schemas.microsoft.com/office/drawing/2014/main" val="2315428996"/>
                    </a:ext>
                  </a:extLst>
                </a:gridCol>
                <a:gridCol w="2135742">
                  <a:extLst>
                    <a:ext uri="{9D8B030D-6E8A-4147-A177-3AD203B41FA5}">
                      <a16:colId xmlns:a16="http://schemas.microsoft.com/office/drawing/2014/main" val="4252073352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60624820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5893778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TopBuild Corp (BLD)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105.00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120.00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99498129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Gartner Group, Inc. (IT)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148.00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160.00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8872812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Guidewire Software (GWRE)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100.00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120.00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1411972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Dillards Inc. (DDS)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66.00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82.00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99112286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Beazer Homes (BZH)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14.80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28952940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08760583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88376884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88080102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Check Point Software(CHKP)-X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112.00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105.00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58265382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ZenDesk Inc (ZEN)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78.00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62.00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36980499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Xilinx, Inc. (XLNX)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98.00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86.00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91219943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Autohome, Inc.(ATHM)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86.00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65.00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98689046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Nutanix, Inc. (NTNX)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34.00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22.00 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123415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Melt Up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Fed created liquidity causes stocks to melt up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*Could continue until yearend as stockholders seek to defer gains until 2020, thus postponing tax bills by 12 months, but cause a stock shortage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*Risk is rocketing as price earnings multiples approach 20-year highs at 20X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*Biggest gains in the biggest losers to September, like banks and industrials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*Continue to focus on big tech, the market leaders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*End 2020 targets could get hit in the next two weeks, then what?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Marginal new high in Q1</a:t>
            </a:r>
            <a:r>
              <a:rPr lang="en-US" sz="2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then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20% selloff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fears of Democratic election win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D2BC45-92BC-F24B-8316-8503764D2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373380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Snacked 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8/$297-$302 bull call spread – expires in 2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10/$305-$310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10/$270-$275 bull call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10/$300-$305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8/$305-$308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E44ABF4-7D73-4BC0-9DB6-7DE81A80F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774" y="1981200"/>
            <a:ext cx="633245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Retest 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D07EDC8-CFBA-4022-9DA9-9721490A3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05981"/>
            <a:ext cx="7620000" cy="58520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Brief Breakout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C597C7E-C525-4831-B4DC-CA25EDC6C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1445342"/>
            <a:ext cx="7066069" cy="54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478D-2160-BE4F-AAFD-C313462B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94295-43E8-B341-AC48-E8920056F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person, bat, grass&#10;&#10;Description automatically generated">
            <a:extLst>
              <a:ext uri="{FF2B5EF4-FFF2-40B4-BE49-F238E27FC236}">
                <a16:creationId xmlns:a16="http://schemas.microsoft.com/office/drawing/2014/main" id="{AC0A2E89-C92C-AE4C-B9C1-5DD31178A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522" y="0"/>
            <a:ext cx="4912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83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45" y="228600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Profit Taking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75E8B0F-5A6D-4226-8AF4-DB40024EB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066800"/>
            <a:ext cx="7548773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(VIX)-Panic Dump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72050AD-7D9F-4D5A-9EC4-98AD7E82D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90600"/>
            <a:ext cx="7661328" cy="58477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12/$135-$138 call spread – expires in 2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77CE595-C063-4A0C-9F56-508AF6508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726" y="1828364"/>
            <a:ext cx="6546147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A0FE030-7E5C-4791-8E51-97A8A9A5A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1"/>
            <a:ext cx="692130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(AAPL)-New All Time High as Services Soar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Approaching 20X multiple, up from 7X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9F84905-6D2B-4858-820A-905500BB8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949" y="1234985"/>
            <a:ext cx="7342101" cy="56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Co-Founders retires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12/$1,200-$1,230 bull call spread</a:t>
            </a: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– expires in 2 days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8E666B8-72C2-451A-B4A5-C7AD54D17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12" y="1813123"/>
            <a:ext cx="6629975" cy="5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Terrible Guidance – Retail hex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77BE2C7-C0A0-4FCD-9C8E-B314DEC7F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90915"/>
            <a:ext cx="6781800" cy="51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(PYPL)-CEO resigns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7F3EA67-167F-4C11-9FF8-5BDC6FDF4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61901" cy="57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Off to the Races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EFDC5F1-0559-4457-ADE0-9A30C481E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219200"/>
            <a:ext cx="7318699" cy="56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D872A27-6021-486E-AD96-114405625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7429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 Again!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+55.86%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+356.10%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35.60%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524000" y="6929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Great earnings report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C7A3E24-4CB3-4C9A-ACF1-22EB59161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76401"/>
            <a:ext cx="679347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The Bad News Keeps Coming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production shutdown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12/$310-$330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5E5F6EA-66C4-4F78-A72C-94E1A0280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927" y="2030730"/>
            <a:ext cx="6321074" cy="482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Disney Plus is Open for Business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C1485A4-A5E1-4BD1-80DA-800C015F4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23" y="1835985"/>
            <a:ext cx="6622354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9CFAD27-EF21-48D7-A8F2-8C6474384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80565"/>
            <a:ext cx="7162800" cy="547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0F922A2-061D-4B75-B60B-E017BCA66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71652"/>
            <a:ext cx="7391400" cy="565930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8562739-F8C4-4F99-A231-289C73F25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1"/>
            <a:ext cx="75663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1815B82-5326-4669-AE37-4B0B81435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24000"/>
            <a:ext cx="698269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F7BFC79-5872-4489-9941-3AEAD7DFE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7301438" cy="559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(TSLA)- 900,000 on the road by yearend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fourth factory in Berlin announced, Model Y pickup out next week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A93CBDC-30A8-43EE-8E44-CA94E5CB5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05" y="1799303"/>
            <a:ext cx="6561389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(TSLA)-10 Year Chart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fourth factory in Berlin announced, Model Y pickup out next week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5A42D0D-520F-4109-BFEB-8EA5623BC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835985"/>
            <a:ext cx="6569009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1441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8077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Positions-80% cash, 20% stocks</a:t>
            </a:r>
            <a:br>
              <a:rPr lang="en-US" sz="2000" dirty="0"/>
            </a:br>
            <a:r>
              <a:rPr lang="en-US" sz="1800" dirty="0"/>
              <a:t>Only Buying Very Deep in-the-Money Call Spreads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2" y="1983645"/>
            <a:ext cx="2388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55.58% YTD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344AEF-884A-1E41-BB08-3729D5FAF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349" y="3276600"/>
            <a:ext cx="2667000" cy="24257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957A63C-D0BE-3846-9012-EAC6A44C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671321"/>
              </p:ext>
            </p:extLst>
          </p:nvPr>
        </p:nvGraphicFramePr>
        <p:xfrm>
          <a:off x="762000" y="1676400"/>
          <a:ext cx="5445874" cy="452596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047609">
                  <a:extLst>
                    <a:ext uri="{9D8B030D-6E8A-4147-A177-3AD203B41FA5}">
                      <a16:colId xmlns:a16="http://schemas.microsoft.com/office/drawing/2014/main" val="178109088"/>
                    </a:ext>
                  </a:extLst>
                </a:gridCol>
                <a:gridCol w="1398265">
                  <a:extLst>
                    <a:ext uri="{9D8B030D-6E8A-4147-A177-3AD203B41FA5}">
                      <a16:colId xmlns:a16="http://schemas.microsoft.com/office/drawing/2014/main" val="961607134"/>
                    </a:ext>
                  </a:extLst>
                </a:gridCol>
              </a:tblGrid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Current Capital at 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15216378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4095998598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4093607347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426171204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24514021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(MSFT) 12/$134-$137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454328773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(SPY) 12/$297-$302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87690918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243361507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798267293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Worse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301654504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15292892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 Positions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38584587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65150306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975846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75A421C-4454-4676-BF33-625E3E230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173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DDB04DE-4C1F-4CD8-8A58-C87BC3B4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914400"/>
            <a:ext cx="7754299" cy="59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017F5D3-17FF-463C-B65F-1AB91253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66801"/>
            <a:ext cx="746343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B6E49D8-320C-4E55-80A1-F6C7C97DE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72429"/>
            <a:ext cx="7543800" cy="57806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Biotech Letter Trade Alert-up 21% in two months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AC58E67-ED3A-477D-8043-F12023F1A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0"/>
            <a:ext cx="738107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Biotech Letter Trade Alert-up 100% in two months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A735665-1FB3-4CE9-AF30-83F408B78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32788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of Range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87C0D81-F7D5-4178-A4C3-8F023ED4B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28717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4F36B67-47D0-4D3B-819E-A4A439129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1"/>
            <a:ext cx="737906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B2797BA-EABF-4AB1-B8BD-D909816A9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56810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Pip on Brexit News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0AF3B3E-B800-4445-91AB-1C5C84964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489718" cy="58010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7A9-7D58-634F-B024-F94ADF5C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E4F1D4-074F-FE4C-A146-383E6FA59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69900"/>
            <a:ext cx="105664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64393AB-418C-4852-B296-77392585B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7690221" cy="584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18F44B0-1F25-45F9-8B1E-816959833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990600"/>
            <a:ext cx="763735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DDF10-DCC6-F846-A68F-CE71A6D55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FFDC0-C4B0-F042-97C7-AD0D0A549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christmas tree posing for the camera&#10;&#10;Description automatically generated">
            <a:extLst>
              <a:ext uri="{FF2B5EF4-FFF2-40B4-BE49-F238E27FC236}">
                <a16:creationId xmlns:a16="http://schemas.microsoft.com/office/drawing/2014/main" id="{39258216-07DC-4C48-AC6C-48B8A27D9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344" y="0"/>
            <a:ext cx="6959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22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have been trendless since August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*Narrowing wedge has made ranges too small to trade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*Weak US dollar triggered by exploding US deficits is capping all rallies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*Stay away until we get more volatility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Ten-year US Treasury yields go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nowhere as long as stocks are rallying hard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Trendless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1EA44-0147-2541-BC51-724251CD2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317306"/>
            <a:ext cx="4267199" cy="340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Trading the Range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12/$145-$148 put spread – expires in 12 trading days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</a:t>
            </a:r>
            <a:r>
              <a:rPr lang="en-US" sz="1800" dirty="0">
                <a:solidFill>
                  <a:srgbClr val="00A64B"/>
                </a:solidFill>
              </a:rPr>
              <a:t>long 10/$129-$132 call spread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E1DD9AC-7DBD-4F47-871F-F87207F20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421" y="2138919"/>
            <a:ext cx="6199157" cy="471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1.70%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BCF2789-990A-48FF-84DD-343DD8078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9" y="1066801"/>
            <a:ext cx="749706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4.82%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83B45E-98BA-420C-A09A-557A22955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50419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404A9D3-8239-4B85-9CA9-E84B96C49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066801"/>
            <a:ext cx="7508821" cy="577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4.78%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5A3F71B-FEDA-404E-9DF0-7D493E5AE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90600"/>
            <a:ext cx="7586851" cy="58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(MUB)-1.62%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B499D64-0AA9-46AB-A8A5-0991A46FA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0"/>
            <a:ext cx="731335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F33722-84DF-824E-91BB-ECAEC538F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2418"/>
            <a:ext cx="8509000" cy="515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B4D9-E5EB-474F-8131-EEA2ABA0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3814F-19AD-014B-88B8-25BB4F2B5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erson, outdoor, man, standing&#10;&#10;Description automatically generated">
            <a:extLst>
              <a:ext uri="{FF2B5EF4-FFF2-40B4-BE49-F238E27FC236}">
                <a16:creationId xmlns:a16="http://schemas.microsoft.com/office/drawing/2014/main" id="{442C5FBD-8EE0-5F49-B411-01F293EEF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61" y="0"/>
            <a:ext cx="9015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234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is Rolling Over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437469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*Massive government borrowing will bring structural dollar weakness, US national debt to hit $25 trillion in two years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bouncing on Brexit win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soars on Johnson election win,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biggest majority in 32 years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doesn’t buy trade deal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has horrible November, down 3,000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jumps on trade deal lite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*Starting selling short all dollar rallies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A8212-F9C5-9440-AEEA-EA5B5292A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0" y="25908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8BAEA45-DD88-4CE3-BD02-4F2DCC087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40116"/>
            <a:ext cx="7467600" cy="581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D52461E-FA7A-4DE8-B894-EB81C3C68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838200"/>
            <a:ext cx="7786669" cy="600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F3DCCE2-FF2E-4538-8DC1-ED9B58A2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83761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27DDB8-F5E8-4C1B-B98B-B62C808B4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227304" cy="565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136EA6E-1425-4EEF-9594-AB52815B7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0600"/>
            <a:ext cx="74676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79B3055-46EA-47A4-88F9-CB66A97D2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066800"/>
            <a:ext cx="7391722" cy="580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Downtrend Continues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killed by stock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955117-2788-DC49-B336-CFA29A022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58850"/>
            <a:ext cx="10744200" cy="52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68AB2-DCBB-1F47-893B-5B6B0D3C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9E233-A817-764C-8968-F5EDE4754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forest&#10;&#10;Description automatically generated">
            <a:extLst>
              <a:ext uri="{FF2B5EF4-FFF2-40B4-BE49-F238E27FC236}">
                <a16:creationId xmlns:a16="http://schemas.microsoft.com/office/drawing/2014/main" id="{9F602FC6-4780-714A-BAF7-92824C7B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15" y="0"/>
            <a:ext cx="4736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00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9448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*Don’t fight the Fed. Global liquidity is flooding into the US stock market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*If it continues, we’re looking for a 20% selloff, but it won’t happen until 2020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*Trump cancels December 15 tariff increases, eking out more  new all-time highs and calling it a great victory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dead in the water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*Value stocks like industrials, banks, and commodities may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continue until yearend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*Exploding deficits finally becoming a factor with the dollar and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bonds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*Three years of performance are piling into one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962400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Production Cut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*OPEC+ Russia surprises with an extra 500,000 b/d cuts, prompting a rare sustainable rally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*Saudi ARAMCO deal is done, the largest IPO in history and immediately trades to 20%, even though only 1.5% of the company is floated. Most global index funds are forced to buy it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*Over supply against fading demand will last for years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*Energy shares are rallying, but few are convinced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it is sustainable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 all energy plays like the plague, 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DFCA54-C23B-AC47-A849-0DABB7B3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584448"/>
            <a:ext cx="5139386" cy="28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AC61A61-1C6D-4536-AAC9-9913E6AA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14401"/>
            <a:ext cx="78043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D01D3CD-64AB-48BE-BBF3-E90E7BA9F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66349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D0646B9-1347-4BF6-A1FA-982C438EB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90600"/>
            <a:ext cx="7539173" cy="58305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8166AD6-9B02-48AE-8C41-46C53BDE3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762000"/>
            <a:ext cx="7910186" cy="608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93B0872-0706-461B-B871-A10989EB0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1"/>
            <a:ext cx="7639195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DA7A-BB63-364C-AF42-064C6780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DDC17-FC4F-4846-888A-1EB5B49F9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wedding dress&#10;&#10;Description automatically generated">
            <a:extLst>
              <a:ext uri="{FF2B5EF4-FFF2-40B4-BE49-F238E27FC236}">
                <a16:creationId xmlns:a16="http://schemas.microsoft.com/office/drawing/2014/main" id="{201C3F43-ADFA-174F-81C6-86FC7D53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382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Friendless 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 melt up brings slow motion melt down in precious metals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*Will continue until stock top out early next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*”RISK ON” means ”SELL GOLD”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*Backing the recession risk out also dumps flight to safety trades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still think gold has a future, I’m just waiting for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bigger capitulation selloff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C41C4C-B459-7A41-8F9A-6FB18BBD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833091"/>
            <a:ext cx="4488180" cy="272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148BCD4-CBCD-4FFB-AD27-A34163046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37077" cy="58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56F7D71-92E1-4090-9EC2-FEE355FCC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0"/>
            <a:ext cx="778766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EE1A-3611-164F-8BA2-66446C95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3DF3A-1BD4-3C4C-B435-574DF2489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4B538-EA62-2C42-98C3-433B1666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508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8C0604B-0B97-4220-9851-1959F4E5C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838201"/>
            <a:ext cx="792271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5A276E0-8C70-4070-946D-DCE0FD1A5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69274" cy="59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EFA20D2-819D-4019-9C9C-86B91BA0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88612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DE4C782-850C-43E4-ABEF-391CC6939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233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341455A-FBAD-4710-ACA2-79297203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1"/>
            <a:ext cx="75522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6904513-FDD3-46C4-83B0-2FCF78817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066801"/>
            <a:ext cx="7583923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C9CDA1B-4074-40A7-AEE8-D9D5F8D19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926" y="1751681"/>
            <a:ext cx="6625874" cy="51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4742-B425-7442-9641-9580BCEF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96F4-12EC-A241-BFDA-E193E969A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in the sand&#10;&#10;Description automatically generated">
            <a:extLst>
              <a:ext uri="{FF2B5EF4-FFF2-40B4-BE49-F238E27FC236}">
                <a16:creationId xmlns:a16="http://schemas.microsoft.com/office/drawing/2014/main" id="{9BCDF1D1-21BF-394F-B919-289414269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547" y="0"/>
            <a:ext cx="6498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252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Comeback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i="1" dirty="0"/>
              <a:t>US Housing Starts Soar</a:t>
            </a:r>
            <a:r>
              <a:rPr lang="en-US" sz="2000" dirty="0"/>
              <a:t>, up 3.2% to 1.32 million annualized in November,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Housing permits </a:t>
            </a:r>
            <a:r>
              <a:rPr lang="en-US" sz="2000" dirty="0"/>
              <a:t>for new constructions hit a 12 ½ year high 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*Ultra low interest rates are the turbocharger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i="1" dirty="0"/>
              <a:t>Homebuilder Confidence Jumps to 20 Year High</a:t>
            </a:r>
            <a:r>
              <a:rPr lang="en-US" sz="2000" dirty="0"/>
              <a:t>, up from 71 to 76, says the National Association of Homebuilders.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*All the price action is in the entry and middle levels,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high end mega mansions in oversupply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b="1" i="1" dirty="0">
                <a:solidFill>
                  <a:schemeClr val="tx1"/>
                </a:solidFill>
              </a:rPr>
              <a:t>S&amp;P Case Shiller Rose 3.2%,</a:t>
            </a:r>
            <a:r>
              <a:rPr lang="en-US" sz="2000" dirty="0">
                <a:solidFill>
                  <a:schemeClr val="tx1"/>
                </a:solidFill>
              </a:rPr>
              <a:t> in September, the third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consecutive month of price increases. Only San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Francisco is showing falling prices. 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49B8D-A899-6145-A89A-A8D9C8C50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267200"/>
            <a:ext cx="4967873" cy="24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7851-7BB6-3E40-9C26-765AA3DC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C52D1-491E-584B-9A46-F7C735BEB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8EE688-759E-C24C-BB61-CBAE9C1C6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1127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92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Index-Top of Range-Close to a “SELL”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device with a screen&#10;&#10;Description automatically generated">
            <a:extLst>
              <a:ext uri="{FF2B5EF4-FFF2-40B4-BE49-F238E27FC236}">
                <a16:creationId xmlns:a16="http://schemas.microsoft.com/office/drawing/2014/main" id="{5DAD7AE5-362C-EC4A-BD7B-6BE9A4BFB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52" y="1885390"/>
            <a:ext cx="7924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(6.0%), Charlotte, NC (4.6%), and Tampa (4.5%)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 Mall REIT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4A5D7CF-09AA-4742-ACC3-7EC3F7D4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43001"/>
            <a:ext cx="749607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American Tower (AMT) – </a:t>
            </a:r>
            <a:r>
              <a:rPr lang="en-US" sz="2000" dirty="0"/>
              <a:t>1.75% Yield-Cell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4E81F28-A75B-4FD9-ADAC-FDBD1FDA5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95400"/>
            <a:ext cx="7326747" cy="55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C0FCDD3-1830-48DD-94F0-730C43CF0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87342"/>
            <a:ext cx="7467600" cy="572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bigger dip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bigger dip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start selling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$11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January 8,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Lake Tahoe,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strategy webinar of the year!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243F9F31-95EC-9949-8238-40EFACEFD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675" y="1295400"/>
            <a:ext cx="3371850" cy="4495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31197</TotalTime>
  <Words>3242</Words>
  <Application>Microsoft Macintosh PowerPoint</Application>
  <PresentationFormat>Widescreen</PresentationFormat>
  <Paragraphs>154</Paragraphs>
  <Slides>95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8" baseType="lpstr">
      <vt:lpstr>Arial</vt:lpstr>
      <vt:lpstr>Calibri</vt:lpstr>
      <vt:lpstr>Office Theme</vt:lpstr>
      <vt:lpstr>The Mad Hedge Fund Trader “The Bubble is On” </vt:lpstr>
      <vt:lpstr>PowerPoint Presentation</vt:lpstr>
      <vt:lpstr> Trade Alert Performance New Highs Again!  </vt:lpstr>
      <vt:lpstr>PowerPoint Presentation</vt:lpstr>
      <vt:lpstr>PowerPoint Presentation</vt:lpstr>
      <vt:lpstr>PowerPoint Presentation</vt:lpstr>
      <vt:lpstr>The Method to My Madness</vt:lpstr>
      <vt:lpstr>PowerPoint Presentation</vt:lpstr>
      <vt:lpstr>The Mad Hedge Profit Predictor Market Timing Index-Top of Range-Close to a “SELL” An artificial intelligence driven algorithm that analyzes 30 different economic, technical, and momentum driven indicators </vt:lpstr>
      <vt:lpstr> The Mad Hedge Profit Predictor From Extreme Overbought to Almost Neutral </vt:lpstr>
      <vt:lpstr>The Global Economy – Looking for Legs</vt:lpstr>
      <vt:lpstr>PowerPoint Presentation</vt:lpstr>
      <vt:lpstr>Weekly Jobless Claims-Bottomed Out +49,000 to 252,000 </vt:lpstr>
      <vt:lpstr>Soybeans - Trade War Indicator Didn’t Like the Trade Deal Delay  </vt:lpstr>
      <vt:lpstr>The Bill Davis View A $1,500 Upgrade for the Mad Day Trader Service </vt:lpstr>
      <vt:lpstr>Stocks – Melt Up</vt:lpstr>
      <vt:lpstr>     S&amp;P 500 – Snacked Down   long 8/$297-$302 bull call spread – expires in 2 trading days took profits on long 10/$305-$310 bear put spread took profits on long 10/$270-$275 bull call spread took profits on long 10/$300-$305 bear put spread took profits on long 8/$305-$308 bear put spread       </vt:lpstr>
      <vt:lpstr> Dow Average ($INDU)- Retest  </vt:lpstr>
      <vt:lpstr>Russell 2000 (IWM)- Brief Breakout took profits on Long 10/$137-$142 vertical bull call spread took profits on Long 10/$153-$156 vertical bear put spread </vt:lpstr>
      <vt:lpstr>NASDAQ ($COMPQ) – Profit Taking</vt:lpstr>
      <vt:lpstr>(VIX)-Panic Dump </vt:lpstr>
      <vt:lpstr>   Microsoft (MSFT)- Earnings beat- Looking for Another Entry Point  long 12/$135-$138 call spread – expires in 2 days took profits on long 9/$115-$120 call spread took profits on long 6/$110-$115 call spread took profits on long 4/$108-$113 call spread     </vt:lpstr>
      <vt:lpstr>   Facebook (FB)- Breaking Out took profits on Long 9/$150-$160 vertical bull call spread took profits on Long 8/$167.50-$172.50 vertical bull call spread     </vt:lpstr>
      <vt:lpstr>   Apple (AAPL)-New All Time High as Services Soar Approaching 20X multiple, up from 7X     </vt:lpstr>
      <vt:lpstr>   Alphabet (GOOGL) – Co-Founders retires long 12/$1,200-$1,230 bull call spread – expires in 2 days took profits on long 9/$1,030-$1,080 vertical bull call spread stopped out of long 5/$1,100-$1,130 bull call spread took profits on long 4/$1,080-$1,120 bull call spread   </vt:lpstr>
      <vt:lpstr>       Amazon (AMZN) – Terrible Guidance – Retail hex took profits on 9/$1,500-$1,500 vertical bull call spread stopped out of long 4/$1,650-$1,700 call spread took profits on long 4/$1,600-$1,650 call spread took profits on long 2/$1,200-$1,300 call spread      </vt:lpstr>
      <vt:lpstr>      PayPal (PYPL)-CEO resigns took profits on long 4/$90-$95 call spread      </vt:lpstr>
      <vt:lpstr>  NVIDIA (NVDA) – Off to the Races    </vt:lpstr>
      <vt:lpstr>  Micron Technology (MU)-    </vt:lpstr>
      <vt:lpstr>  Salesforce (CRM)- Great earnings report took profits on long 9/$125-$130 vertical bull call spread took profits on long 8/$125-$130 vertical bull call spread took profits on long 2/$105-$115 call spread     </vt:lpstr>
      <vt:lpstr>   Boeing (BA) – The Bad News Keeps Coming 737 MAX production shutdown took profits on long 12/$310-$330 call spread took profits on long 4/$300-$310 call spread took profits on long 4/$315-$335 call spread      </vt:lpstr>
      <vt:lpstr>  Walt Disney (DIS)- Disney Plus is Open for Business took profits on long 9/$115-$120 call spread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  </vt:lpstr>
      <vt:lpstr>  Wal-Mart (WMT)-Tariffs Trouble took profit on Long 11/$125-$130 bear put spread took profit on Long 10/$119-$121 bear put spread took profits on Long 8/$114-$117 bear put spread  </vt:lpstr>
      <vt:lpstr>  Macys’ (M)-Tariffs Trouble took profits on Long 8/$23-$25 bear put spread  </vt:lpstr>
      <vt:lpstr>      Tesla (TSLA)- 900,000 on the road by yearend fourth factory in Berlin announced, Model Y pickup out next week stopped out of long 6/$260-$270 put spread took profits on long 6/$140-$150 call spread took profits on long 6/$240-$250 put spread        </vt:lpstr>
      <vt:lpstr>      Tesla (TSLA)-10 Year Chart fourth factory in Berlin announced, Model Y pickup out next week stopped out of long 6/$260-$270 put spread took profits on long 6/$140-$150 call spread took profits on long 6/$240-$250 put spread  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Amgen (AMGN) First Biotech Letter Trade Alert-up 21% in two months</vt:lpstr>
      <vt:lpstr>CRISPR Therapeutics (CRSP) Best Biotech Letter Trade Alert-up 100% in two months</vt:lpstr>
      <vt:lpstr>Goldman Sachs (GS)-Top of Range </vt:lpstr>
      <vt:lpstr>Palo Alto Networks (PANW)- Breakout Hacking never goes out of fashion</vt:lpstr>
      <vt:lpstr>Consumer Discretionary SPDR (XLY) (DIS), (AMZN), (HD), (CMCSA), (MCD), (SBUX) </vt:lpstr>
      <vt:lpstr>Europe Hedged Equity (HEDJ)- Pip on Brexit News </vt:lpstr>
      <vt:lpstr>Japan (DXJ)- </vt:lpstr>
      <vt:lpstr> Emerging Markets (EEM)-  Weak Dollar Play</vt:lpstr>
      <vt:lpstr>PowerPoint Presentation</vt:lpstr>
      <vt:lpstr>Bonds – Trendless</vt:lpstr>
      <vt:lpstr>   Treasury ETF (TLT) – Trading the Range long 12/$145-$148 put spread – expires in 12 trading days  profits on long 10/$129-$132 call spread stopped out of long 8/$137-$140 put spread  took profits on long 8/$125-$128 call spread    </vt:lpstr>
      <vt:lpstr> Ten Year Treasury Yield ($TNX) – 1.70%  </vt:lpstr>
      <vt:lpstr>Junk Bonds (HYG) 4.82% Yield big jump in yields on stock selloff and recession fears </vt:lpstr>
      <vt:lpstr>2X Short Treasuries (TBT)- 2 Month Bottoming Process</vt:lpstr>
      <vt:lpstr>Emerging Market Debt (ELD) 4.78% Yield- </vt:lpstr>
      <vt:lpstr>Municipal Bonds (MUB)-1.62%   Mix of AAA, AA, and A rated bonds </vt:lpstr>
      <vt:lpstr>PowerPoint Presentation</vt:lpstr>
      <vt:lpstr>Foreign Currencies – Dollar is Rolling Over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Downtrend Continues killed by stock rally  </vt:lpstr>
      <vt:lpstr>PowerPoint Presentation</vt:lpstr>
      <vt:lpstr>Energy – Production Cut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PowerPoint Presentation</vt:lpstr>
      <vt:lpstr>Precious Metals –  Friendless  </vt:lpstr>
      <vt:lpstr>Gold (GLD)- Short Term downtrend 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PowerPoint Presentation</vt:lpstr>
      <vt:lpstr>Real Estate – Comeback</vt:lpstr>
      <vt:lpstr>PowerPoint Presentation</vt:lpstr>
      <vt:lpstr>February Corelogic S&amp;P Case Shiller Home Price Index Phoenix (6.0%), Charlotte, NC (4.6%), and Tampa (4.5%) showing biggest gains </vt:lpstr>
      <vt:lpstr>Simon Property Group (SPG)- Mall REIT </vt:lpstr>
      <vt:lpstr>American Tower (AMT) – 1.75% Yield-Cell Phone Tower REIT</vt:lpstr>
      <vt:lpstr>US Home Construction Index (ITB) (DHI), (LEN), (PHM), (TOL), (NVR)   </vt:lpstr>
      <vt:lpstr>Trade Sheet- So What Do We Do About All This?</vt:lpstr>
      <vt:lpstr>    Next Strategy Webinar   12:00 EST Wednesday, January 8, from Lake Tahoe, NV  last strategy webinar of the year! 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6874</cp:revision>
  <cp:lastPrinted>2017-08-31T13:43:13Z</cp:lastPrinted>
  <dcterms:created xsi:type="dcterms:W3CDTF">2015-02-05T17:12:57Z</dcterms:created>
  <dcterms:modified xsi:type="dcterms:W3CDTF">2019-12-18T15:42:42Z</dcterms:modified>
</cp:coreProperties>
</file>