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7"/>
  </p:notesMasterIdLst>
  <p:sldIdLst>
    <p:sldId id="256" r:id="rId2"/>
    <p:sldId id="1013" r:id="rId3"/>
    <p:sldId id="888" r:id="rId4"/>
    <p:sldId id="605" r:id="rId5"/>
    <p:sldId id="997" r:id="rId6"/>
    <p:sldId id="664" r:id="rId7"/>
    <p:sldId id="824" r:id="rId8"/>
    <p:sldId id="647" r:id="rId9"/>
    <p:sldId id="695" r:id="rId10"/>
    <p:sldId id="755" r:id="rId11"/>
    <p:sldId id="1023" r:id="rId12"/>
    <p:sldId id="1025" r:id="rId13"/>
    <p:sldId id="898" r:id="rId14"/>
    <p:sldId id="793" r:id="rId15"/>
    <p:sldId id="693" r:id="rId16"/>
    <p:sldId id="910" r:id="rId17"/>
    <p:sldId id="787" r:id="rId18"/>
    <p:sldId id="282" r:id="rId19"/>
    <p:sldId id="570" r:id="rId20"/>
    <p:sldId id="280" r:id="rId21"/>
    <p:sldId id="285" r:id="rId22"/>
    <p:sldId id="1022" r:id="rId23"/>
    <p:sldId id="563" r:id="rId24"/>
    <p:sldId id="835" r:id="rId25"/>
    <p:sldId id="613" r:id="rId26"/>
    <p:sldId id="831" r:id="rId27"/>
    <p:sldId id="811" r:id="rId28"/>
    <p:sldId id="891" r:id="rId29"/>
    <p:sldId id="814" r:id="rId30"/>
    <p:sldId id="764" r:id="rId31"/>
    <p:sldId id="765" r:id="rId32"/>
    <p:sldId id="840" r:id="rId33"/>
    <p:sldId id="893" r:id="rId34"/>
    <p:sldId id="841" r:id="rId35"/>
    <p:sldId id="289" r:id="rId36"/>
    <p:sldId id="730" r:id="rId37"/>
    <p:sldId id="994" r:id="rId38"/>
    <p:sldId id="996" r:id="rId39"/>
    <p:sldId id="799" r:id="rId40"/>
    <p:sldId id="673" r:id="rId41"/>
    <p:sldId id="830" r:id="rId42"/>
    <p:sldId id="481" r:id="rId43"/>
    <p:sldId id="290" r:id="rId44"/>
    <p:sldId id="1008" r:id="rId45"/>
    <p:sldId id="1009" r:id="rId46"/>
    <p:sldId id="669" r:id="rId47"/>
    <p:sldId id="522" r:id="rId48"/>
    <p:sldId id="336" r:id="rId49"/>
    <p:sldId id="295" r:id="rId50"/>
    <p:sldId id="501" r:id="rId51"/>
    <p:sldId id="539" r:id="rId52"/>
    <p:sldId id="1014" r:id="rId53"/>
    <p:sldId id="982" r:id="rId54"/>
    <p:sldId id="654" r:id="rId55"/>
    <p:sldId id="659" r:id="rId56"/>
    <p:sldId id="655" r:id="rId57"/>
    <p:sldId id="656" r:id="rId58"/>
    <p:sldId id="657" r:id="rId59"/>
    <p:sldId id="658" r:id="rId60"/>
    <p:sldId id="1015" r:id="rId61"/>
    <p:sldId id="985" r:id="rId62"/>
    <p:sldId id="533" r:id="rId63"/>
    <p:sldId id="756" r:id="rId64"/>
    <p:sldId id="1001" r:id="rId65"/>
    <p:sldId id="786" r:id="rId66"/>
    <p:sldId id="546" r:id="rId67"/>
    <p:sldId id="536" r:id="rId68"/>
    <p:sldId id="777" r:id="rId69"/>
    <p:sldId id="1016" r:id="rId70"/>
    <p:sldId id="986" r:id="rId71"/>
    <p:sldId id="388" r:id="rId72"/>
    <p:sldId id="312" r:id="rId73"/>
    <p:sldId id="380" r:id="rId74"/>
    <p:sldId id="747" r:id="rId75"/>
    <p:sldId id="313" r:id="rId76"/>
    <p:sldId id="1017" r:id="rId77"/>
    <p:sldId id="972" r:id="rId78"/>
    <p:sldId id="907" r:id="rId79"/>
    <p:sldId id="650" r:id="rId80"/>
    <p:sldId id="729" r:id="rId81"/>
    <p:sldId id="737" r:id="rId82"/>
    <p:sldId id="998" r:id="rId83"/>
    <p:sldId id="999" r:id="rId84"/>
    <p:sldId id="1000" r:id="rId85"/>
    <p:sldId id="904" r:id="rId86"/>
    <p:sldId id="905" r:id="rId87"/>
    <p:sldId id="1018" r:id="rId88"/>
    <p:sldId id="754" r:id="rId89"/>
    <p:sldId id="332" r:id="rId90"/>
    <p:sldId id="586" r:id="rId91"/>
    <p:sldId id="1005" r:id="rId92"/>
    <p:sldId id="1006" r:id="rId93"/>
    <p:sldId id="1024" r:id="rId94"/>
    <p:sldId id="492" r:id="rId95"/>
    <p:sldId id="335" r:id="rId9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0" autoAdjust="0"/>
    <p:restoredTop sz="94794"/>
  </p:normalViewPr>
  <p:slideViewPr>
    <p:cSldViewPr>
      <p:cViewPr varScale="1">
        <p:scale>
          <a:sx n="75" d="100"/>
          <a:sy n="75" d="100"/>
        </p:scale>
        <p:origin x="192" y="4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Plague is On”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12,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7DBA94-3FC3-8441-942E-7144D42CCB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1409701"/>
            <a:ext cx="5825067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Epidemic 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762000" y="1219200"/>
            <a:ext cx="11150809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</a:t>
            </a:r>
            <a:r>
              <a:rPr lang="en-US" sz="2000" b="1" dirty="0"/>
              <a:t>Corona virus </a:t>
            </a:r>
            <a:r>
              <a:rPr lang="en-US" sz="2000" dirty="0"/>
              <a:t>epidemic is now the principal factor in the global economy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*It’s a question of how much, not if the virus is </a:t>
            </a:r>
            <a:r>
              <a:rPr lang="en-US" sz="2000" b="1" dirty="0"/>
              <a:t>slowing down the economy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China’s GDP growth </a:t>
            </a:r>
            <a:r>
              <a:rPr lang="en-US" sz="2000" dirty="0"/>
              <a:t>will slow down from a 6% growth rate to 2%, and maybe zero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*Companies around the world, like Hyundai in South Korea,  are shutting </a:t>
            </a:r>
            <a:r>
              <a:rPr lang="en-US" sz="2000" b="1" dirty="0"/>
              <a:t>down for lack of parts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Travel restrictions </a:t>
            </a:r>
            <a:r>
              <a:rPr lang="en-US" sz="2000" dirty="0"/>
              <a:t>are also a big damper, with 10,000 </a:t>
            </a:r>
            <a:br>
              <a:rPr lang="en-US" sz="2000" dirty="0"/>
            </a:br>
            <a:r>
              <a:rPr lang="en-US" sz="2000" dirty="0"/>
              <a:t>flights a week cancelled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*US January </a:t>
            </a:r>
            <a:r>
              <a:rPr lang="en-US" sz="2000" b="1" dirty="0"/>
              <a:t>Nonfarm Payroll </a:t>
            </a:r>
            <a:r>
              <a:rPr lang="en-US" sz="2000" dirty="0"/>
              <a:t>comes in at a strong</a:t>
            </a:r>
            <a:br>
              <a:rPr lang="en-US" sz="2000" dirty="0"/>
            </a:br>
            <a:r>
              <a:rPr lang="en-US" sz="2000" dirty="0"/>
              <a:t>225,000, with the headline Unemployment Rate </a:t>
            </a:r>
            <a:br>
              <a:rPr lang="en-US" sz="2000" dirty="0"/>
            </a:br>
            <a:r>
              <a:rPr lang="en-US" sz="2000" dirty="0"/>
              <a:t>rising to 3.6%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45147-17B1-FE43-AD93-DC8A88C21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830" y="4267200"/>
            <a:ext cx="4798979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1367-FFFD-E743-A4A2-3DCA83D21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Six Months to Peak, We are Two Months into Corona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8933F-2357-6A48-8235-BE216A962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97DDC-E7DC-6F44-A67A-21E2FED92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18" y="1171931"/>
            <a:ext cx="8370364" cy="54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7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9365-6D23-1445-A158-A6F6C3DC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7B448-9B38-8440-AA02-46C08DC39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green, marketplace, banana&#10;&#10;Description automatically generated">
            <a:extLst>
              <a:ext uri="{FF2B5EF4-FFF2-40B4-BE49-F238E27FC236}">
                <a16:creationId xmlns:a16="http://schemas.microsoft.com/office/drawing/2014/main" id="{D5AC630E-2B7A-E445-B27F-4B5238113B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12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00A64B"/>
                </a:solidFill>
              </a:rPr>
              <a:t>-xx to 204,000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1800" dirty="0"/>
              <a:t>The Corona Crash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EC4AC-C47F-E84D-B08B-22583793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025480"/>
            <a:ext cx="7340600" cy="55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DE49A0-2D15-7942-AD89-C7C4B52D2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150642"/>
              </p:ext>
            </p:extLst>
          </p:nvPr>
        </p:nvGraphicFramePr>
        <p:xfrm>
          <a:off x="2352932" y="1981200"/>
          <a:ext cx="7781668" cy="4525959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257642">
                  <a:extLst>
                    <a:ext uri="{9D8B030D-6E8A-4147-A177-3AD203B41FA5}">
                      <a16:colId xmlns:a16="http://schemas.microsoft.com/office/drawing/2014/main" val="4280767670"/>
                    </a:ext>
                  </a:extLst>
                </a:gridCol>
                <a:gridCol w="1912738">
                  <a:extLst>
                    <a:ext uri="{9D8B030D-6E8A-4147-A177-3AD203B41FA5}">
                      <a16:colId xmlns:a16="http://schemas.microsoft.com/office/drawing/2014/main" val="1408795407"/>
                    </a:ext>
                  </a:extLst>
                </a:gridCol>
                <a:gridCol w="1611288">
                  <a:extLst>
                    <a:ext uri="{9D8B030D-6E8A-4147-A177-3AD203B41FA5}">
                      <a16:colId xmlns:a16="http://schemas.microsoft.com/office/drawing/2014/main" val="4156323799"/>
                    </a:ext>
                  </a:extLst>
                </a:gridCol>
              </a:tblGrid>
              <a:tr h="3309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sng" strike="noStrike">
                          <a:effectLst/>
                        </a:rPr>
                        <a:t>Buys: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Entry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Target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2311175798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188017006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Cantel Medical Corp (CMD)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64.00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75.00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2700848006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Seagate Technology (STX)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56.00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66.00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1513924463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Quanta Services (PWR)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41.00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50.00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2553909198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PPG Industries (PPG)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124.00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138.00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2546449396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Advance Auto Parts (AAP)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133.00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155.00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3244256201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351132389"/>
                  </a:ext>
                </a:extLst>
              </a:tr>
              <a:tr h="309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Sells: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1770202417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2558980451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Workday, Inc. (WDAY)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190.00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170.00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819795502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Ulta Beauty (ULTA)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290.00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265.00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1069377319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JM Smucker (SJM)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110.00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98.00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436995105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Fortive Corp (FTV)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  80.00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72.00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1037890346"/>
                  </a:ext>
                </a:extLst>
              </a:tr>
              <a:tr h="298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Group 1 Automotive (GPI)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 100.00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     84.00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6" marR="8006" marT="8006" marB="0" anchor="b"/>
                </a:tc>
                <a:extLst>
                  <a:ext uri="{0D108BD9-81ED-4DB2-BD59-A6C34878D82A}">
                    <a16:rowId xmlns:a16="http://schemas.microsoft.com/office/drawing/2014/main" val="391017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Contagion Fears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stretching the limits, at two-decade valuation highs at 20X earnings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*Corona triggered a 5% correction; do we get another one?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*Buying long dated Volatility Index (VIX) positions on dips is the smart trade today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*Continue to focus on big tech and biotech, the market leaders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*Over concentration in a few stocks is typical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market tops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*Apple and Microsoft are now 10% of the total market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the next big dip for a run to new highs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after the November election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2A91FD-5983-2847-AF03-5AD45FABDC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429000"/>
            <a:ext cx="492154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Bounce Back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8/$297-$302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10/$305-$310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10/$270-$275 bull call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10/$300-$305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E31DE14-3561-4EB3-B95D-32DBF77E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2051243"/>
            <a:ext cx="6252495" cy="47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New High 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C3528C9-6AEA-4D95-8829-CCA203BD6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38406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Brief Breakout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66DB45D-2E25-4D64-86B4-5695A4F5C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2541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06C9-CFC3-114E-A78C-21FD6C91E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DB4F7-D3BA-5947-B5C8-F08181953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03B6D-101A-2D47-AB67-70F618805C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6949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05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Number One focus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E045BE2-727C-4823-B732-62EAF0FC4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28532"/>
            <a:ext cx="7512354" cy="57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(VIX)-Back in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69D03E-FB65-4534-B4FD-2FFCF5123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914400"/>
            <a:ext cx="7728825" cy="591080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Buy the Dips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1/2021 $16 calls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58CE073-C97D-4387-8840-515A6C13A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985545"/>
            <a:ext cx="7620000" cy="58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C11A13D-9A30-41AE-BF7F-73EE2B3AC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76400"/>
            <a:ext cx="6705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387E3D1-0602-4A8B-B681-A203B199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699328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(AAPL)-New All Time High as Services Soar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Approaching 20X multiple, up from 7X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2/$245-$255 put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CCF1EA6-DEBF-4BF2-8185-9CD3D236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0"/>
            <a:ext cx="72188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Advertising recovers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D24FF72-D11C-4D13-A2CF-8D3491C6C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28364"/>
            <a:ext cx="656900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The Catch Up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28A5848-E72F-4C2D-8AE9-92311C1B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721646"/>
            <a:ext cx="6781800" cy="51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(PYPL)-CEO resigns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B83D8BD-CA51-4E69-A451-509707C3C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1"/>
            <a:ext cx="74955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Off to the Races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9AB0B9C-933F-4085-9351-2E1551C38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18072" cy="56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 Again!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+0.10</a:t>
            </a: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*Year to date +3.23%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+2.70%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+359.04%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35.31%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2369DE-FD1D-40E2-A576-F76518F10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6317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Great earnings report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A336209-D175-4A89-BC94-BAEF517D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1"/>
            <a:ext cx="706035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The Capitulation is Here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shutdown-No Net Orders in January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2/$270-$280 call spread – 7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9B38373-9FAE-43ED-8694-0097C01A3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541" y="2209800"/>
            <a:ext cx="608491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F32F9D-8A0E-4573-AE69-693E7981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854" y="1820743"/>
            <a:ext cx="6599492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3DA0EF5-7610-4DF9-96ED-DBAA0142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358183" cy="559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C8A067C-F986-42FB-A47E-1953F73B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39808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299B530-7978-4152-AEA5-C81C7AB3A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5080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5A1F21C-3D1F-4ACF-A92B-EE24C80B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24000"/>
            <a:ext cx="6950431" cy="53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692A5FD-48D2-4A78-B823-56207202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85754"/>
            <a:ext cx="7388403" cy="565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Gone Ballistic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Shanghai shutdown, New German subsidies, up 60X from original recommendation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1D5C7B-3795-4B9D-9581-665BDFEBE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028712"/>
            <a:ext cx="6347746" cy="481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8077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Positions-90% cash, 10% stocks</a:t>
            </a:r>
            <a:br>
              <a:rPr lang="en-US" sz="2000" dirty="0"/>
            </a:br>
            <a:r>
              <a:rPr lang="en-US" sz="1800" dirty="0"/>
              <a:t>Only Buying Very Deep in-the-Money Call Spreads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2" y="1983645"/>
            <a:ext cx="2388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3.13%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C0269B5-3972-5742-BF5F-0B531276F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867637"/>
              </p:ext>
            </p:extLst>
          </p:nvPr>
        </p:nvGraphicFramePr>
        <p:xfrm>
          <a:off x="838200" y="1676400"/>
          <a:ext cx="6586564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720014">
                  <a:extLst>
                    <a:ext uri="{9D8B030D-6E8A-4147-A177-3AD203B41FA5}">
                      <a16:colId xmlns:a16="http://schemas.microsoft.com/office/drawing/2014/main" val="2036744439"/>
                    </a:ext>
                  </a:extLst>
                </a:gridCol>
                <a:gridCol w="1866550">
                  <a:extLst>
                    <a:ext uri="{9D8B030D-6E8A-4147-A177-3AD203B41FA5}">
                      <a16:colId xmlns:a16="http://schemas.microsoft.com/office/drawing/2014/main" val="1274859638"/>
                    </a:ext>
                  </a:extLst>
                </a:gridCol>
              </a:tblGrid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Current Capital at Risk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776669946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796992918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On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96958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World is Getting Better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402352170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722954338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(BA) 2/$270-$280 call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812498009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3848524840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4252925795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World is Getting Worse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4018190777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624517538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833221823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Net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10.00%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222247056"/>
                  </a:ext>
                </a:extLst>
              </a:tr>
            </a:tbl>
          </a:graphicData>
        </a:graphic>
      </p:graphicFrame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6EBFB82-88DC-894D-A32F-0EEB1047C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317" y="3411187"/>
            <a:ext cx="26797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800C3CC-0269-4DBD-B82A-46DB3BD9A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23829" cy="57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BD1C490-1312-4056-98A9-C0D5C6A64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1"/>
            <a:ext cx="782300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F03E958-D43C-4C56-A37F-989C3DF7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30827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A7C20F1-FD0F-495B-AD76-42966DC27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34692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Biotech Letter Trade Alert-up 21% in two months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3DD622A-4F5A-4FC6-8775-25E0E5056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3731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Biotech Letter Trade Alert-up 100% in two months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2B2CB64-A4DE-4C0F-A851-7E1C5D0B5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33129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Losing Breakout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26391BD-3BEC-4A5D-93E5-873BA1043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9200"/>
            <a:ext cx="732788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ABD51C-00AD-4E51-BF8F-1180723F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1792"/>
            <a:ext cx="7391400" cy="56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C02216-3FD9-4CD7-8586-3CB3BD79F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377546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7951DDD-D0F0-4173-AC30-DC3ADD45F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711348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EECA59-F21C-A14F-89AD-27B907CE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54000"/>
            <a:ext cx="11049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EE11DF3-B483-4436-B2E1-1B697E3C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29822" cy="58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D81914A-5554-41F7-91C3-19D8E43D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62791" cy="58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021F-87E3-3349-A5E9-A35882E0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C6D2C-23C8-304F-8B4A-FBB9E5810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EF789-16A8-C546-BC98-3DF639E0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36" y="0"/>
            <a:ext cx="971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66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Bonds enjoy monster rally in the wake of the Corona epidemic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*Yield inversion is almost back, with long rates about to drop below short rates, another recessionary indicator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*Flight to safety combines with global recession fears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rally also gives fixed income a push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*Get ready to sell short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bonds will fall back once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recession fears fade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The Inversion is 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4E86-E70B-CC4A-9C58-6245827B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733800"/>
            <a:ext cx="460400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Trading the Range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12/$145-$148 put spread – expires in 12 trading days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0F75046-4335-4C12-90F2-FBBD28D0E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20280"/>
            <a:ext cx="6332505" cy="48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719F7BF-888E-4D82-A521-02520DA9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63185"/>
            <a:ext cx="7772400" cy="59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4.82%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B9AF990-B400-4CFD-B849-EF66D460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80101"/>
            <a:ext cx="7620000" cy="58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D679834-46DD-4DDF-BFB4-E1C50280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520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4.78%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9411437-3952-405F-B0EE-0765485B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604686" cy="59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(MUB)-1.62%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FE4C38D-0B20-4F49-AF3A-79DEEDE40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0253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4F12B8F-EB42-7541-BD17-6B165FF46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84150"/>
            <a:ext cx="107442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5514-19D1-EF4B-A9E5-7CEC9803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15E9-AE04-B348-BDE2-AC5080CD9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957F313C-F810-D044-A843-3ECDD93E7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069" y="0"/>
            <a:ext cx="8445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12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Spike  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437469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Recession fears and flight to safety also produce a big dollar spike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*Euro(FXE) gets crushed to six-month lows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fades as Brexit finally goes through, but the government only has until yearend to negotiate a trade deal with Europe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breaks above $10,000 on panic Chinese buying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suffers from Corona virus fears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*Starting selling short all dollar rallies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0BD741-80C1-2244-8025-C7053B85C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704987"/>
            <a:ext cx="4200525" cy="29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A499CE0-277B-469E-B92A-3E60C777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528591" cy="586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01A8549-3B75-43EA-BE10-B30905EB3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2028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54B6B22-3725-4BE6-BD91-F04A6FCD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5032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69DFA7-FB5A-4A99-9348-70ADA6B8E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26658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EC9A5AE-F4DC-47D1-B1DD-6A0CF82C4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42326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0FD57A6-C17F-4AB8-B039-9D736EF18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14400"/>
            <a:ext cx="76366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Mideast Crisis Brings Brief Respite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E687B-223B-B947-91E1-A1B887BC6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A49A7-594B-854F-A1B4-5E2AF17BD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grass, man, sitting&#10;&#10;Description automatically generated">
            <a:extLst>
              <a:ext uri="{FF2B5EF4-FFF2-40B4-BE49-F238E27FC236}">
                <a16:creationId xmlns:a16="http://schemas.microsoft.com/office/drawing/2014/main" id="{13946F89-BF8B-1140-8B43-D5A77D1740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7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*Corona virus is driving everything right now and the US stock market is vastly underestimating the risks, with a major economic slowdown in the cards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*Market risks right now are at extremes, and the Fed is starting to pull back on QE. All asset classes are expecting a recession and bear market except stocks, and all stock gains due to multiple expansion except top 20 tech stocks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rally big on recession risks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enjoys huge spike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is holding on to a major gains, gearing up for a run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 all time highs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*Volatility is becoming volatile and is too high to buy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*Keep positions to a minimum in the current environment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Corona Crash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collapses below $50 on Corona recession fears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*China is the world’s largest marginal oil consumer, so oil had to take the big hit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*Any  price spike was be temporary, as over supply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against fading demand will last for years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3FD762-1955-5243-B806-7ACE0A244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5" y="3352800"/>
            <a:ext cx="5573485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D64EFC6-D988-4C71-B7CC-67BA4D14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0"/>
            <a:ext cx="7636214" cy="59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185DC5D-03D3-4467-BC97-45797CCF0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260" y="990600"/>
            <a:ext cx="7641887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947F182-271A-441F-90F7-08C11BEB0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52214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4386A7D-9157-4BAF-8B2E-7B0FC9BD9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467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33C45C-6C01-4175-AF59-054A94ED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699664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AB2D-FA18-6842-B2FB-00E9261D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51E43-F8EE-D04B-9C46-FA013D282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FD621C20-848B-DC42-A8BE-B4FF19D741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9334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715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Holding Up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remains bid with potential stock 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weakness coming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*Sideway move after big spike up is very bullish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*Only a 22% move takes gold prices to new all-time highs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*”RISK OFF” means ”BUY GOLD”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still pouring into gold every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B45F6-0A44-1949-A027-5D88BA82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14201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498FB6-31B5-45A8-9B4B-41724EF05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914400"/>
            <a:ext cx="7728109" cy="592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4CF7EE-0ED5-4366-828C-1571E694A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4401"/>
            <a:ext cx="769330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Index-Top of Range-Close to a “SELL”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A9D19182-9486-6A4C-9F2B-1208B2C22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905000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F895AB2-4A85-45CA-BC52-B1A40AA13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1"/>
            <a:ext cx="782208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72017A9-1A39-4709-BD37-BA251AEF7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838201"/>
            <a:ext cx="784037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537848E-F4EF-40CC-A399-E9C3E2701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1"/>
            <a:ext cx="78467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2C3347B-2A01-4EEC-9C31-B0F98B3D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2937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BB17C8-A0D7-4F44-88A3-9860DB4AB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1"/>
            <a:ext cx="77419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E983D12-DC25-4320-BCD3-77350732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43453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2C7130-282D-4479-820A-8B571326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27030"/>
            <a:ext cx="6553200" cy="50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3AC0-391E-734E-AE5A-4C67988C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E15F-AD31-324D-8EAB-ED4884120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rge passenger jet sitting on top of a tarmac&#10;&#10;Description automatically generated">
            <a:extLst>
              <a:ext uri="{FF2B5EF4-FFF2-40B4-BE49-F238E27FC236}">
                <a16:creationId xmlns:a16="http://schemas.microsoft.com/office/drawing/2014/main" id="{99822472-CDAA-8A40-A8C9-C2F372CE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26" y="0"/>
            <a:ext cx="8822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102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Spring Blooms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Pending Home Sales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down a horrific 4.9% in December, as supply hits an all time 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Corona virus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may delay the spring opening of the housing market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Commercial real estate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also facing a hit as global commerce slows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*30-year fixed rate mortgage hits one year low at 3.59%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Refi’s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 a seven year high on super low rates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S&amp;P Case Shiller Rose 3.5%,</a:t>
            </a:r>
            <a:r>
              <a:rPr lang="en-US" sz="2000" dirty="0">
                <a:solidFill>
                  <a:schemeClr val="tx1"/>
                </a:solidFill>
              </a:rPr>
              <a:t> in November, the third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consecutive month of price increases. Only San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Francisco is showing falling prices.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6099E-C701-E74E-AD1A-984B3FB272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459" y="3276600"/>
            <a:ext cx="4449341" cy="333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(5.9%), Tampa (5.0%), and Charlotte, NC (5.2%)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Almost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460402" y="17152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621356" y="432045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8683C-FCBA-5440-B25B-FDDDDD6FB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71" y="1417637"/>
            <a:ext cx="82550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 Mall REIT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4749702-D024-46A8-B87C-C18E13B8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90601"/>
            <a:ext cx="768371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Crown Castle International (CCI) 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FC2A84C-6727-4C63-A0DF-ED79E265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43001"/>
            <a:ext cx="74588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F51551B-8035-445B-A67D-E5212EFCE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1" y="914399"/>
            <a:ext cx="7759950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BF9-20EB-3547-92A0-AE0D3285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5D3F3-AB6F-7648-8243-CFAF201C5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65AFA95A-9653-8A48-81B6-DCC6EAEE79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087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 rally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26, from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9CB54296-0E91-7945-BDD2-0FDF702356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361" y="1600200"/>
            <a:ext cx="3702478" cy="3657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31753</TotalTime>
  <Words>3132</Words>
  <Application>Microsoft Macintosh PowerPoint</Application>
  <PresentationFormat>Widescreen</PresentationFormat>
  <Paragraphs>151</Paragraphs>
  <Slides>95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Arial</vt:lpstr>
      <vt:lpstr>Calibri</vt:lpstr>
      <vt:lpstr>Office Theme</vt:lpstr>
      <vt:lpstr>The Mad Hedge Fund Trader “The Plague is On” </vt:lpstr>
      <vt:lpstr>PowerPoint Presentation</vt:lpstr>
      <vt:lpstr> Trade Alert Performance New Highs Again!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Index-Top of Range-Close to a “SELL” An artificial intelligence driven algorithm that analyzes 30 different economic, technical, and momentum driven indicators </vt:lpstr>
      <vt:lpstr> The Mad Hedge Profit Predictor From Extreme Overbought to Almost Neutral </vt:lpstr>
      <vt:lpstr>The Global Economy – Epidemic  </vt:lpstr>
      <vt:lpstr>Six Months to Peak, We are Two Months into Corona</vt:lpstr>
      <vt:lpstr>PowerPoint Presentation</vt:lpstr>
      <vt:lpstr>Weekly Jobless Claims-Bottomed Out -xx to 204,000 </vt:lpstr>
      <vt:lpstr>Soybeans - Trade War Indicator The Corona Crash  </vt:lpstr>
      <vt:lpstr>The Bill Davis View A $1,500 Upgrade for the Mad Day Trader Service </vt:lpstr>
      <vt:lpstr>Stocks – Contagion Fears</vt:lpstr>
      <vt:lpstr>     S&amp;P 500 – Bounce Back   took profits on long 8/$297-$302 bull call spread took profits on long 10/$305-$310 bear put spread took profits on long 10/$270-$275 bull call spread took profits on long 10/$300-$305 bear put spread took profits on long 8/$305-$308 bear put spread       </vt:lpstr>
      <vt:lpstr> Dow Average ($INDU)- New High  </vt:lpstr>
      <vt:lpstr>Russell 2000 (IWM)- Brief Breakout took profits on Long 10/$137-$142 vertical bull call spread took profits on Long 10/$153-$156 vertical bear put spread </vt:lpstr>
      <vt:lpstr>NASDAQ ($COMPQ) – Number One focus</vt:lpstr>
      <vt:lpstr>(VIX)-Back in Play </vt:lpstr>
      <vt:lpstr>(VXX)- Buy the Dips took profits on long 1/2021 $16 calls </vt:lpstr>
      <vt:lpstr>   Microsoft (MSFT)- Earnings beat- Looking for Another Entry Point  took profits on long 12/$135-$138 call spread took profits on long 9/$115-$120 call spread took profits on long 6/$110-$115 call spread took profits on long 4/$108-$113 call spread     </vt:lpstr>
      <vt:lpstr>   Facebook (FB)- Downgrade took profits on Long 9/$150-$160 vertical bull call spread took profits on Long 8/$167.50-$172.50 vertical bull call spread     </vt:lpstr>
      <vt:lpstr>   Apple (AAPL)-New All Time High as Services Soar Approaching 20X multiple, up from 7X took profits on long 2/$245-$255 put spread     </vt:lpstr>
      <vt:lpstr>   Alphabet (GOOGL) – Advertising recovers took profits on long 12/$1,200-$1,230 bull call spread took profits on long 9/$1,030-$1,080 vertical bull call spread stopped out of long 5/$1,100-$1,130 bull call spread took profits on long 4/$1,080-$1,120 bull call spread   </vt:lpstr>
      <vt:lpstr>       Amazon (AMZN) – The Catch Up Play took profits on 9/$1,500-$1,500 vertical bull call spread stopped out of long 4/$1,650-$1,700 call spread took profits on long 4/$1,600-$1,650 call spread took profits on long 2/$1,200-$1,300 call spread      </vt:lpstr>
      <vt:lpstr>      PayPal (PYPL)-CEO resigns took profits on long 4/$90-$95 call spread      </vt:lpstr>
      <vt:lpstr>  NVIDIA (NVDA) – Off to the Races    </vt:lpstr>
      <vt:lpstr>  Micron Technology (MU)-    </vt:lpstr>
      <vt:lpstr>  Salesforce (CRM)- Great earnings report took profits on long 9/$125-$130 vertical bull call spread took profits on long 8/$125-$130 vertical bull call spread took profits on long 2/$105-$115 call spread     </vt:lpstr>
      <vt:lpstr>   Boeing (BA) – The Capitulation is Here 737 MAX production shutdown-No Net Orders in January long 2/$270-$280 call spread – 7 days to expiration took profits on long 12/$310-$330 call spread took profits on long 4/$300-$310 call spread took profits on long 4/$315-$335 call spread      </vt:lpstr>
      <vt:lpstr>  Walt Disney (DIS)- Corona Hit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  </vt:lpstr>
      <vt:lpstr>  Wal-Mart (WMT)-Tariffs Trouble took profit on Long 11/$125-$130 bear put spread took profit on Long 10/$119-$121 bear put spread took profits on Long 8/$114-$117 bear put spread  </vt:lpstr>
      <vt:lpstr>  Macys’ (M)-Tariffs Trouble took profits on Long 8/$23-$25 bear put spread  </vt:lpstr>
      <vt:lpstr>      Tesla (TSLA)- Gone Ballistic Shanghai shutdown, New German subsidies, up 60X from original recommendation stopped out of long 6/$260-$270 put spread took profits on long 6/$140-$150 call spread took profits on long 6/$240-$250 put spread  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Amgen (AMGN) First Biotech Letter Trade Alert-up 21% in two months</vt:lpstr>
      <vt:lpstr>CRISPR Therapeutics (CRSP) Best Biotech Letter Trade Alert-up 100% in two months</vt:lpstr>
      <vt:lpstr>Goldman Sachs (GS)-Losing Breakout </vt:lpstr>
      <vt:lpstr>Palo Alto Networks (PANW)- Breakout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PowerPoint Presentation</vt:lpstr>
      <vt:lpstr>Bonds – The Inversion is Back</vt:lpstr>
      <vt:lpstr>   Treasury ETF (TLT) – Trading the Range long 12/$145-$148 put spread – expires in 12 trading days  profits on long 10/$129-$132 call spread stopped out of long 8/$137-$140 put spread  took profits on long 8/$125-$128 call spread    </vt:lpstr>
      <vt:lpstr> Ten Year Treasury Yield ($TNX) – 1.62%  </vt:lpstr>
      <vt:lpstr>Junk Bonds (HYG) 4.82% Yield big jump in yields on stock selloff and recession fears </vt:lpstr>
      <vt:lpstr>2X Short Treasuries (TBT)- 2 Month Bottoming Process</vt:lpstr>
      <vt:lpstr>Emerging Market Debt (ELD) 4.78% Yield- </vt:lpstr>
      <vt:lpstr>Municipal Bonds (MUB)-1.62%   Mix of AAA, AA, and A rated bonds </vt:lpstr>
      <vt:lpstr>PowerPoint Presentation</vt:lpstr>
      <vt:lpstr>Foreign Currencies – Dollar Spike 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Mideast Crisis Brings Brief Respite  </vt:lpstr>
      <vt:lpstr>PowerPoint Presentation</vt:lpstr>
      <vt:lpstr>Energy – Corona Crash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 Holding Up</vt:lpstr>
      <vt:lpstr>Gold (GLD)- Short Term downtrend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PowerPoint Presentation</vt:lpstr>
      <vt:lpstr>Real Estate – Spring Blooms</vt:lpstr>
      <vt:lpstr>February Corelogic S&amp;P Case Shiller Home Price Index Phoenix (5.9%), Tampa (5.0%), and Charlotte, NC (5.2%) showing biggest gains </vt:lpstr>
      <vt:lpstr>Simon Property Group (SPG)- Mall REIT </vt:lpstr>
      <vt:lpstr>Crown Castle International (CCI) – 3.40%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Next Strategy Webinar   12:00 EST Wednesday, February 26, from Silicon Valley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6971</cp:revision>
  <cp:lastPrinted>2017-08-31T13:43:13Z</cp:lastPrinted>
  <dcterms:created xsi:type="dcterms:W3CDTF">2015-02-05T17:12:57Z</dcterms:created>
  <dcterms:modified xsi:type="dcterms:W3CDTF">2020-02-12T21:08:36Z</dcterms:modified>
</cp:coreProperties>
</file>