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9"/>
  </p:notesMasterIdLst>
  <p:sldIdLst>
    <p:sldId id="256" r:id="rId2"/>
    <p:sldId id="888" r:id="rId3"/>
    <p:sldId id="605" r:id="rId4"/>
    <p:sldId id="997" r:id="rId5"/>
    <p:sldId id="664" r:id="rId6"/>
    <p:sldId id="824" r:id="rId7"/>
    <p:sldId id="647" r:id="rId8"/>
    <p:sldId id="695" r:id="rId9"/>
    <p:sldId id="755" r:id="rId10"/>
    <p:sldId id="898" r:id="rId11"/>
    <p:sldId id="793" r:id="rId12"/>
    <p:sldId id="693" r:id="rId13"/>
    <p:sldId id="910" r:id="rId14"/>
    <p:sldId id="787" r:id="rId15"/>
    <p:sldId id="1023" r:id="rId16"/>
    <p:sldId id="282" r:id="rId17"/>
    <p:sldId id="570" r:id="rId18"/>
    <p:sldId id="280" r:id="rId19"/>
    <p:sldId id="285" r:id="rId20"/>
    <p:sldId id="1022" r:id="rId21"/>
    <p:sldId id="563" r:id="rId22"/>
    <p:sldId id="835" r:id="rId23"/>
    <p:sldId id="613" r:id="rId24"/>
    <p:sldId id="831" r:id="rId25"/>
    <p:sldId id="811" r:id="rId26"/>
    <p:sldId id="891" r:id="rId27"/>
    <p:sldId id="814" r:id="rId28"/>
    <p:sldId id="764" r:id="rId29"/>
    <p:sldId id="765" r:id="rId30"/>
    <p:sldId id="840" r:id="rId31"/>
    <p:sldId id="893" r:id="rId32"/>
    <p:sldId id="841" r:id="rId33"/>
    <p:sldId id="289" r:id="rId34"/>
    <p:sldId id="730" r:id="rId35"/>
    <p:sldId id="994" r:id="rId36"/>
    <p:sldId id="996" r:id="rId37"/>
    <p:sldId id="799" r:id="rId38"/>
    <p:sldId id="673" r:id="rId39"/>
    <p:sldId id="830" r:id="rId40"/>
    <p:sldId id="481" r:id="rId41"/>
    <p:sldId id="290" r:id="rId42"/>
    <p:sldId id="1008" r:id="rId43"/>
    <p:sldId id="1009" r:id="rId44"/>
    <p:sldId id="669" r:id="rId45"/>
    <p:sldId id="522" r:id="rId46"/>
    <p:sldId id="336" r:id="rId47"/>
    <p:sldId id="295" r:id="rId48"/>
    <p:sldId id="501" r:id="rId49"/>
    <p:sldId id="539" r:id="rId50"/>
    <p:sldId id="982" r:id="rId51"/>
    <p:sldId id="654" r:id="rId52"/>
    <p:sldId id="659" r:id="rId53"/>
    <p:sldId id="655" r:id="rId54"/>
    <p:sldId id="656" r:id="rId55"/>
    <p:sldId id="657" r:id="rId56"/>
    <p:sldId id="658" r:id="rId57"/>
    <p:sldId id="985" r:id="rId58"/>
    <p:sldId id="533" r:id="rId59"/>
    <p:sldId id="756" r:id="rId60"/>
    <p:sldId id="1001" r:id="rId61"/>
    <p:sldId id="786" r:id="rId62"/>
    <p:sldId id="546" r:id="rId63"/>
    <p:sldId id="536" r:id="rId64"/>
    <p:sldId id="777" r:id="rId65"/>
    <p:sldId id="986" r:id="rId66"/>
    <p:sldId id="388" r:id="rId67"/>
    <p:sldId id="312" r:id="rId68"/>
    <p:sldId id="380" r:id="rId69"/>
    <p:sldId id="747" r:id="rId70"/>
    <p:sldId id="313" r:id="rId71"/>
    <p:sldId id="972" r:id="rId72"/>
    <p:sldId id="907" r:id="rId73"/>
    <p:sldId id="650" r:id="rId74"/>
    <p:sldId id="729" r:id="rId75"/>
    <p:sldId id="737" r:id="rId76"/>
    <p:sldId id="998" r:id="rId77"/>
    <p:sldId id="999" r:id="rId78"/>
    <p:sldId id="1000" r:id="rId79"/>
    <p:sldId id="904" r:id="rId80"/>
    <p:sldId id="905" r:id="rId81"/>
    <p:sldId id="754" r:id="rId82"/>
    <p:sldId id="332" r:id="rId83"/>
    <p:sldId id="586" r:id="rId84"/>
    <p:sldId id="1005" r:id="rId85"/>
    <p:sldId id="1006" r:id="rId86"/>
    <p:sldId id="492" r:id="rId87"/>
    <p:sldId id="335" r:id="rId88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0" autoAdjust="0"/>
    <p:restoredTop sz="94888"/>
  </p:normalViewPr>
  <p:slideViewPr>
    <p:cSldViewPr>
      <p:cViewPr varScale="1">
        <p:scale>
          <a:sx n="65" d="100"/>
          <a:sy n="65" d="100"/>
        </p:scale>
        <p:origin x="66" y="13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1191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800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2030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7.jpeg"/><Relationship Id="rId4" Type="http://schemas.openxmlformats.org/officeDocument/2006/relationships/hyperlink" Target="mailto:support@madhedgefundtrader.co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“A MARKET OF EXTRMES”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March 11, 2020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6064BF-2A85-2640-9961-C7060D8D3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13" y="1447800"/>
            <a:ext cx="5930174" cy="3517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Weekly Jobless Claims-Bottomed Out</a:t>
            </a:r>
            <a:br>
              <a:rPr lang="en-US" sz="2800" b="1" dirty="0"/>
            </a:br>
            <a:r>
              <a:rPr lang="en-US" sz="2800" b="1" dirty="0">
                <a:solidFill>
                  <a:srgbClr val="00A64B"/>
                </a:solidFill>
              </a:rPr>
              <a:t>-3,000 to 219,000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FEC442B-E3A7-5848-AF67-C2EC381FB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3999"/>
            <a:ext cx="10668000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Soybeans - Trade War Indicator</a:t>
            </a:r>
            <a:br>
              <a:rPr lang="en-US" sz="2800" dirty="0"/>
            </a:br>
            <a:r>
              <a:rPr lang="en-US" sz="1800" dirty="0"/>
              <a:t>The Corona Crash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3055B-402C-EB42-8990-C3B665E11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027533"/>
            <a:ext cx="7363604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FDF86A1-EACC-FF4C-A067-E78366438C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967545"/>
              </p:ext>
            </p:extLst>
          </p:nvPr>
        </p:nvGraphicFramePr>
        <p:xfrm>
          <a:off x="2254319" y="2057400"/>
          <a:ext cx="7683361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566890">
                  <a:extLst>
                    <a:ext uri="{9D8B030D-6E8A-4147-A177-3AD203B41FA5}">
                      <a16:colId xmlns:a16="http://schemas.microsoft.com/office/drawing/2014/main" val="4247952680"/>
                    </a:ext>
                  </a:extLst>
                </a:gridCol>
                <a:gridCol w="2198325">
                  <a:extLst>
                    <a:ext uri="{9D8B030D-6E8A-4147-A177-3AD203B41FA5}">
                      <a16:colId xmlns:a16="http://schemas.microsoft.com/office/drawing/2014/main" val="3973370735"/>
                    </a:ext>
                  </a:extLst>
                </a:gridCol>
                <a:gridCol w="1918146">
                  <a:extLst>
                    <a:ext uri="{9D8B030D-6E8A-4147-A177-3AD203B41FA5}">
                      <a16:colId xmlns:a16="http://schemas.microsoft.com/office/drawing/2014/main" val="2553647603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Buys: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402002893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71251780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Facebook (FB)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 166.00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192.00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363223162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Apple (AAPL)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 269.00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305.00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422466474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Becton Dickinson (BDX)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 226.00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260.00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56908029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Crown Castle (CCI)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 156.00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175.00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61559631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KLA Corp (KLAC)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 151.00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185.00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25192340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7172337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24895012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64877135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General Mills (GIS)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   56.00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48.00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7070827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O'Reilly Automotive (ORLY)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 400.00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350.00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118235275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Take-Two Software (TTWO)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 118.00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106.00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239808166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GrubHub (GRUB)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   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38.00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75850209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ABIOMED, Inc. (ABMD)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    159.00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     145.00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082" marR="8082" marT="8082" marB="0" anchor="b"/>
                </a:tc>
                <a:extLst>
                  <a:ext uri="{0D108BD9-81ED-4DB2-BD59-A6C34878D82A}">
                    <a16:rowId xmlns:a16="http://schemas.microsoft.com/office/drawing/2014/main" val="4208191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Whipsaw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*Earnings multiples drop from 20X to 16X in two weeks, 15.5X is the 100-year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*At yesterday’s low we hit the November 2017 low, wiping out two ½ years of stock market performance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*$165 EPS x 15.5 = (SPX) of 2,557, 176 below the Monday and Tuesday 2,734 low, or 6.4%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*It’s time to start scaling into those 2-year LEAP’s in your favorite names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*Continue to focus on big tech and biotech, the market leaders, on 20%-30% selloffs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best buying point of the year is approaching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the next big dip for a run to new highs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after the November election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67C247-B8E5-E042-B408-1F27B7603D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343760"/>
            <a:ext cx="3541563" cy="236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1059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981200" y="413294"/>
            <a:ext cx="82296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Collapse –Targeting 2,557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8/$297-$302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10/$305-$310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258300" y="3898533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</a:t>
            </a:r>
            <a:br>
              <a:rPr lang="en-US" sz="2000" dirty="0"/>
            </a:br>
            <a:r>
              <a:rPr lang="en-US" sz="2000" dirty="0"/>
              <a:t>2557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032592-4A48-D249-871C-B05CDC096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97025"/>
            <a:ext cx="8001000" cy="46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981200" y="413294"/>
            <a:ext cx="82296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100 Year Multiple Average is 15X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4C26182-F904-654F-9573-977C84A56F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97247"/>
            <a:ext cx="8958142" cy="5334985"/>
          </a:xfrm>
          <a:prstGeom prst="rect">
            <a:avLst/>
          </a:prstGeom>
        </p:spPr>
      </p:pic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843BE25C-D1D7-0144-ACA5-1A5697171816}"/>
              </a:ext>
            </a:extLst>
          </p:cNvPr>
          <p:cNvSpPr/>
          <p:nvPr/>
        </p:nvSpPr>
        <p:spPr>
          <a:xfrm>
            <a:off x="9525000" y="4191001"/>
            <a:ext cx="2057400" cy="1371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You are </a:t>
            </a:r>
            <a:br>
              <a:rPr lang="en-US" sz="2000" dirty="0"/>
            </a:br>
            <a:r>
              <a:rPr lang="en-US" sz="2000" dirty="0"/>
              <a:t>Here Now</a:t>
            </a:r>
          </a:p>
        </p:txBody>
      </p:sp>
    </p:spTree>
    <p:extLst>
      <p:ext uri="{BB962C8B-B14F-4D97-AF65-F5344CB8AC3E}">
        <p14:creationId xmlns:p14="http://schemas.microsoft.com/office/powerpoint/2010/main" val="2652296674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 Giving Up 2019 and 2018  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294413A-F383-4FE7-89AF-87BA0B26F8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1" y="1066800"/>
            <a:ext cx="7537334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Free Fall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C411A5F-9E77-4899-BB32-EDA6C86F8F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60967"/>
            <a:ext cx="7162800" cy="549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($COMPQ) – Monster Declines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CE683597-6D6D-49D7-B9C3-8B2F4C970C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066801"/>
            <a:ext cx="758726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(VIX)- 11 Year High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BBA8C5E-BF40-4CE0-802E-C9478E3EFF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14401"/>
            <a:ext cx="7813900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 Again!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524000"/>
            <a:ext cx="76200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3.13%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-6.05%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+16.01%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-1.83%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+0.30%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+12.13%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+0.25%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-1.26%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-0.50%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+4.97%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*Year to date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-4.75%</a:t>
            </a:r>
            <a:b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-19%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+351.16%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34.00%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10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 Buy the Dips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1/2021 $16 calls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F806E6B-7906-47E1-99A2-B771F7AD76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049011"/>
            <a:ext cx="7543800" cy="580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0403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9/$115-$120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6/$110-$115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4/$108-$113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174179E-681B-4C34-B1CA-320EA598C3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916" y="1819996"/>
            <a:ext cx="6553484" cy="503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Breaking Dow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Paying Full Salaries on all gig workers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8/$167.50-$172.50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D0B9702-422C-487A-97B7-5EC2718B17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65942"/>
            <a:ext cx="6934200" cy="530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Tosses Q2 Guidance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$3/$250-$260 call spread</a:t>
            </a:r>
            <a:br>
              <a:rPr lang="en-US" sz="1800" dirty="0"/>
            </a:br>
            <a:r>
              <a:rPr lang="en-US" sz="1800" dirty="0">
                <a:solidFill>
                  <a:srgbClr val="FF0000"/>
                </a:solidFill>
              </a:rPr>
              <a:t>stopped out of long $3/$285-$295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2/$245-$255 put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52FAF4F-CCAD-4DC5-86C2-9CB75074AD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305" y="1820743"/>
            <a:ext cx="6561389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Advertising Hit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A941E0E-158B-48FF-B551-6AE8F45AE2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35985"/>
            <a:ext cx="6569009" cy="50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Terrible Guidance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3/$1,700-$1,800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9/$1,500-$1,500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4/$1,650-$1,700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7BC1CDE-6E83-4A9A-89B6-5983F30492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044256"/>
            <a:ext cx="6248400" cy="4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(PYPL)-CEO resigns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943C807-4BEE-4879-B2E4-76D120F165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102271"/>
            <a:ext cx="7467600" cy="575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Crash leader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FC9C761-8D1E-4CDF-9573-BA38367FB1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066800"/>
            <a:ext cx="7557134" cy="580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 (MU)-Ditto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76B3261-0DF4-45D6-999F-C00AF65199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066801"/>
            <a:ext cx="7578563" cy="579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Great earnings report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2EFF37A-DDFD-4D31-9535-7D30DB6388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447800"/>
            <a:ext cx="7029016" cy="54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Betting the Ranch-90% invested, 10% cash, </a:t>
            </a:r>
            <a:br>
              <a:rPr lang="en-US" sz="2000" dirty="0"/>
            </a:br>
            <a:r>
              <a:rPr lang="en-US" sz="1800" dirty="0"/>
              <a:t>Only Buying Very Deep in-the-Money Call and Put Spreads and LEAP’s</a:t>
            </a:r>
            <a:br>
              <a:rPr lang="en-US" sz="1800" dirty="0"/>
            </a:br>
            <a:r>
              <a:rPr lang="en-US" sz="1800" dirty="0"/>
              <a:t> on Extreme Capitulation Days with (VIX) over $50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400452" y="1983645"/>
            <a:ext cx="23887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P&amp;L</a:t>
            </a:r>
            <a:br>
              <a:rPr lang="en-US" sz="2400" b="1" dirty="0"/>
            </a:br>
            <a:r>
              <a:rPr lang="en-US" sz="2400" b="1" dirty="0"/>
              <a:t>+0.64% YTD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5906C44-C7FC-504D-B660-CE17FE1F74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338011"/>
              </p:ext>
            </p:extLst>
          </p:nvPr>
        </p:nvGraphicFramePr>
        <p:xfrm>
          <a:off x="990600" y="1983645"/>
          <a:ext cx="4391042" cy="4525956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146675">
                  <a:extLst>
                    <a:ext uri="{9D8B030D-6E8A-4147-A177-3AD203B41FA5}">
                      <a16:colId xmlns:a16="http://schemas.microsoft.com/office/drawing/2014/main" val="1790097015"/>
                    </a:ext>
                  </a:extLst>
                </a:gridCol>
                <a:gridCol w="1244367">
                  <a:extLst>
                    <a:ext uri="{9D8B030D-6E8A-4147-A177-3AD203B41FA5}">
                      <a16:colId xmlns:a16="http://schemas.microsoft.com/office/drawing/2014/main" val="1168357944"/>
                    </a:ext>
                  </a:extLst>
                </a:gridCol>
              </a:tblGrid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Risk On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extLst>
                  <a:ext uri="{0D108BD9-81ED-4DB2-BD59-A6C34878D82A}">
                    <a16:rowId xmlns:a16="http://schemas.microsoft.com/office/drawing/2014/main" val="3831470407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World is Getting Better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extLst>
                  <a:ext uri="{0D108BD9-81ED-4DB2-BD59-A6C34878D82A}">
                    <a16:rowId xmlns:a16="http://schemas.microsoft.com/office/drawing/2014/main" val="3758841853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extLst>
                  <a:ext uri="{0D108BD9-81ED-4DB2-BD59-A6C34878D82A}">
                    <a16:rowId xmlns:a16="http://schemas.microsoft.com/office/drawing/2014/main" val="3296887260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(VXX) 1/2021 $16 puts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extLst>
                  <a:ext uri="{0D108BD9-81ED-4DB2-BD59-A6C34878D82A}">
                    <a16:rowId xmlns:a16="http://schemas.microsoft.com/office/drawing/2014/main" val="1069518398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(VXX) 1/2021 $24 puts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extLst>
                  <a:ext uri="{0D108BD9-81ED-4DB2-BD59-A6C34878D82A}">
                    <a16:rowId xmlns:a16="http://schemas.microsoft.com/office/drawing/2014/main" val="1089700785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(AAPL) 3/$220-$230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extLst>
                  <a:ext uri="{0D108BD9-81ED-4DB2-BD59-A6C34878D82A}">
                    <a16:rowId xmlns:a16="http://schemas.microsoft.com/office/drawing/2014/main" val="3480693271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(BA) 3/$170-$175 calls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extLst>
                  <a:ext uri="{0D108BD9-81ED-4DB2-BD59-A6C34878D82A}">
                    <a16:rowId xmlns:a16="http://schemas.microsoft.com/office/drawing/2014/main" val="4034966264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extLst>
                  <a:ext uri="{0D108BD9-81ED-4DB2-BD59-A6C34878D82A}">
                    <a16:rowId xmlns:a16="http://schemas.microsoft.com/office/drawing/2014/main" val="3654690864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Risk Off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extLst>
                  <a:ext uri="{0D108BD9-81ED-4DB2-BD59-A6C34878D82A}">
                    <a16:rowId xmlns:a16="http://schemas.microsoft.com/office/drawing/2014/main" val="972273714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World is Getting Worse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extLst>
                  <a:ext uri="{0D108BD9-81ED-4DB2-BD59-A6C34878D82A}">
                    <a16:rowId xmlns:a16="http://schemas.microsoft.com/office/drawing/2014/main" val="1141742548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extLst>
                  <a:ext uri="{0D108BD9-81ED-4DB2-BD59-A6C34878D82A}">
                    <a16:rowId xmlns:a16="http://schemas.microsoft.com/office/drawing/2014/main" val="3057991117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(AAPL) 3/$325-$330 put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extLst>
                  <a:ext uri="{0D108BD9-81ED-4DB2-BD59-A6C34878D82A}">
                    <a16:rowId xmlns:a16="http://schemas.microsoft.com/office/drawing/2014/main" val="1868288520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(UAL) 3/$75-$80 put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extLst>
                  <a:ext uri="{0D108BD9-81ED-4DB2-BD59-A6C34878D82A}">
                    <a16:rowId xmlns:a16="http://schemas.microsoft.com/office/drawing/2014/main" val="2505023913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(CCL) 3/$36-$38 put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extLst>
                  <a:ext uri="{0D108BD9-81ED-4DB2-BD59-A6C34878D82A}">
                    <a16:rowId xmlns:a16="http://schemas.microsoft.com/office/drawing/2014/main" val="2417831621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(WYNN) 3/$110-$115 put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extLst>
                  <a:ext uri="{0D108BD9-81ED-4DB2-BD59-A6C34878D82A}">
                    <a16:rowId xmlns:a16="http://schemas.microsoft.com/office/drawing/2014/main" val="3116263856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(FB) 3/$190-$200 put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extLst>
                  <a:ext uri="{0D108BD9-81ED-4DB2-BD59-A6C34878D82A}">
                    <a16:rowId xmlns:a16="http://schemas.microsoft.com/office/drawing/2014/main" val="776576464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extLst>
                  <a:ext uri="{0D108BD9-81ED-4DB2-BD59-A6C34878D82A}">
                    <a16:rowId xmlns:a16="http://schemas.microsoft.com/office/drawing/2014/main" val="31683542"/>
                  </a:ext>
                </a:extLst>
              </a:tr>
              <a:tr h="2514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 Net Position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-10.00%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33" marR="6133" marT="6133" marB="0" anchor="b"/>
                </a:tc>
                <a:extLst>
                  <a:ext uri="{0D108BD9-81ED-4DB2-BD59-A6C34878D82A}">
                    <a16:rowId xmlns:a16="http://schemas.microsoft.com/office/drawing/2014/main" val="11281841"/>
                  </a:ext>
                </a:extLst>
              </a:tr>
            </a:tbl>
          </a:graphicData>
        </a:graphic>
      </p:graphicFrame>
      <p:pic>
        <p:nvPicPr>
          <p:cNvPr id="7" name="Picture 6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740FE8CC-258E-4D41-951E-D46111D48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752" y="3656329"/>
            <a:ext cx="26162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914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The Capitulation is Here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737 MAX production shutdown-Criminal investigation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2/$270-$280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12/$310-$330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4/$300-$310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D096218-466F-4A6F-BB8C-759E860F87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301163"/>
            <a:ext cx="5951505" cy="455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Corona Hit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9/$115-$120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8/$125-$130 call spread expired at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4/$125-$130 call spread for small loss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4/$100-$104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3FD4A9B-5F61-4072-9988-350BBB9BB0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305" y="1811967"/>
            <a:ext cx="6561389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9647FE9-97F8-489A-AA39-B5BEE2C70D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1295400"/>
            <a:ext cx="7262517" cy="556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738A402-ECC3-4D5D-AAD1-3E43805685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55853"/>
            <a:ext cx="7338911" cy="558671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7016ACC-4C15-41CF-9255-05660D40A8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990600"/>
            <a:ext cx="7582479" cy="583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(WMT)-Tariffs Trouble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0054AD9-1268-477D-B52B-52F60246FA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305" y="1447801"/>
            <a:ext cx="7020789" cy="538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(M)- More Store Closings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823EE95-291E-482C-8747-E7783871E0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95401"/>
            <a:ext cx="728455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 Oil Crash Makes Electric Expensive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6/$260-$270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6/$140-$150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6/$240-$250 put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B1767BF-A94B-4F14-8276-B65A72C8CD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657039"/>
            <a:ext cx="6781800" cy="520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 (LUV)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737 Max biggest buyer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Travels Bans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007EC4D-103C-4799-B093-1F6E468761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95086"/>
            <a:ext cx="7370368" cy="566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Non 737 User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4B566C6-1F67-4327-8F9B-ABD2D5AFA9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14401"/>
            <a:ext cx="778414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9F7A9-7D58-634F-B024-F94ADF5CF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EE694F1-AE34-7A47-81B7-C9618F682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685800"/>
            <a:ext cx="92075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E39EF94-A5CB-4416-87A4-81755ED315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133118"/>
            <a:ext cx="7391400" cy="572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10BA8B5-0EB6-49BE-BFB6-1E67DC2DA1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990600"/>
            <a:ext cx="7627558" cy="586257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A6147DE-6D7F-46B6-96C7-266BF8763E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990601"/>
            <a:ext cx="7695969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D01D10C-FB7A-4D1C-A2F2-1A625C41E6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90600"/>
            <a:ext cx="7617436" cy="586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Slaughtered by Low Rates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C161EF1-AC01-41D4-9857-07B95F5B38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219201"/>
            <a:ext cx="736723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Earnings shortfall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6CC7A65-D067-4F46-9B2B-791322EFF4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19201"/>
            <a:ext cx="73193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A7F1972-177D-42B6-B1E3-6277250ADB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295400"/>
            <a:ext cx="7242318" cy="556452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 Pip on Brexit News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33F5E3C-D714-4E91-B04C-0258BD2D28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99" y="990600"/>
            <a:ext cx="7605451" cy="588379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0CA57CD-0E93-4606-952A-E08B7FA167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90600"/>
            <a:ext cx="765429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 Play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430A283-0DE6-43D3-8E99-37FD073725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90601"/>
            <a:ext cx="7657002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10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FEBCB5-7017-E949-AEBB-182F1FAD0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50" y="228602"/>
            <a:ext cx="9817100" cy="62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066800" y="1417637"/>
            <a:ext cx="105156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30-Year Treasury Bond Yields Hit All Time Low at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1.29% yield,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ten year drops to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0.39%,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and zero yields are within reach</a:t>
            </a: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</a:rPr>
              <a:t>*A record 9-point gap up opening on Friday is followed by a record 13-point gap up opening on Monday</a:t>
            </a:r>
            <a:br>
              <a:rPr lang="en-US" sz="2000" dirty="0">
                <a:solidFill>
                  <a:srgbClr val="FF0000"/>
                </a:solidFill>
                <a:latin typeface="+mn-lt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</a:rPr>
              <a:t>*The death of the bond market is upon us, prices from here either go nowhere, or down big</a:t>
            </a: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*Massive flight to safety drives cash out of stocks into bonds on a huge scale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*Default risk soars for the heaviest debt industries, |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including energy, cruise lines, hotels, and airlines</a:t>
            </a: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*US dollar rally also gives fixed income a push</a:t>
            </a: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*Bottom line: no bond trades for the foreseeable future</a:t>
            </a:r>
            <a:br>
              <a:rPr lang="en-US" sz="22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True Melt Up - Target Hit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9C2995-4AAC-1148-A66F-D1E055B485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4450397"/>
            <a:ext cx="2413000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Trading the Range</a:t>
            </a:r>
            <a:br>
              <a:rPr lang="en-US" sz="2400" dirty="0"/>
            </a:br>
            <a:r>
              <a:rPr lang="en-US" sz="1800" dirty="0">
                <a:solidFill>
                  <a:srgbClr val="FF0000"/>
                </a:solidFill>
              </a:rPr>
              <a:t>STOP LOSS on long 3/$162-$165 put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12/$145-$148 put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</a:t>
            </a:r>
            <a:r>
              <a:rPr lang="en-US" sz="1800" dirty="0">
                <a:solidFill>
                  <a:srgbClr val="00A64B"/>
                </a:solidFill>
              </a:rPr>
              <a:t>long 10/$129-$132 call spread</a:t>
            </a:r>
            <a:br>
              <a:rPr lang="en-US" sz="1800" dirty="0"/>
            </a:br>
            <a:r>
              <a:rPr lang="en-US" sz="1800" dirty="0">
                <a:solidFill>
                  <a:srgbClr val="FF0000"/>
                </a:solidFill>
              </a:rPr>
              <a:t>stopped out of long 8/$137-$140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8/$125-$128 call spread</a:t>
            </a: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C4744453-4498-44E9-8C1E-026AAB3D7B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104028"/>
            <a:ext cx="6168674" cy="475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0.74%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2750C7E-FB90-41CA-A801-8D31CD0457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990600"/>
            <a:ext cx="7668218" cy="587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5.10%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spreads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7DD261E-48A2-40C8-A5F1-C74638A44D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90601"/>
            <a:ext cx="757169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(TBT)- 2 Month Bottoming Process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9F93B71-0660-4DF0-A19B-98ACAC3ECF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143001"/>
            <a:ext cx="7412406" cy="571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4.36%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2071A21-6F74-439B-887C-48E75AD131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990601"/>
            <a:ext cx="7465178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(MUB)-1.18%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FA1A2-2498-4879-BFF5-9462BF3F60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99" y="1219200"/>
            <a:ext cx="7281669" cy="56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Collapse   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437469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*150 basis point drop in bond yields crush the US dollar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 (FXE) gets crushed to 18-month high, up 6% in two weeks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stalls on trade worries, Europe going into recession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collapses, offering owners no protection in falling markets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*Aussie hits new lows on Asia recession fears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*Starting selling short all dollar rallies,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its yield support is gone forever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3A8C84-2B10-C74A-8B7F-C616B2217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947" y="4191000"/>
            <a:ext cx="6090053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7F3C05E-C179-4B0C-AB0D-729E2A0DDC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90601"/>
            <a:ext cx="7622200" cy="587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0B350B5-40CC-4B74-ABB5-D28D2FC202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838201"/>
            <a:ext cx="7768364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066800"/>
            <a:ext cx="9448800" cy="5006250"/>
          </a:xfrm>
        </p:spPr>
        <p:txBody>
          <a:bodyPr/>
          <a:lstStyle/>
          <a:p>
            <a:pPr marL="203200" indent="0">
              <a:buNone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*Japan and the US are already in recession, will the US follow?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*Market risks right now at three year low, time to pile on the positions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*Bonds hit new all-time highs on flight to safety, precedes demise of the bond market</a:t>
            </a:r>
            <a:b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Dollar collapses, sell every rally for years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*Gold hits 7 year high, headed to all-time high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*Volatility hits 10 year high at $60</a:t>
            </a:r>
            <a:b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*Best buying opportunity of </a:t>
            </a:r>
            <a:r>
              <a:rPr lang="en-US" sz="220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decade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is setting up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962400"/>
            <a:ext cx="4114801" cy="27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D9E341B-A87D-4F21-A690-395778B0C5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990601"/>
            <a:ext cx="7650804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A2BD55A-CA5D-4CDC-BC65-85A4C299A2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19200"/>
            <a:ext cx="7273325" cy="56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F2C7D7D-33E6-4F02-8DC6-DE7115052D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140943"/>
            <a:ext cx="7391400" cy="571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New Lows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31C88A9-FA68-4988-B3E1-D2C53207FF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990600"/>
            <a:ext cx="74676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No Hedge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A44E7EF0-ADF1-E645-98B3-1641684493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19200"/>
            <a:ext cx="8350577" cy="540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Blowup!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*Price war between Saudi Arabia and Russia takes oil from $80 to $28 in two months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*The real goal is to put the US fracking industry out of business, which has added 4 million b/d over the last five years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*China is the world’s largest marginal oil consumer at $13.5 million barrels a day, so oil had to take the big hit, possibly dropping to 8 million b/d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*Any  price spike will be temporary, as over supply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against fading demand will last for years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*Avoid all energy plays like the plague, could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drop by half in the coming recession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*Is it all Elon Musk’s fault? Adding 1 million electric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cars to the roads, and other 500,000 this year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F04157-169E-874C-B00F-1F4E8F94D5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00" y="3883152"/>
            <a:ext cx="42291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2464D66-5456-4A5E-A3A0-A653D9FE11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14401"/>
            <a:ext cx="770333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C0A2CDA-9ED7-4228-BEC8-348D8C5E28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90600"/>
            <a:ext cx="7601955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7BD6D7D-5EE4-4AEE-BF57-299A3AAE6D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99" y="1066800"/>
            <a:ext cx="7572433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F0875D4-EB73-499C-93DE-4E38CF9CBF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38201"/>
            <a:ext cx="7874154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Index-Top of Range-Close to a “SELL”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5" name="Picture 4" descr="A device with a screen&#10;&#10;Description automatically generated">
            <a:extLst>
              <a:ext uri="{FF2B5EF4-FFF2-40B4-BE49-F238E27FC236}">
                <a16:creationId xmlns:a16="http://schemas.microsoft.com/office/drawing/2014/main" id="{DDBF461A-BD53-7740-A90C-2FBB25B3C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389" y="1787065"/>
            <a:ext cx="8077200" cy="43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F30A4DB-9B8F-4763-9CF1-41E11F6233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762001"/>
            <a:ext cx="7909075" cy="6096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82880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 7 Year High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762000" y="1066800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*Gold rockets to 7 year high at $1,720 on Corona crash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*Hedging demand piles on top of central bank buying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*Only a 11% move takes gold prices to new all-time highs, after that we could run to $3,000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*”RISK OFF” means ”BUY GOLD”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*Central banks still pouring into gold every month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buy a bigger dip in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D009D4-B46C-A54F-8BE1-0404552532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066032"/>
            <a:ext cx="2992316" cy="356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Short Term downtrend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7754064-E0B8-4B8E-976F-798A44B67E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38201"/>
            <a:ext cx="786575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A657C94-A751-4E9A-9894-170D544945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85800"/>
            <a:ext cx="7995805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38B95F2-70DE-4E47-A41D-30AF795DE0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838200"/>
            <a:ext cx="779673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C2C666D-F903-46F9-AF64-8AB819D592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38201"/>
            <a:ext cx="7850328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4D94BDF-8C8C-46FD-BA1A-008C02C290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914401"/>
            <a:ext cx="772036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4DABE30-720B-4C48-A21F-78F209B1D6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838200"/>
            <a:ext cx="776309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97A79F1-32F7-4EEA-BA3D-AB4C7D6CDC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990" y="838200"/>
            <a:ext cx="7782810" cy="595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(COPX)-Collapse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CFBE57D-C047-489E-94F0-0520502F2C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044268"/>
            <a:ext cx="7543800" cy="581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From Extreme Overbought to Oversold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sitting, display, many, table&#10;&#10;Description automatically generated">
            <a:extLst>
              <a:ext uri="{FF2B5EF4-FFF2-40B4-BE49-F238E27FC236}">
                <a16:creationId xmlns:a16="http://schemas.microsoft.com/office/drawing/2014/main" id="{D3EA3607-57F1-DB4C-8746-72C220DA7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255" y="1470750"/>
            <a:ext cx="8343900" cy="5046663"/>
          </a:xfrm>
          <a:prstGeom prst="rect">
            <a:avLst/>
          </a:prstGeom>
        </p:spPr>
      </p:pic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9653018" y="4985268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9510104" y="1676400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745DDFC-10AC-4FB7-B961-174B663551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495" y="1709941"/>
            <a:ext cx="6713505" cy="514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1372" y="265176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Still Moving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762000" y="1108926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*Ultra low rates keep housing market on fire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</a:t>
            </a:r>
            <a:r>
              <a:rPr lang="en-US" sz="2000" dirty="0" err="1">
                <a:solidFill>
                  <a:schemeClr val="tx1"/>
                </a:solidFill>
              </a:rPr>
              <a:t>Mortage</a:t>
            </a:r>
            <a:r>
              <a:rPr lang="en-US" sz="2000" dirty="0">
                <a:solidFill>
                  <a:schemeClr val="tx1"/>
                </a:solidFill>
              </a:rPr>
              <a:t> rates not keeping up with the bond market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*30-year fixed rate mortgage hits one year low at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3.30%, versus 0.39% for the ten year US Treasury bond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*Refi requests overwhelming all mortgage brokers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b="1" i="1" dirty="0">
                <a:solidFill>
                  <a:schemeClr val="tx1"/>
                </a:solidFill>
              </a:rPr>
              <a:t>S&amp;P Case Shiller Rose 3.8%,</a:t>
            </a:r>
            <a:r>
              <a:rPr lang="en-US" sz="2000" dirty="0">
                <a:solidFill>
                  <a:schemeClr val="tx1"/>
                </a:solidFill>
              </a:rPr>
              <a:t> in December, the third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consecutive month of price increases. Only San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Francisco is showing falling prices.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67707B-30AD-BB4B-9FE0-115B44583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3733800"/>
            <a:ext cx="4762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(5.9%), Tampa (5.0%), and Charlotte, NC (5.2%)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09DB-6E47-6840-ACCB-957B7BE9A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61664"/>
            <a:ext cx="9982200" cy="54545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 Mall REIT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AFE35B19-0207-4DFF-8C0F-41924251E6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90600"/>
            <a:ext cx="7619875" cy="585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3.40% yielding 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307618AB-4AF3-4E40-83B6-A4F93E86C2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143000"/>
            <a:ext cx="741056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15207CEE-7031-404D-9DE4-CEF08D8A29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935778"/>
            <a:ext cx="7696200" cy="59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*Stocks-buy bigger dip, sell big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*Bonds-stand aside, its gone crazy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bigger dip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*Volatility-sell short over $50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March 25,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 buy lunch tickets go to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3810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sign on the side of a mountain&#10;&#10;Description automatically generated">
            <a:extLst>
              <a:ext uri="{FF2B5EF4-FFF2-40B4-BE49-F238E27FC236}">
                <a16:creationId xmlns:a16="http://schemas.microsoft.com/office/drawing/2014/main" id="{67AAB122-7454-7744-92E5-7BD3A06B81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599" y="948376"/>
            <a:ext cx="4323499" cy="324262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Corona, Corona, Corona   </a:t>
            </a:r>
            <a:endParaRPr lang="en-US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2209800" y="1626476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7925C-5ED7-D74B-AF37-17BBF5E39AAE}"/>
              </a:ext>
            </a:extLst>
          </p:cNvPr>
          <p:cNvSpPr txBox="1"/>
          <p:nvPr/>
        </p:nvSpPr>
        <p:spPr>
          <a:xfrm>
            <a:off x="762000" y="1219200"/>
            <a:ext cx="10287000" cy="8156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*</a:t>
            </a:r>
            <a:r>
              <a:rPr lang="en-US" sz="2000" b="1" dirty="0">
                <a:solidFill>
                  <a:schemeClr val="tx1"/>
                </a:solidFill>
              </a:rPr>
              <a:t>Corona virus </a:t>
            </a:r>
            <a:r>
              <a:rPr lang="en-US" sz="2000" dirty="0">
                <a:solidFill>
                  <a:schemeClr val="tx1"/>
                </a:solidFill>
              </a:rPr>
              <a:t>epidemic is now the principal factor in the global economy, but we won’t see the data for 2-3 months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*Europe was marginal before, is certainly now in recession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*Global travel industry is imploding, an $8.8 Trillion a year business, Italy is the world’s biggest destination and it is closed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*Market has gone from ignoring the pandemic to obsessing about it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*US cases won’t peak for two months, expect markets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to bottom before then</a:t>
            </a: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*Chinese are massively stimulating economy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with </a:t>
            </a:r>
            <a:r>
              <a:rPr lang="en-US" sz="2000" b="1" dirty="0">
                <a:solidFill>
                  <a:schemeClr val="tx1"/>
                </a:solidFill>
              </a:rPr>
              <a:t>more QE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b="1" dirty="0">
                <a:solidFill>
                  <a:schemeClr val="tx1"/>
                </a:solidFill>
              </a:rPr>
              <a:t>cutting interest rates </a:t>
            </a:r>
            <a:r>
              <a:rPr lang="en-US" sz="2000" dirty="0">
                <a:solidFill>
                  <a:schemeClr val="tx1"/>
                </a:solidFill>
              </a:rPr>
              <a:t>as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economy slows from a 6% GRD growth rate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to negative numbers</a:t>
            </a: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 </a:t>
            </a:r>
            <a:br>
              <a:rPr lang="en-US" sz="2000" dirty="0"/>
            </a:b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53E519-7404-3340-91D1-20E3B5463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874376"/>
            <a:ext cx="41529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31981</TotalTime>
  <Words>3418</Words>
  <Application>Microsoft Office PowerPoint</Application>
  <PresentationFormat>Widescreen</PresentationFormat>
  <Paragraphs>168</Paragraphs>
  <Slides>87</Slides>
  <Notes>77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0" baseType="lpstr">
      <vt:lpstr>Arial</vt:lpstr>
      <vt:lpstr>Calibri</vt:lpstr>
      <vt:lpstr>Office Theme</vt:lpstr>
      <vt:lpstr>The Mad Hedge Fund Trader “A MARKET OF EXTRMES” </vt:lpstr>
      <vt:lpstr> Trade Alert Performance New Highs Again!  </vt:lpstr>
      <vt:lpstr>PowerPoint Presentation</vt:lpstr>
      <vt:lpstr>PowerPoint Presentation</vt:lpstr>
      <vt:lpstr>PowerPoint Presentation</vt:lpstr>
      <vt:lpstr>The Method to My Madness</vt:lpstr>
      <vt:lpstr>The Mad Hedge Profit Predictor Market Timing Index-Top of Range-Close to a “SELL” An artificial intelligence driven algorithm that analyzes 30 different economic, technical, and momentum driven indicators </vt:lpstr>
      <vt:lpstr> The Mad Hedge Profit Predictor From Extreme Overbought to Oversold </vt:lpstr>
      <vt:lpstr>The Global Economy – Corona, Corona, Corona   </vt:lpstr>
      <vt:lpstr>Weekly Jobless Claims-Bottomed Out -3,000 to 219,000 </vt:lpstr>
      <vt:lpstr>Soybeans - Trade War Indicator The Corona Crash  </vt:lpstr>
      <vt:lpstr>The Bill Davis View A $1,500 Upgrade for the Mad Day Trader Service </vt:lpstr>
      <vt:lpstr>Stocks – Whipsaw</vt:lpstr>
      <vt:lpstr>     S&amp;P 500 – Collapse –Targeting 2,557  took profits on long 8/$297-$302 bull call spread took profits on long 10/$305-$310 bear put spread        </vt:lpstr>
      <vt:lpstr>     S&amp;P 500 – 100 Year Multiple Average is 15X         </vt:lpstr>
      <vt:lpstr> Dow Average ($INDU)- Giving Up 2019 and 2018  </vt:lpstr>
      <vt:lpstr>Russell 2000 (IWM)- Free Fall took profits on Long 10/$137-$142 vertical bull call spread took profits on Long 10/$153-$156 vertical bear put spread </vt:lpstr>
      <vt:lpstr>NASDAQ ($COMPQ) – Monster Declines</vt:lpstr>
      <vt:lpstr>(VIX)- 11 Year High </vt:lpstr>
      <vt:lpstr>(VXX)- Buy the Dips took profits on long 1/2021 $16 calls </vt:lpstr>
      <vt:lpstr>   Microsoft (MSFT)- Earnings beat- Looking for Another Entry Point  stop loss on long 12/$170-$180 call spread  took profits on long 12/$135-$138 call spread took profits on long 9/$115-$120 call spread took profits on long 6/$110-$115 call spread took profits on long 4/$108-$113 call spread     </vt:lpstr>
      <vt:lpstr>   Facebook (FB)- Breaking Dow Paying Full Salaries on all gig workers took profits on Long 9/$150-$160 vertical bull call spread took profits on Long 8/$167.50-$172.50 vertical bull call spread     </vt:lpstr>
      <vt:lpstr>    Apple (AAPL)- Tosses Q2 Guidance  took profits on long $3/$250-$260 call spread stopped out of long $3/$285-$295 call spread took profits on long 2/$245-$255 put spread     </vt:lpstr>
      <vt:lpstr>   Alphabet (GOOGL) – Advertising Hit took profits on long 12/$1,200-$1,230 bull call spread took profits on long 9/$1,030-$1,080 vertical bull call spread stopped out of long 5/$1,100-$1,130 bull call spread took profits on long 4/$1,080-$1,120 bull call spread   </vt:lpstr>
      <vt:lpstr>        Amazon (AMZN) – Terrible Guidance –  stopped out of long 3/$1,700-$1,800 bull call spread  took profits on 9/$1,500-$1,500 bull call spread stopped out of long 4/$1,650-$1,700 call spread took profits on long 4/$1,600-$1,650 call spread took profits on long 2/$1,200-$1,300 call spread      </vt:lpstr>
      <vt:lpstr>      PayPal (PYPL)-CEO resigns took profits on long 4/$90-$95 call spread      </vt:lpstr>
      <vt:lpstr>  NVIDIA (NVDA) – Crash leader    </vt:lpstr>
      <vt:lpstr>  Micron Technology (MU)-Ditto   </vt:lpstr>
      <vt:lpstr>  Salesforce (CRM)- Great earnings report took profits on long 9/$125-$130 vertical bull call spread took profits on long 8/$125-$130 vertical bull call spread took profits on long 2/$105-$115 call spread     </vt:lpstr>
      <vt:lpstr>   Boeing (BA) – The Capitulation is Here 737 MAX production shutdown-Criminal investigation took profits on long 2/$270-$280 call spread took profits on long 12/$310-$330 call spread took profits on long 4/$300-$310 call spread took profits on long 4/$315-$335 call spread      </vt:lpstr>
      <vt:lpstr>  Walt Disney (DIS)- Corona Hit took profits on long 9/$115-$120 call spread 8/$125-$130 call spread expired at max profit Stopped out of 4/$125-$130 call spread for small loss took profits on long 4/$100-$104 call spread    </vt:lpstr>
      <vt:lpstr>  Adobe (ADBE)- The Quality Non-China tech play   </vt:lpstr>
      <vt:lpstr>Industrials Sector SPDR (XLI)- (GE), (MMM), (UNP), (UTX), (BA), (HON)</vt:lpstr>
      <vt:lpstr>  US Steel (X)-Tariffs Trouble   </vt:lpstr>
      <vt:lpstr>  Wal-Mart (WMT)-Tariffs Trouble took profit on Long 11/$125-$130 bear put spread took profit on Long 10/$119-$121 bear put spread took profits on Long 8/$114-$117 bear put spread  </vt:lpstr>
      <vt:lpstr>  Macys’ (M)- More Store Closings took profits on Long 8/$23-$25 bear put spread  </vt:lpstr>
      <vt:lpstr>      Tesla (TSLA)- Oil Crash Makes Electric Expensive stopped out of long 6/$260-$270 put spread took profits on long 6/$140-$150 call spread took profits on long 6/$240-$250 put spread        </vt:lpstr>
      <vt:lpstr>Southwest Airlines (LUV) - Boeing 737 Max biggest buyer Travels Bans</vt:lpstr>
      <vt:lpstr>Delta Airlines (DAL) – Non 737 User  </vt:lpstr>
      <vt:lpstr>Transports Sector SPDR (XTN)- Worst Hit Sector (ALGT),  (ALK), (JBLU), (LUV), (CHRW), (DAL) </vt:lpstr>
      <vt:lpstr>Health Care Sector (XLV), (RXL)-New Highs (JNJ), (PFE), (MRK), (GILD), (ACT), (AMGN) </vt:lpstr>
      <vt:lpstr>Amgen (AMGN) </vt:lpstr>
      <vt:lpstr>CRISPR Therapeutics (CRSP) </vt:lpstr>
      <vt:lpstr>Goldman Sachs (GS) – Slaughtered by Low Rates </vt:lpstr>
      <vt:lpstr>Palo Alto Networks (PANW)- Earnings shortfall Hacking never goes out of fashion</vt:lpstr>
      <vt:lpstr>Consumer Discretionary SPDR (XLY) (DIS), (AMZN), (HD), (CMCSA), (MCD), (SBUX) </vt:lpstr>
      <vt:lpstr>Europe Hedged Equity (HEDJ)- Pip on Brexit News </vt:lpstr>
      <vt:lpstr>Japan (DXJ)- </vt:lpstr>
      <vt:lpstr> Emerging Markets (EEM)-  Weak Dollar Play</vt:lpstr>
      <vt:lpstr>Bonds – True Melt Up - Target Hit</vt:lpstr>
      <vt:lpstr>   Treasury ETF (TLT) – Trading the Range STOP LOSS on long 3/$162-$165 put spread took profits on long 12/$145-$148 put spread  profits on long 10/$129-$132 call spread stopped out of long 8/$137-$140 put spread  took profits on long 8/$125-$128 call spread    </vt:lpstr>
      <vt:lpstr> Ten Year Treasury Yield ($TNX) – 0.74%  </vt:lpstr>
      <vt:lpstr>Junk Bonds (HYG) 5.10% Yield big jump in spreads on stock selloff and recession fears </vt:lpstr>
      <vt:lpstr>2X Short Treasuries (TBT)- 2 Month Bottoming Process</vt:lpstr>
      <vt:lpstr>Emerging Market Debt (ELD) 4.36% Yield- </vt:lpstr>
      <vt:lpstr>Municipal Bonds (MUB)-1.18%   Mix of AAA, AA, and A rated bonds </vt:lpstr>
      <vt:lpstr>Foreign Currencies – Dollar Collapse  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New Lows </vt:lpstr>
      <vt:lpstr>  Bitcoin- No Hedge  </vt:lpstr>
      <vt:lpstr>Energy – Blowup!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 7 Year High</vt:lpstr>
      <vt:lpstr>Gold (GLD)- Short Term downtrend    </vt:lpstr>
      <vt:lpstr> Market Vectors Gold Miners ETF- (GDX) – Yikes!  </vt:lpstr>
      <vt:lpstr> Barrick Gold (GOLD) </vt:lpstr>
      <vt:lpstr> Newmont Mining- (NEM)-  </vt:lpstr>
      <vt:lpstr> Silver- (SLV)-  </vt:lpstr>
      <vt:lpstr>  Silver Miners - (SIL)-  </vt:lpstr>
      <vt:lpstr>  Wheaton Precious Metals - (WPM)-  </vt:lpstr>
      <vt:lpstr> Copper (COPX)-Collapse Trade War Disaster </vt:lpstr>
      <vt:lpstr> Freeport McMoRan (FCX)-World’s Largest Copper Producer took profits on long 4/$10-$11 call spread took profits on short 4/$114 calls </vt:lpstr>
      <vt:lpstr>Real Estate – Still Moving</vt:lpstr>
      <vt:lpstr>February Corelogic S&amp;P Case Shiller Home Price Index Phoenix (5.9%), Tampa (5.0%), and Charlotte, NC (5.2%) showing biggest gains </vt:lpstr>
      <vt:lpstr>Simon Property Group (SPG)- Mall REIT </vt:lpstr>
      <vt:lpstr>Crown Castle International (CCI) – 3.40% yielding cell phone Tower REIT</vt:lpstr>
      <vt:lpstr>US Home Construction Index (ITB) (DHI), (LEN), (PHM), (TOL), (NVR)   </vt:lpstr>
      <vt:lpstr>Trade Sheet- So What Do We Do About All This?</vt:lpstr>
      <vt:lpstr>    Next Strategy Webinar   12:00 EST Wednesday, March 25,  from Silicon Valley     to buy lunch tickets go to www.madhedgefundtrader.com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doug davenport</cp:lastModifiedBy>
  <cp:revision>7007</cp:revision>
  <cp:lastPrinted>2017-08-31T13:43:13Z</cp:lastPrinted>
  <dcterms:created xsi:type="dcterms:W3CDTF">2015-02-05T17:12:57Z</dcterms:created>
  <dcterms:modified xsi:type="dcterms:W3CDTF">2020-03-11T21:04:52Z</dcterms:modified>
</cp:coreProperties>
</file>