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5"/>
  </p:notesMasterIdLst>
  <p:sldIdLst>
    <p:sldId id="256" r:id="rId2"/>
    <p:sldId id="888" r:id="rId3"/>
    <p:sldId id="605" r:id="rId4"/>
    <p:sldId id="997" r:id="rId5"/>
    <p:sldId id="664" r:id="rId6"/>
    <p:sldId id="824" r:id="rId7"/>
    <p:sldId id="647" r:id="rId8"/>
    <p:sldId id="695" r:id="rId9"/>
    <p:sldId id="755" r:id="rId10"/>
    <p:sldId id="1024" r:id="rId11"/>
    <p:sldId id="1028" r:id="rId12"/>
    <p:sldId id="1029" r:id="rId13"/>
    <p:sldId id="1030" r:id="rId14"/>
    <p:sldId id="1027" r:id="rId15"/>
    <p:sldId id="898" r:id="rId16"/>
    <p:sldId id="693" r:id="rId17"/>
    <p:sldId id="910" r:id="rId18"/>
    <p:sldId id="787" r:id="rId19"/>
    <p:sldId id="1023" r:id="rId20"/>
    <p:sldId id="282" r:id="rId21"/>
    <p:sldId id="1026" r:id="rId22"/>
    <p:sldId id="570" r:id="rId23"/>
    <p:sldId id="280" r:id="rId24"/>
    <p:sldId id="285" r:id="rId25"/>
    <p:sldId id="1022" r:id="rId26"/>
    <p:sldId id="563" r:id="rId27"/>
    <p:sldId id="835" r:id="rId28"/>
    <p:sldId id="613" r:id="rId29"/>
    <p:sldId id="831" r:id="rId30"/>
    <p:sldId id="811" r:id="rId31"/>
    <p:sldId id="1025" r:id="rId32"/>
    <p:sldId id="891" r:id="rId33"/>
    <p:sldId id="814" r:id="rId34"/>
    <p:sldId id="764" r:id="rId35"/>
    <p:sldId id="765" r:id="rId36"/>
    <p:sldId id="840" r:id="rId37"/>
    <p:sldId id="893" r:id="rId38"/>
    <p:sldId id="841" r:id="rId39"/>
    <p:sldId id="289" r:id="rId40"/>
    <p:sldId id="730" r:id="rId41"/>
    <p:sldId id="994" r:id="rId42"/>
    <p:sldId id="996" r:id="rId43"/>
    <p:sldId id="799" r:id="rId44"/>
    <p:sldId id="673" r:id="rId45"/>
    <p:sldId id="830" r:id="rId46"/>
    <p:sldId id="481" r:id="rId47"/>
    <p:sldId id="290" r:id="rId48"/>
    <p:sldId id="1008" r:id="rId49"/>
    <p:sldId id="1009" r:id="rId50"/>
    <p:sldId id="669" r:id="rId51"/>
    <p:sldId id="522" r:id="rId52"/>
    <p:sldId id="336" r:id="rId53"/>
    <p:sldId id="295" r:id="rId54"/>
    <p:sldId id="501" r:id="rId55"/>
    <p:sldId id="539" r:id="rId56"/>
    <p:sldId id="982" r:id="rId57"/>
    <p:sldId id="654" r:id="rId58"/>
    <p:sldId id="659" r:id="rId59"/>
    <p:sldId id="655" r:id="rId60"/>
    <p:sldId id="656" r:id="rId61"/>
    <p:sldId id="657" r:id="rId62"/>
    <p:sldId id="658" r:id="rId63"/>
    <p:sldId id="985" r:id="rId64"/>
    <p:sldId id="533" r:id="rId65"/>
    <p:sldId id="756" r:id="rId66"/>
    <p:sldId id="1001" r:id="rId67"/>
    <p:sldId id="786" r:id="rId68"/>
    <p:sldId id="546" r:id="rId69"/>
    <p:sldId id="536" r:id="rId70"/>
    <p:sldId id="777" r:id="rId71"/>
    <p:sldId id="986" r:id="rId72"/>
    <p:sldId id="388" r:id="rId73"/>
    <p:sldId id="312" r:id="rId74"/>
    <p:sldId id="380" r:id="rId75"/>
    <p:sldId id="747" r:id="rId76"/>
    <p:sldId id="313" r:id="rId77"/>
    <p:sldId id="972" r:id="rId78"/>
    <p:sldId id="907" r:id="rId79"/>
    <p:sldId id="650" r:id="rId80"/>
    <p:sldId id="729" r:id="rId81"/>
    <p:sldId id="737" r:id="rId82"/>
    <p:sldId id="998" r:id="rId83"/>
    <p:sldId id="999" r:id="rId84"/>
    <p:sldId id="1000" r:id="rId85"/>
    <p:sldId id="904" r:id="rId86"/>
    <p:sldId id="905" r:id="rId87"/>
    <p:sldId id="754" r:id="rId88"/>
    <p:sldId id="332" r:id="rId89"/>
    <p:sldId id="586" r:id="rId90"/>
    <p:sldId id="1005" r:id="rId91"/>
    <p:sldId id="1006" r:id="rId92"/>
    <p:sldId id="492" r:id="rId93"/>
    <p:sldId id="335" r:id="rId9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8" autoAdjust="0"/>
    <p:restoredTop sz="94869"/>
  </p:normalViewPr>
  <p:slideViewPr>
    <p:cSldViewPr>
      <p:cViewPr varScale="1">
        <p:scale>
          <a:sx n="81" d="100"/>
          <a:sy n="81" d="100"/>
        </p:scale>
        <p:origin x="73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119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“Mad Hedge Goes Positive for 2020”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8,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E9AEF-DD18-7B49-92D0-3601AA33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524000"/>
            <a:ext cx="4614060" cy="30736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6F64-EFD7-D340-BAE3-3C1015EB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E4535-B7B7-A94A-8FBB-4B152467B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*Global cases at 1,309,439 deaths at 72,637, are doubling every three days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*US Cases at 377,003 and 10,335 deaths, with a third in New York City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*Shelter in place will bring peak in May and and a return to a normal economy in June, then a second smaller wave will come in the fall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*Still at exponential growth phase in all countries,</a:t>
            </a:r>
            <a:br>
              <a:rPr lang="en-US" sz="2000" dirty="0"/>
            </a:br>
            <a:r>
              <a:rPr lang="en-US" sz="2000" dirty="0"/>
              <a:t> except China, South Korea, and Italy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*20 vaccines are in development around the world</a:t>
            </a:r>
            <a:br>
              <a:rPr lang="en-US" sz="2000" dirty="0"/>
            </a:br>
            <a:r>
              <a:rPr lang="en-US" sz="2000" dirty="0"/>
              <a:t>But will take a year to reach mass production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*Almost all international borders are closed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56658-EBDC-674F-A50B-A694DA3B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94" y="4248863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5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35CA-88E5-494C-A1A6-523F2A1C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Long Will it Take?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6095D-A122-B246-9A80-5C9B2275A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813DC3-765E-8D46-8574-CA04F9BD4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03421"/>
            <a:ext cx="6400800" cy="5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CD36-3066-D64D-8250-A865D6A67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A984E-63BA-064E-A747-BD9756EA8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9B98341-243F-5C4B-80BC-1C1679E6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80" y="609600"/>
            <a:ext cx="7078639" cy="60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0A87-D7D2-2047-AA62-846DB16C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13DFF-B9CC-4D42-A2FA-AB067431D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FAEC03-350F-D44D-B20B-D4384250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47675"/>
            <a:ext cx="6096000" cy="6276474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08C97E18-CEE1-7143-BA36-0776BCDF4298}"/>
              </a:ext>
            </a:extLst>
          </p:cNvPr>
          <p:cNvSpPr/>
          <p:nvPr/>
        </p:nvSpPr>
        <p:spPr>
          <a:xfrm>
            <a:off x="5486400" y="1752600"/>
            <a:ext cx="22860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BULL Market Begins</a:t>
            </a:r>
          </a:p>
        </p:txBody>
      </p:sp>
    </p:spTree>
    <p:extLst>
      <p:ext uri="{BB962C8B-B14F-4D97-AF65-F5344CB8AC3E}">
        <p14:creationId xmlns:p14="http://schemas.microsoft.com/office/powerpoint/2010/main" val="53636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0590B-595D-5E4C-B73B-827A8B09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Historic Antidote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69B55-2C29-8F46-908D-6FC01182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*The government has already implemented the greatest economic stimulus in history at $2 trillion, and it will triple from here to $6 trillion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Fed has unleashed the greatest QE in history of $8 trillion, increasing all the global QE of the past decade by 50% in one shot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*When people come out of lockdown, they will engage in the greatest</a:t>
            </a:r>
            <a:br>
              <a:rPr lang="en-US" sz="1800" dirty="0"/>
            </a:br>
            <a:r>
              <a:rPr lang="en-US" sz="1800" dirty="0"/>
              <a:t>spending binge in history. Most consumption hasn’t been lost, just deferred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*This will create the strongest economic growth in history, starting in H2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*Stocks will rocket sooner but may not his new all-time highs for years.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*Don’t sell anything now. Most of the damage has already been done.</a:t>
            </a:r>
            <a:br>
              <a:rPr lang="en-US" sz="1800" dirty="0"/>
            </a:br>
            <a:r>
              <a:rPr lang="en-US" sz="1800" dirty="0"/>
              <a:t>You are only looking at buying opportunities from here.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worst stocks are already down 90%, like cruise lines and airlines,</a:t>
            </a:r>
            <a:br>
              <a:rPr lang="en-US" sz="1800" dirty="0"/>
            </a:br>
            <a:r>
              <a:rPr lang="en-US" sz="1800" dirty="0"/>
              <a:t>so there are no good short plays left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9F2E5B4-C529-DF44-93B6-18DA378B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537597"/>
            <a:ext cx="2843738" cy="29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+70,000 to 281,000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Total US unemployment doubles to 14.4 million in a week, will double and double again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291C45-EC7F-CB45-89C0-BB15873B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51440"/>
            <a:ext cx="9220200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A11912-2382-B441-A77D-20BDCEC53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744822"/>
              </p:ext>
            </p:extLst>
          </p:nvPr>
        </p:nvGraphicFramePr>
        <p:xfrm>
          <a:off x="1524000" y="1905000"/>
          <a:ext cx="8991600" cy="45259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89793">
                  <a:extLst>
                    <a:ext uri="{9D8B030D-6E8A-4147-A177-3AD203B41FA5}">
                      <a16:colId xmlns:a16="http://schemas.microsoft.com/office/drawing/2014/main" val="1422735944"/>
                    </a:ext>
                  </a:extLst>
                </a:gridCol>
                <a:gridCol w="2411494">
                  <a:extLst>
                    <a:ext uri="{9D8B030D-6E8A-4147-A177-3AD203B41FA5}">
                      <a16:colId xmlns:a16="http://schemas.microsoft.com/office/drawing/2014/main" val="525600351"/>
                    </a:ext>
                  </a:extLst>
                </a:gridCol>
                <a:gridCol w="2290313">
                  <a:extLst>
                    <a:ext uri="{9D8B030D-6E8A-4147-A177-3AD203B41FA5}">
                      <a16:colId xmlns:a16="http://schemas.microsoft.com/office/drawing/2014/main" val="2449807168"/>
                    </a:ext>
                  </a:extLst>
                </a:gridCol>
              </a:tblGrid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2940134433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1362493689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ZenDesk, Inc (ZEN)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  63.00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80.00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1877620918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FedEx Corp. (FDX)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117.00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140.00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2188454576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Becton Dickinson and Co. (BDX)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234.00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260.00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1724535231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Quest Diagnostics (DGX)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  78.00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95.00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3380453672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DaVita Inc.(DVA)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  72.00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84.00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2091792417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771633862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3820187258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3806509668"/>
                  </a:ext>
                </a:extLst>
              </a:tr>
              <a:tr h="5439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BioMarin Pharmaceuticals (BMRN)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  82.00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68.00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2573723896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Inogen, Inc.(INGN)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  50.00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30.00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542629373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LuLulemon (LULU)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203.00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178.00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3237802562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eHealth Inc. (EHTH)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124.00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95.00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1371464137"/>
                  </a:ext>
                </a:extLst>
              </a:tr>
              <a:tr h="284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Arista Networks (ANET)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220.00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     185.00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b"/>
                </a:tc>
                <a:extLst>
                  <a:ext uri="{0D108BD9-81ED-4DB2-BD59-A6C34878D82A}">
                    <a16:rowId xmlns:a16="http://schemas.microsoft.com/office/drawing/2014/main" val="338453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Dead Cat Bounce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*”Get me out at any price” is over, but ”Get me out” will still cap all rallies for months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Earnings multiples drop from 20X to 12X 2019 earnings in six weeks, 15.5X is the 100-year average, but stock are still expensive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*If US earnings drop from $160 to $80 this year the 2020 multiple is at 24X, a century high. The last time we saw valuations this high was 1929. A 9X multiple would take the Dow down to 7,500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time to start scaling into those 2-year LEAP’s in your favorite big tech names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 to focus on big tech and biotech, the market leaders,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 30%-40% selloffs, and the 2X (ROM)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best buying point of the century is near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the next big dip for a massive recovery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starting in the summer-fall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2C71D-7288-F44D-B1D4-D6295032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164" y="4191000"/>
            <a:ext cx="4528636" cy="24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Collapse –Targeting 2,000, down 42%, PE multiple of 11X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4/$270-$280 bear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7924800" y="533400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2,000</a:t>
            </a:r>
            <a:br>
              <a:rPr lang="en-US" sz="2000" dirty="0"/>
            </a:br>
            <a:r>
              <a:rPr lang="en-US" sz="2000" dirty="0"/>
              <a:t>-42%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7392546" y="4724400"/>
            <a:ext cx="397795" cy="10837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D0550A-3171-AB44-AD23-C04BC8F15515}"/>
              </a:ext>
            </a:extLst>
          </p:cNvPr>
          <p:cNvCxnSpPr>
            <a:cxnSpLocks/>
          </p:cNvCxnSpPr>
          <p:nvPr/>
        </p:nvCxnSpPr>
        <p:spPr>
          <a:xfrm>
            <a:off x="7808282" y="4800600"/>
            <a:ext cx="439259" cy="609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AE4DA7-8F52-5C40-B8C1-8200BF75BD06}"/>
              </a:ext>
            </a:extLst>
          </p:cNvPr>
          <p:cNvCxnSpPr>
            <a:cxnSpLocks/>
          </p:cNvCxnSpPr>
          <p:nvPr/>
        </p:nvCxnSpPr>
        <p:spPr>
          <a:xfrm flipV="1">
            <a:off x="8247541" y="4038600"/>
            <a:ext cx="726118" cy="129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56D64B9-E5B8-8643-A3F6-D5215C5B3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37" y="1817490"/>
            <a:ext cx="6254709" cy="47357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6601417" y="4495800"/>
            <a:ext cx="789983" cy="1371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100 Year Multiple Average is 15X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4C26182-F904-654F-9573-977C84A5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7247"/>
            <a:ext cx="8958142" cy="5334985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843BE25C-D1D7-0144-ACA5-1A5697171816}"/>
              </a:ext>
            </a:extLst>
          </p:cNvPr>
          <p:cNvSpPr/>
          <p:nvPr/>
        </p:nvSpPr>
        <p:spPr>
          <a:xfrm>
            <a:off x="9514114" y="4724400"/>
            <a:ext cx="20574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</p:spTree>
    <p:extLst>
      <p:ext uri="{BB962C8B-B14F-4D97-AF65-F5344CB8AC3E}">
        <p14:creationId xmlns:p14="http://schemas.microsoft.com/office/powerpoint/2010/main" val="26522966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in Reach!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+11.02%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-2.60%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-27%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+358.51%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33.85%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(SPY)- Giving Up 2019, 2018, and 2017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I’m Wrong the Final Target is 1,600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8B7B9-ECED-CE45-B352-9600D9841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340600" cy="5557883"/>
          </a:xfrm>
          <a:prstGeom prst="rect">
            <a:avLst/>
          </a:prstGeom>
        </p:spPr>
      </p:pic>
      <p:sp>
        <p:nvSpPr>
          <p:cNvPr id="3" name="Up Arrow Callout 2">
            <a:extLst>
              <a:ext uri="{FF2B5EF4-FFF2-40B4-BE49-F238E27FC236}">
                <a16:creationId xmlns:a16="http://schemas.microsoft.com/office/drawing/2014/main" id="{DC65ECF6-2B83-2448-8746-CFF5448DB3AF}"/>
              </a:ext>
            </a:extLst>
          </p:cNvPr>
          <p:cNvSpPr/>
          <p:nvPr/>
        </p:nvSpPr>
        <p:spPr>
          <a:xfrm>
            <a:off x="7010400" y="3429000"/>
            <a:ext cx="914400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</a:t>
            </a:r>
          </a:p>
        </p:txBody>
      </p:sp>
      <p:sp>
        <p:nvSpPr>
          <p:cNvPr id="5" name="Up Arrow Callout 4">
            <a:extLst>
              <a:ext uri="{FF2B5EF4-FFF2-40B4-BE49-F238E27FC236}">
                <a16:creationId xmlns:a16="http://schemas.microsoft.com/office/drawing/2014/main" id="{7ED04FBC-C758-DB43-9883-9DB223068EC5}"/>
              </a:ext>
            </a:extLst>
          </p:cNvPr>
          <p:cNvSpPr/>
          <p:nvPr/>
        </p:nvSpPr>
        <p:spPr>
          <a:xfrm>
            <a:off x="8964684" y="3429000"/>
            <a:ext cx="914400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Giving Up Three Years of Gains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4AC0DA-BCFA-4213-A245-DE577E7A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0"/>
            <a:ext cx="76535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Free Fall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0A4A0B3-4E07-4DFE-8D80-389913BF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70917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Monster Declines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1B77BD7-0614-4DEA-9F3E-2E42DE754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8145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(VIX)- 11 Year High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3CDB8A-43EC-4653-BF5A-EE9E8EBD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58253"/>
            <a:ext cx="7772400" cy="59997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$38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1/2021 $16 puts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94B4AD-18EC-40F3-BF8F-0D179F6B0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44312"/>
            <a:ext cx="7162800" cy="55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FA57BC-3051-4A3A-856D-A5CCAE416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369080"/>
            <a:ext cx="7163084" cy="548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Paying Full Salaries on all gig workers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3FCE3A-491D-49D5-B3BB-43558A8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09410"/>
            <a:ext cx="6858000" cy="52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Tosses Q2 Guidance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$3/$250-$260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$3/$285-$295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2/$245-$255 put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EEC5FE2-2F63-45A3-BC5C-2F4A61B5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6" y="1843605"/>
            <a:ext cx="654614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Advertising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8D48909-773E-414D-A402-E6F95909B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23" y="1805502"/>
            <a:ext cx="6622354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Massive Shorts Covered for Huger Profits, </a:t>
            </a:r>
            <a:br>
              <a:rPr lang="en-US" sz="1800" dirty="0"/>
            </a:br>
            <a:r>
              <a:rPr lang="en-US" sz="1800" dirty="0"/>
              <a:t>Using (VIX) over $50 to Keep Larger Short Positions</a:t>
            </a:r>
            <a:br>
              <a:rPr lang="en-US" sz="1800" dirty="0"/>
            </a:br>
            <a:r>
              <a:rPr lang="en-US" sz="1800" dirty="0"/>
              <a:t>a 10% market drop will boost YTD to 8.5%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7880278" y="1983645"/>
            <a:ext cx="34291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4.51% YTD</a:t>
            </a:r>
            <a:br>
              <a:rPr lang="en-US" sz="2400" b="1" dirty="0"/>
            </a:br>
            <a:r>
              <a:rPr lang="en-US" sz="2400" b="1" dirty="0"/>
              <a:t>with (VXX) unchanged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CEEF55-2917-9D40-B1A7-2F4F9090F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79684"/>
              </p:ext>
            </p:extLst>
          </p:nvPr>
        </p:nvGraphicFramePr>
        <p:xfrm>
          <a:off x="685800" y="1752600"/>
          <a:ext cx="5269251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776011">
                  <a:extLst>
                    <a:ext uri="{9D8B030D-6E8A-4147-A177-3AD203B41FA5}">
                      <a16:colId xmlns:a16="http://schemas.microsoft.com/office/drawing/2014/main" val="2203461329"/>
                    </a:ext>
                  </a:extLst>
                </a:gridCol>
                <a:gridCol w="1493240">
                  <a:extLst>
                    <a:ext uri="{9D8B030D-6E8A-4147-A177-3AD203B41FA5}">
                      <a16:colId xmlns:a16="http://schemas.microsoft.com/office/drawing/2014/main" val="3570754188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Current Capital at Risk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70728118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23462560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441668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World is Getting Better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1243904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9941959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(VXX) 1/2021 $16 puts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59318948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(VXX) 1/2021 $24 puts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40768043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03760382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85916157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World is Getting Worse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359413552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319384499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(SPY) 4/$270-$280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29406548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(SDS)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-20.00%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2254174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275577389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-10.00%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9" marR="7359" marT="7359" marB="0" anchor="b"/>
                </a:tc>
                <a:extLst>
                  <a:ext uri="{0D108BD9-81ED-4DB2-BD59-A6C34878D82A}">
                    <a16:rowId xmlns:a16="http://schemas.microsoft.com/office/drawing/2014/main" val="192060931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8FCA71-9F10-F745-A417-FD074044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635" y="3692366"/>
            <a:ext cx="25781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hiring 100,000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03DE54-84CF-4409-9356-098027E9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676400"/>
            <a:ext cx="6744206" cy="51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Terrible Guidance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at $100.10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24A9E6F-1741-4B9D-BD7A-4D7DFE85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95400"/>
            <a:ext cx="7250037" cy="55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B54276-EEFB-499D-A717-4EC71447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08066"/>
            <a:ext cx="7239000" cy="55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Crash leader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B74ACBB-328B-47E9-B883-006C1618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131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510F330-DC3A-49FE-8DE6-8FA2ADF3B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355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A79179-6A5B-4753-9115-83499901D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524000"/>
            <a:ext cx="6969007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9DD23C9-3E0E-41BB-B140-97F033E1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2209800"/>
            <a:ext cx="604546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952B746-83DA-4747-8570-CABEC1052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767" y="1851226"/>
            <a:ext cx="6515665" cy="50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00517CD-EA5D-4AC4-813B-2D3A2839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52639"/>
            <a:ext cx="7162800" cy="55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855EF0-A5B7-49F7-9877-FEAF2EE46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95401"/>
            <a:ext cx="7309881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C46459-14FE-5A43-91B6-52C680F4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355600"/>
            <a:ext cx="106045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2A7E8B-DD9B-41F1-B7A6-DAB1630D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1"/>
            <a:ext cx="75602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(WMT)-Hiring 150,000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DC4DA6-A4C5-40B5-9C5F-5692C8CA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00201"/>
            <a:ext cx="690136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- More Store Closings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48E037-FB4E-49DD-974C-42C7C254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2547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Oil Crash Makes Electric Expensive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Fremont factory closed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4F6A1AB-26DF-4ABD-8F45-80BA18A4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74" y="1834444"/>
            <a:ext cx="658425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– Warren Buffett big seller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840C18-B60E-44BC-8BD6-D9EBBD79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835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053AF1-3983-4D79-9D92-0A4B00CD4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6502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B2BE5D-32DC-4AD6-A439-90BDDE40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29878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favorite sector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FE4C180-BB39-4945-881C-5C43553F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19200"/>
            <a:ext cx="7347527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92C490-72E5-46D2-9BDC-F3D05DBEE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14400"/>
            <a:ext cx="777170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5E677C2-510D-42BB-8531-73115288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544612" cy="57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15F29A4-6AAA-9C41-9490-DFAD053D5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04642"/>
            <a:ext cx="9763676" cy="64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Slaughtered by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C72CD5-BE52-44DB-BA5A-6E3E206B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95401"/>
            <a:ext cx="7226869" cy="55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22C4FB-874A-40E0-9055-CCA28623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95400"/>
            <a:ext cx="7215745" cy="55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F5F42D7-77FE-4AA3-AABC-D8DF93EC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57034"/>
            <a:ext cx="7315200" cy="56009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D8C8DC-99F2-4A68-95D0-AD61C45ED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48247"/>
            <a:ext cx="7620000" cy="590975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31F540F-56CF-4E52-8189-82FC4F7F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022" y="950166"/>
            <a:ext cx="7696200" cy="59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0347A7D-DF4C-4B97-BD90-4982C2595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066801"/>
            <a:ext cx="756904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*Fed launches massive $8 trillion QE to keep the bond markets open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*Bonds markets were starting to shut down before Fed came into backstop, securities for credit card debt, municipal bond debt, student loans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*Fed supports commercial paper market with massive $125 billion a day to enable corporate short-term borrowing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*The death of the bond market was upon us, prices from here either go nowhere, or down big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*Massive flight to safety drives cash out of stocks into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bonds on a huge scale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*Default risk soars for the heaviest debt industries,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including energy, cruise lines, hotels, and airlines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*Bottom line: no bond trades for the foreseeable future</a:t>
            </a:r>
            <a:br>
              <a:rPr lang="en-US" sz="22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Going to Zero 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F9749-5B3A-6240-AF8D-989ADF58B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808159"/>
            <a:ext cx="27940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Trading the Range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 LOSS on long 3/$162-$165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12/$145-$148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83580D1-0155-4CCD-BFA6-4C1165E2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264494"/>
            <a:ext cx="6019800" cy="45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0.66%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103891E-D0FF-4E37-B30B-3F9991D9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0"/>
            <a:ext cx="7689575" cy="587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7.64%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0D8FD3-EBBB-4F5D-98A6-921966F00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09813"/>
            <a:ext cx="7467600" cy="57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112776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Great Depression is here, but it should be a quick one, no more than two quarters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risks right now at decade lows, time to pile on the positions is coming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*$8 trillion in QE and $6 trillion in fiscal stimulus will be hitting the economy soon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has super spike, then collapses from loss of yield support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remains strong with huge volatility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*Volatility backs off from $80 to $42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289382E-3C54-4C37-978D-6C4EB1B6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19200"/>
            <a:ext cx="732189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4.69%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CAC67E-E420-4897-A24C-422619094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59832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(MUB)-1.59%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12BF773-BFE5-44BE-A01C-CBAA9877D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83534"/>
            <a:ext cx="7391400" cy="56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Panic Buying  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flight to safety triggers panic buying of dollar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*150 basis point drop in bond yields then weakens the US dollar when fear resided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 gets crushed to three-year low, breaking parity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bounces hard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jumps by half to $7,500 in weeks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finding a bottom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*Starting selling short all dollar rallies,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6188A-6312-6B41-800F-77039280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226852"/>
            <a:ext cx="4756150" cy="31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BB88A5-56CD-41D4-9F9F-78BE52DA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681826" cy="58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CE2CE74-A8F0-4D1D-8D9D-24928E8A9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795476" cy="60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5777CEE-AA43-442C-AE70-CB5AFAF9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46485" cy="59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3D2ED5-68B0-4698-8D6A-135F9820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1"/>
            <a:ext cx="739996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0A61EB5-5BB2-4D89-AD6A-01333A59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487324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F7C7CB2-77BA-4944-AA71-E2B967FA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430198" cy="57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3D880BF5-5478-F344-A0C8-24EC909E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28800"/>
            <a:ext cx="8305800" cy="44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No Hedge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556B95-05D6-B748-A425-1A0CF5BA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098641"/>
            <a:ext cx="10591800" cy="54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Super Glut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depression fears beat oil prices to death, dialing consumption crashes from 82 million barrels to 48 million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*Price war between Saudi Arabia and Russia takes oil from $80 to $20 in two months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real goal is to put the US fracking industry out of business, which has added 4 million b/d over the last five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*China is the world’s largest marginal oil consumer at 13.5 million barrels a day, so oil had to take the big hit, possibly dropping to 8 million b/d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79C4A2-48B1-8D4C-AB08-CE4E4BC64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476" y="4419600"/>
            <a:ext cx="3581524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86721F7-F4BB-48B5-92DE-1348BB74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69966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7A693D6-E8A8-4E9E-B081-499C798C7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57002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392B10-E52A-4B04-BDD5-821DC0111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71820" cy="57234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131B338-AE79-4193-A55D-E522A73AB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13507"/>
            <a:ext cx="7924800" cy="60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7461A04-7F86-41F2-AD03-75E98A11C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0"/>
            <a:ext cx="7738189" cy="59323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Another Run at the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jumps 13% on massive dollar spike, then recovers 10%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of QE Infinity spark huge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12D288-9E96-FB45-A464-E8753D43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287" y="3657600"/>
            <a:ext cx="5213923" cy="29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C492B32-F7A3-4E42-A37A-2092423DF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42542"/>
            <a:ext cx="7772400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2089328" y="2822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78E44C-BFB1-4EE2-83EE-2B3613FF6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62001"/>
            <a:ext cx="792109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table, group, display&#10;&#10;Description automatically generated">
            <a:extLst>
              <a:ext uri="{FF2B5EF4-FFF2-40B4-BE49-F238E27FC236}">
                <a16:creationId xmlns:a16="http://schemas.microsoft.com/office/drawing/2014/main" id="{692119F5-F090-214D-B427-058EFD790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98" y="1600199"/>
            <a:ext cx="8216900" cy="4983163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510104" y="16764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771768" y="5256655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18FD73-EE0E-4DC5-9D5A-1C2077BEF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53170"/>
            <a:ext cx="7620000" cy="588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B0A04FB-9419-4B2D-9B77-24B2A3A4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1"/>
            <a:ext cx="7749078" cy="59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1F2764-F900-44D8-A3B9-05FD20CBB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11812" cy="59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A05683-1D51-42FC-8DF7-48090B77A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1"/>
            <a:ext cx="77203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05EE592-2318-47E7-9D8B-061348FF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635666" cy="58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2B72BC-070C-470A-B51F-B39762B70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7775"/>
            <a:ext cx="7315200" cy="564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7BC2145-5872-415E-9A10-D7B3157AE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78885"/>
            <a:ext cx="6781800" cy="51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Frozen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market is frozen. Nobody can buy, but nobody can sell either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huge wave of defaults is about to turn the mortgage market upside down with a very generous forbearance program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banks running skeleton staffs few mortgage loans can be processed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*Notaries and title companies are shut down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*Bond market loss of liquidity spikes 30-year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fixed mortgage rates back up to 3.70%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*Fed will eventually push rates back down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and rates will come back down in line with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10-year US Treasury yields at 0.66%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S&amp;P Case Shiller Rose 3.8%,</a:t>
            </a:r>
            <a:r>
              <a:rPr lang="en-US" sz="2000" dirty="0">
                <a:solidFill>
                  <a:schemeClr val="tx1"/>
                </a:solidFill>
              </a:rPr>
              <a:t> in January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C97BA-23DF-0B44-92F5-D90D84CCB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3810000"/>
            <a:ext cx="476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(5.9%), Tampa (5.0%), and Charlotte, NC (5.2%)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E680107-6FA8-468F-822F-F3FB85CBF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9" y="990601"/>
            <a:ext cx="760358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Closed for Business  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1219200"/>
            <a:ext cx="10287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*We are now in the worst economic conditions since the </a:t>
            </a:r>
            <a:r>
              <a:rPr lang="en-US" sz="2000" b="1" dirty="0">
                <a:solidFill>
                  <a:schemeClr val="tx1"/>
                </a:solidFill>
              </a:rPr>
              <a:t>Great Depression</a:t>
            </a:r>
            <a:r>
              <a:rPr lang="en-US" sz="2000" dirty="0">
                <a:solidFill>
                  <a:schemeClr val="tx1"/>
                </a:solidFill>
              </a:rPr>
              <a:t>, with Morgan Stanley predicting a -30% Q2 annualized rate, the Fed calling for 32% unemployment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*Most are expecting a huge “V” or “U” shaped recovery in the second half, both in the economy and the stock market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Corona virus </a:t>
            </a:r>
            <a:r>
              <a:rPr lang="en-US" sz="2000" dirty="0">
                <a:solidFill>
                  <a:schemeClr val="tx1"/>
                </a:solidFill>
              </a:rPr>
              <a:t>epidemic is now the only factor in the global economy, but we won’t see the data for 2-3 months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travel industry is gone and much of it is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never coming back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*Chinese says their epidemic is over,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returning economy back to normal, and shipping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medical supplies to the US and the rest of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world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909CA-0A0F-624A-AE36-A47A12B44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581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0DB36E3-A777-4433-8D6D-269295A6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295400"/>
            <a:ext cx="73067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BE20340-E7E1-45FA-BFAB-BEFDE392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50542"/>
            <a:ext cx="7620000" cy="58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bigger dip,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aside, get ready to sell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22,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2C908602-CFB4-CC4F-B418-A4CE4F538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762000"/>
            <a:ext cx="2731168" cy="41184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32479</TotalTime>
  <Words>3807</Words>
  <Application>Microsoft Office PowerPoint</Application>
  <PresentationFormat>Widescreen</PresentationFormat>
  <Paragraphs>168</Paragraphs>
  <Slides>93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Arial</vt:lpstr>
      <vt:lpstr>Calibri</vt:lpstr>
      <vt:lpstr>Office Theme</vt:lpstr>
      <vt:lpstr>The Mad Hedge Fund Trader “Mad Hedge Goes Positive for 2020” </vt:lpstr>
      <vt:lpstr> Trade Alert Performance New Highs in Reach!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From Extreme Overbought to Oversold </vt:lpstr>
      <vt:lpstr>The Global Economy – Closed for Business   </vt:lpstr>
      <vt:lpstr>Pandemic</vt:lpstr>
      <vt:lpstr>How Long Will it Take?</vt:lpstr>
      <vt:lpstr>PowerPoint Presentation</vt:lpstr>
      <vt:lpstr>PowerPoint Presentation</vt:lpstr>
      <vt:lpstr>The Historic Antidote</vt:lpstr>
      <vt:lpstr>Weekly Jobless Claims-Bottomed Out +70,000 to 281,000 Total US unemployment doubles to 14.4 million in a week, will double and double again </vt:lpstr>
      <vt:lpstr>The Bill Davis View A $1,500 Upgrade for the Mad Day Trader Service </vt:lpstr>
      <vt:lpstr>Stocks – Dead Cat Bounce</vt:lpstr>
      <vt:lpstr>     S&amp;P 500 – Collapse –Targeting 2,000, down 42%, PE multiple of 11X  long 4/$270-$280 bear put spread  took profits on long 4/$280-$290 bear put spread took profits on long 4/$275-$280 bear put spread        </vt:lpstr>
      <vt:lpstr>     S&amp;P 500 – 100 Year Multiple Average is 15X         </vt:lpstr>
      <vt:lpstr> S&amp;P 500 (SPY)- Giving Up 2019, 2018, and 2017 If I’m Wrong the Final Target is 1,600  </vt:lpstr>
      <vt:lpstr> Dow Average ($INDU)- Giving Up Three Years of Gains</vt:lpstr>
      <vt:lpstr>Russell 2000 (IWM)- Free Fall took profits on Long 10/$137-$142 vertical bull call spread took profits on Long 10/$153-$156 vertical bear put spread </vt:lpstr>
      <vt:lpstr>NASDAQ ($COMPQ) – Monster Declines</vt:lpstr>
      <vt:lpstr>(VIX)- 11 Year High </vt:lpstr>
      <vt:lpstr> (VXX)- Sell Rallies-Down $38 from top long 1/2021 $16 puts long 1/2021 $24 puts </vt:lpstr>
      <vt:lpstr>   Microsoft (MSFT)- Earnings beat- Looking for Another Entry Point took profit on long 4/$120-$130 call spread  stop loss on long 12/$170-$180 call spread  took profits on long 12/$135-$138 call spread      </vt:lpstr>
      <vt:lpstr>   Facebook (FB)- Breaking Down Paying Full Salaries on all gig workers took profits on Long 9/$150-$160 vertical bull call spread took profits on Long 8/$167.50-$172.50 vertical bull call spread     </vt:lpstr>
      <vt:lpstr>    Apple (AAPL)- Tosses Q2 Guidance  took profits on long $3/$250-$260 call spread stopped out of long $3/$285-$295 call spread took profits on long 2/$245-$255 put spread     </vt:lpstr>
      <vt:lpstr>   Alphabet (GOOGL) – Advertising Hit took profits on long 12/$1,200-$1,230 bull call spread took profits on long 9/$1,030-$1,080 vertical bull call spread stopped out of long 5/$1,100-$1,130 bull call spread took profits on long 4/$1,080-$1,120 bull call spread   </vt:lpstr>
      <vt:lpstr>        Amazon (AMZN) – hiring 100,000 took profits on long 4/$1,600-$1,650 bull call spread stopped out of long 3/$1,700-$1,800 bull call spread  took profits on 9/$1,500-$1,500 bull call spread stopped out of long 4/$1,650-$1,700 call spread       </vt:lpstr>
      <vt:lpstr>        ProShares Ultra Technology (ROM) – Terrible Guidance –  stopped out of long at $100.10        </vt:lpstr>
      <vt:lpstr>      PayPal (PYPL)-Fintech Rules took profits on long 4/$90-$95 call spread      </vt:lpstr>
      <vt:lpstr>  NVIDIA (NVDA) – Crash leader    </vt:lpstr>
      <vt:lpstr>  Micron Technology (MU)-Ditto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Corona Hit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(WMT)-Hiring 150,000 took profit on Long 11/$125-$130 bear put spread took profit on Long 10/$119-$121 bear put spread took profits on Long 8/$114-$117 bear put spread  </vt:lpstr>
      <vt:lpstr>  Macys’ (M) - More Store Closings took profits on Long 8/$23-$25 bear put spread  </vt:lpstr>
      <vt:lpstr>      Tesla (TSLA)- Oil Crash Makes Electric Expensive Fremont factory closed stopped out of long 6/$260-$270 put spread took profits on long 6/$140-$150 call spread took profits on long 6/$240-$250 put spread        </vt:lpstr>
      <vt:lpstr>Southwest Airlines (LUV) – Warren Buffett big seller</vt:lpstr>
      <vt:lpstr>Delta Airlines (DAL) – Warren Buffett big seller  </vt:lpstr>
      <vt:lpstr>Transports Sector SPDR (XTN)- Worst Hit Sector (ALGT),  (ALK), (JBLU), (LUV), (CHRW), (DAL) </vt:lpstr>
      <vt:lpstr>Health Care Sector (XLV), (RXL)-New Highs (JNJ), (PFE), (MRK), (GILD), (ACT), (AMGN) The new favorite sector </vt:lpstr>
      <vt:lpstr>Amgen (AMGN) </vt:lpstr>
      <vt:lpstr>CRISPR Therapeutics (CRSP) </vt:lpstr>
      <vt:lpstr>Goldman Sachs (GS) – Slaughtered by Low Rates </vt:lpstr>
      <vt:lpstr>Palo Alto Networks (PANW)-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Bonds – Going to Zero Rates</vt:lpstr>
      <vt:lpstr>   Treasury ETF (TLT) – Trading the Range STOP LOSS on long 3/$162-$165 put spread took profits on long 12/$145-$148 put spread  profits on long 10/$129-$132 call spread stopped out of long 8/$137-$140 put spread  took profits on long 8/$125-$128 call spread    </vt:lpstr>
      <vt:lpstr> Ten Year Treasury Yield ($TNX) – 0.66%  </vt:lpstr>
      <vt:lpstr>Junk Bonds (HYG) 7.64% Yield big jump in spreads on stock selloff and recession fears </vt:lpstr>
      <vt:lpstr>2X Short Treasuries (TBT)- 2 Month Bottoming Process</vt:lpstr>
      <vt:lpstr>Emerging Market Debt (ELD) 4.69% Yield- </vt:lpstr>
      <vt:lpstr>Municipal Bonds (MUB)-1.59%   Mix of AAA, AA, and A rated bonds </vt:lpstr>
      <vt:lpstr>Foreign Currencies – Dollar Panic Buying 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No Hedge  </vt:lpstr>
      <vt:lpstr>Energy – Super Glut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Another Run at the Highs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Frozen</vt:lpstr>
      <vt:lpstr>February Corelogic S&amp;P Case Shiller Home Price Index Phoenix (5.9%), Tampa (5.0%), and Charlotte, NC (5.2%) showing biggest gains </vt:lpstr>
      <vt:lpstr>Simon Property Group (SPG)- Mall REIT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April 22,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Bronte</cp:lastModifiedBy>
  <cp:revision>7035</cp:revision>
  <cp:lastPrinted>2017-08-31T13:43:13Z</cp:lastPrinted>
  <dcterms:created xsi:type="dcterms:W3CDTF">2015-02-05T17:12:57Z</dcterms:created>
  <dcterms:modified xsi:type="dcterms:W3CDTF">2020-04-08T12:55:23Z</dcterms:modified>
</cp:coreProperties>
</file>