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898" r:id="rId12"/>
    <p:sldId id="693" r:id="rId13"/>
    <p:sldId id="910" r:id="rId14"/>
    <p:sldId id="787" r:id="rId15"/>
    <p:sldId id="1026" r:id="rId16"/>
    <p:sldId id="570" r:id="rId17"/>
    <p:sldId id="280" r:id="rId18"/>
    <p:sldId id="285" r:id="rId19"/>
    <p:sldId id="1022" r:id="rId20"/>
    <p:sldId id="563" r:id="rId21"/>
    <p:sldId id="835" r:id="rId22"/>
    <p:sldId id="613" r:id="rId23"/>
    <p:sldId id="831" r:id="rId24"/>
    <p:sldId id="811" r:id="rId25"/>
    <p:sldId id="1025" r:id="rId26"/>
    <p:sldId id="891" r:id="rId27"/>
    <p:sldId id="814" r:id="rId28"/>
    <p:sldId id="764" r:id="rId29"/>
    <p:sldId id="765" r:id="rId30"/>
    <p:sldId id="840" r:id="rId31"/>
    <p:sldId id="893" r:id="rId32"/>
    <p:sldId id="841" r:id="rId33"/>
    <p:sldId id="289" r:id="rId34"/>
    <p:sldId id="730" r:id="rId35"/>
    <p:sldId id="994" r:id="rId36"/>
    <p:sldId id="996" r:id="rId37"/>
    <p:sldId id="799" r:id="rId38"/>
    <p:sldId id="673" r:id="rId39"/>
    <p:sldId id="830" r:id="rId40"/>
    <p:sldId id="481" r:id="rId41"/>
    <p:sldId id="290" r:id="rId42"/>
    <p:sldId id="1008" r:id="rId43"/>
    <p:sldId id="1009" r:id="rId44"/>
    <p:sldId id="669" r:id="rId45"/>
    <p:sldId id="522" r:id="rId46"/>
    <p:sldId id="336" r:id="rId47"/>
    <p:sldId id="295" r:id="rId48"/>
    <p:sldId id="501" r:id="rId49"/>
    <p:sldId id="539" r:id="rId50"/>
    <p:sldId id="982" r:id="rId51"/>
    <p:sldId id="654" r:id="rId52"/>
    <p:sldId id="659" r:id="rId53"/>
    <p:sldId id="655" r:id="rId54"/>
    <p:sldId id="656" r:id="rId55"/>
    <p:sldId id="657" r:id="rId56"/>
    <p:sldId id="658" r:id="rId57"/>
    <p:sldId id="985" r:id="rId58"/>
    <p:sldId id="533" r:id="rId59"/>
    <p:sldId id="756" r:id="rId60"/>
    <p:sldId id="1001" r:id="rId61"/>
    <p:sldId id="786" r:id="rId62"/>
    <p:sldId id="546" r:id="rId63"/>
    <p:sldId id="536" r:id="rId64"/>
    <p:sldId id="777" r:id="rId65"/>
    <p:sldId id="986" r:id="rId66"/>
    <p:sldId id="388" r:id="rId67"/>
    <p:sldId id="312" r:id="rId68"/>
    <p:sldId id="380" r:id="rId69"/>
    <p:sldId id="747" r:id="rId70"/>
    <p:sldId id="313" r:id="rId71"/>
    <p:sldId id="972" r:id="rId72"/>
    <p:sldId id="907" r:id="rId73"/>
    <p:sldId id="650" r:id="rId74"/>
    <p:sldId id="729" r:id="rId75"/>
    <p:sldId id="737" r:id="rId76"/>
    <p:sldId id="998" r:id="rId77"/>
    <p:sldId id="999" r:id="rId78"/>
    <p:sldId id="1000" r:id="rId79"/>
    <p:sldId id="904" r:id="rId80"/>
    <p:sldId id="905" r:id="rId81"/>
    <p:sldId id="754" r:id="rId82"/>
    <p:sldId id="332" r:id="rId83"/>
    <p:sldId id="586" r:id="rId84"/>
    <p:sldId id="1005" r:id="rId85"/>
    <p:sldId id="1006" r:id="rId86"/>
    <p:sldId id="492" r:id="rId87"/>
    <p:sldId id="335" r:id="rId8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2" autoAdjust="0"/>
    <p:restoredTop sz="94830"/>
  </p:normalViewPr>
  <p:slideViewPr>
    <p:cSldViewPr>
      <p:cViewPr varScale="1">
        <p:scale>
          <a:sx n="121" d="100"/>
          <a:sy n="121" d="100"/>
        </p:scale>
        <p:origin x="26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Fat Lady is Singing for the Bond Market”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6,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E3A95-7E9A-3A48-A8E1-61B267CD3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27" y="1600200"/>
            <a:ext cx="5320346" cy="31521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Great Depression Repeat 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1219200"/>
            <a:ext cx="10287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*We are now in the worst economic conditions since the </a:t>
            </a:r>
            <a:r>
              <a:rPr lang="en-US" sz="2000" b="1" dirty="0">
                <a:solidFill>
                  <a:schemeClr val="tx1"/>
                </a:solidFill>
              </a:rPr>
              <a:t>Great Depression</a:t>
            </a:r>
            <a:r>
              <a:rPr lang="en-US" sz="2000" dirty="0">
                <a:solidFill>
                  <a:schemeClr val="tx1"/>
                </a:solidFill>
              </a:rPr>
              <a:t>, with the worst forecasts at a -40% Q2 annualized rate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huge “V” recovery in the stock market, but will it last? A “U” shaped recovery in the second half is the best we can hope for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*Unemployed top 30 million, 40 million with U-6, may jump another 5 million in Thursday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travel industry is gone and much of it is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never coming back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*West coast will recover first, then the east and Midwest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*Government handouts will take many months to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hit the economy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DA49E-2CC6-C342-97A5-2376E98BE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318" y="3810000"/>
            <a:ext cx="2091432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3.8 Million to 30 million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will surpass Great Depressions this week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3D8513-AB64-1A47-9202-5DA90DDA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6992"/>
            <a:ext cx="7950200" cy="4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C07BBE-BE36-CC4B-A642-ACE34818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46745"/>
              </p:ext>
            </p:extLst>
          </p:nvPr>
        </p:nvGraphicFramePr>
        <p:xfrm>
          <a:off x="1295400" y="1790700"/>
          <a:ext cx="91440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272738">
                  <a:extLst>
                    <a:ext uri="{9D8B030D-6E8A-4147-A177-3AD203B41FA5}">
                      <a16:colId xmlns:a16="http://schemas.microsoft.com/office/drawing/2014/main" val="4148787763"/>
                    </a:ext>
                  </a:extLst>
                </a:gridCol>
                <a:gridCol w="1901228">
                  <a:extLst>
                    <a:ext uri="{9D8B030D-6E8A-4147-A177-3AD203B41FA5}">
                      <a16:colId xmlns:a16="http://schemas.microsoft.com/office/drawing/2014/main" val="73835130"/>
                    </a:ext>
                  </a:extLst>
                </a:gridCol>
                <a:gridCol w="1970034">
                  <a:extLst>
                    <a:ext uri="{9D8B030D-6E8A-4147-A177-3AD203B41FA5}">
                      <a16:colId xmlns:a16="http://schemas.microsoft.com/office/drawing/2014/main" val="749346334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5465047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6507263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Shutterstock, Inc. (SSTK) 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36.00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42.00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12148218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American Tower Corp (AMT)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238.00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260.00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9812692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Albemarle Corp (ALB)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58.00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70.00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4513767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Applied Materials Inc. (AMAT)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50.00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62.00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0324189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Lockheed Martin Corp (LMT)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385.00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420.00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88776080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3521584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6927117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5620388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Cummins Inc. (CMI)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160.00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5204603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ABMIOD, Inc. (ABMD)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182.00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8797007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Wayfair Inc. (W)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166.00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42128924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Itron, Inc. (ITRI)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42.00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4743562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MKS Instruments Inc. (MKSI)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94.00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74.00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84311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Hitting a Ceiling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*Monster rally stalls, bumping up against 200-day moving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Earnings multiples soar from 18X 2019 earnings and likely 36X 2020 earnings, assuming they drop by half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has a great run but now appear exhausted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 the next dip scale into those 2-year LEAP’s in your favorite big tech names, but low bids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under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 and biotech, the market leaders,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30%-40% selloffs, and the 2X (ROM) which rocketed 58%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three weeks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the next big dip for a massive recovery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starting in the summer-fall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EAC8A-82C1-C148-B7C4-044B9EBE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567" y="3962400"/>
            <a:ext cx="395053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Bounce –Targeting 2,400 and a Head and Shoulders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$305-$315 bear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4/$310-$320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stopped out of long 4/$235-$245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10134600" y="450631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2,500</a:t>
            </a:r>
            <a:br>
              <a:rPr lang="en-US" sz="2000" dirty="0"/>
            </a:br>
            <a:r>
              <a:rPr lang="en-US" sz="2000" dirty="0"/>
              <a:t>-42%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7715380" y="3962400"/>
            <a:ext cx="742820" cy="8382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E6DC423-6A95-054A-9893-ED0497DB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08" y="2089150"/>
            <a:ext cx="5954621" cy="45084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6934200" y="4191000"/>
            <a:ext cx="609600" cy="6096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8534400" y="4038598"/>
            <a:ext cx="609600" cy="6096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9267890" y="3796860"/>
            <a:ext cx="742820" cy="8382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Giving Up Three Years of Gains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BA285B-122E-4161-9C34-1CDEBDA0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1965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8DF2473-E95C-43AD-9344-79C7193B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7176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Monster Recovery</a:t>
            </a:r>
          </a:p>
        </p:txBody>
      </p:sp>
      <p:pic>
        <p:nvPicPr>
          <p:cNvPr id="4" name="Picture 3" descr="A map of a building&#10;&#10;Description automatically generated">
            <a:extLst>
              <a:ext uri="{FF2B5EF4-FFF2-40B4-BE49-F238E27FC236}">
                <a16:creationId xmlns:a16="http://schemas.microsoft.com/office/drawing/2014/main" id="{37585492-67C5-4C5F-B5E9-12E62B72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0"/>
            <a:ext cx="7513367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Half of the Peak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8EB47D4-4400-4B24-A012-3009EB47D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0"/>
            <a:ext cx="7658511" cy="59456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$38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5B9619-DA7F-4D36-B565-D7783230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57" y="1447800"/>
            <a:ext cx="698511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Positive for 2020!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1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+6.86%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+2.99%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-17.8%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+355.91%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1.3% short of 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CA9596B-FF32-4021-AB6D-5FEF01B3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408" y="1600200"/>
            <a:ext cx="6771409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E92562F-B95B-42E7-B19C-354870200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820743"/>
            <a:ext cx="6546147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3/$250-$260 call spread</a:t>
            </a: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F16E3A6-D6AD-4BE9-B7D9-31CF5C02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43605"/>
            <a:ext cx="6553768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D0DA59A-D732-4E5D-86FB-34A4D1102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95" y="1820743"/>
            <a:ext cx="6569009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2AAA352-9E4C-46F0-933E-09ACC273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7178752" cy="55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58% in 3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at $100.10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4ED78CD-6C7B-49CD-9F0D-9D6A9B6C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179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BA701D5-72BB-48EB-81D3-D512F505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1"/>
            <a:ext cx="74955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Leading the charge on every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74A8D6-C397-4106-ADE0-25BB42D3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156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BABB76F9-8F90-449B-87F2-996E0598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59934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C96D4A-3CC0-40E1-BF9D-847BEC3E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2733"/>
            <a:ext cx="7010400" cy="54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Massive Bond Shorts Covered for Huge Profits, </a:t>
            </a:r>
            <a:br>
              <a:rPr lang="en-US" sz="1800" dirty="0"/>
            </a:br>
            <a:r>
              <a:rPr lang="en-US" sz="1800" dirty="0"/>
              <a:t>cut back positions from 90% to 50%, neutral but big profits on downside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+4.46%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9CBE64-A5D9-504C-8714-51017DE35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24879"/>
              </p:ext>
            </p:extLst>
          </p:nvPr>
        </p:nvGraphicFramePr>
        <p:xfrm>
          <a:off x="838200" y="1752600"/>
          <a:ext cx="6079905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356935">
                  <a:extLst>
                    <a:ext uri="{9D8B030D-6E8A-4147-A177-3AD203B41FA5}">
                      <a16:colId xmlns:a16="http://schemas.microsoft.com/office/drawing/2014/main" val="545600365"/>
                    </a:ext>
                  </a:extLst>
                </a:gridCol>
                <a:gridCol w="1722970">
                  <a:extLst>
                    <a:ext uri="{9D8B030D-6E8A-4147-A177-3AD203B41FA5}">
                      <a16:colId xmlns:a16="http://schemas.microsoft.com/office/drawing/2014/main" val="2675790929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On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32174593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World is Getting Better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04719169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762305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(TLT) 6/$175-$180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12108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33992958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53121088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Off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5174801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World is Getting Worse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95291571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37559225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(SDS)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-20.00%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29125814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(SPY) 5/$305-$315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89160476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94613647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Net Position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-10.00%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069410050"/>
                  </a:ext>
                </a:extLst>
              </a:tr>
            </a:tbl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D94C2F2-F4DB-8640-A8D4-A65C5D29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037" y="3382319"/>
            <a:ext cx="2679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BD53981-2D5F-4512-95F1-CB549F50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9800"/>
            <a:ext cx="5875305" cy="44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5EC4748-30BB-4C66-BBF5-26B4955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4" y="1852461"/>
            <a:ext cx="6591871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E879A50-C821-4564-B645-64ECDF2C0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1"/>
            <a:ext cx="71873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EB511E-23C8-4171-901E-DD4F7110D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4077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65460E-B25F-4712-A1ED-AE11ECCC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88" y="988541"/>
            <a:ext cx="7655223" cy="58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(WMT)-Hiring 150,000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CE8D23-D588-4B8E-87FC-2DD37748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695036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- More Store Closings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B9FD7C5-266A-416F-A12B-4BCD44C4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3980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Oil Crash Makes Electric Expensive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Fremont factory closed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37EF3FA-6EF2-4FF2-9D04-867AB6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28364"/>
            <a:ext cx="658425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6B2314-CBAA-4E17-AB13-C0C4C41C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2564"/>
            <a:ext cx="7421407" cy="5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B9D70C-0F88-471C-9AB3-DAEE0B736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1"/>
            <a:ext cx="77564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4C805B-C04C-624D-BDD6-470A2319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4200"/>
            <a:ext cx="10668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9C7334E-F16E-4A63-B546-228A378F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33" y="1272746"/>
            <a:ext cx="72305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59B79E-2BDF-4F12-A1B0-DDA85C062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19350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356A97E-1DEE-47BB-A23A-9588A9F8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0"/>
            <a:ext cx="77365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B3A26C-A8AC-44F7-BB54-08FB6473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703345" cy="58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Slaughtered by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FC8E4B-2E99-4A85-B4F5-95552AE7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92427"/>
            <a:ext cx="7399581" cy="56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9AC104-E751-444E-8AD3-BCB3ACC2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26290"/>
            <a:ext cx="7177849" cy="55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7A25AED-5711-4096-A79F-00EF0D8D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67894" cy="55667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6987EA-4A9B-44BD-B32A-229E271A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2240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640F260-219F-458C-A5F1-A87772F1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7849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5453E8-25E9-4B65-AE08-F0F51C7C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34514"/>
            <a:ext cx="7543800" cy="58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2F88BD-39E2-7446-BED7-F9F85DCE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32642"/>
            <a:ext cx="93091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*7 short positions in 2 weeks boosted out performance by 10.51%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*Short selling opportunity of the century is in play, down 18 points from the high, we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cought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ten of those points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*National debt is soaring from $24 to $32 trillion in 18 months, with $3 trillion in Q2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*Massive crowding out by US Treasury borrowing is imminent to fund $6 trillion in Corona bailout programs on top of existing $1.5 trillion budget deficit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*The century worst case scenario is setting up, going into a Great Depression with interest rates already at zero and massive budget deficits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*US Treasury bond bond fund (TLT) could plunge from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*Trump threatening default throws gasoline on the fire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*Bottom line: no bond trades for the foreseeable future</a:t>
            </a:r>
            <a:br>
              <a:rPr lang="en-US" sz="22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Home 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E1D6C-8A16-BC4C-82D9-FF5DF98D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4520460"/>
            <a:ext cx="2882900" cy="19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Selling at All-Time High</a:t>
            </a:r>
            <a:br>
              <a:rPr lang="en-US" sz="2400" dirty="0"/>
            </a:b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6/$175-$180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long 5/$176-$177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long 5/$175-$178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15/$176-$179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15/$177-$180 put spread</a:t>
            </a: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B364D52-678F-4154-BCB3-83D71110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283865"/>
            <a:ext cx="5818150" cy="45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0.71%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76D643D-A8DE-4AB0-BBD9-55EA221CE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0"/>
            <a:ext cx="7653494" cy="58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7.23%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F48EB1-D662-4E16-A788-78B4E096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04" y="990600"/>
            <a:ext cx="7645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3A6BFC2-0098-414F-B86D-6FA449DA1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721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2F2FAA5-75FC-435E-A138-AB0D3E938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838201"/>
            <a:ext cx="780479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(MUB)-2.11%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A9C095-3D45-4AF8-BB15-E965D7CA3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39794"/>
            <a:ext cx="7296431" cy="55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Dead in the Water 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flight to safety ceases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*Interest rate support for US dollar is gone for good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stabilizes at three year low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holds big gains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bounces on supply restriction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makes new recovery high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*Starting selling short all dollar rallies,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34370-E1C3-9748-AD58-0E92533D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778" y="3810000"/>
            <a:ext cx="5513022" cy="2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E35403-B76E-4150-BC32-0A603434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0"/>
            <a:ext cx="7600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016310A-69AF-48F8-8CC5-0877DE36F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5920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administration is forcing early opening which will bring a second Corona wave worse than the first on, triggering a secondary crash in the stock market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are now wildly overpriced counting heavily on a free put from the Fed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*Even if you open up everything, the customers afraid of infection won’t show. That has been the case in China. That means a deeper and longer depression, with jobless hitting 52 million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*Corona curves are flattening but it will take a long time before anyone feels safe to go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taking a run at all time high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*Volatility backs off from $80 to $30, so it could be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sleepy summer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489E9D4-ACA8-4AA3-BDB1-C018C1183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81021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4DF7994-9D38-4FAE-A6E5-1BD54D5E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331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C04D080-3C10-4B4B-83CC-734DF0D2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46713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404DC7-7593-4BB3-AF72-51D66A16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43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No Hedge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DCC28B-69BA-8A41-9A38-86AE0C57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4900"/>
            <a:ext cx="9525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Dead Cat Bounce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*Short covering rally takes oil to $20, over 1 million b/d capped in the US, shrinking the supply demand gap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government leases 20 million barrels of storage in SPR to big Texas oil companies when they should have bought the oil close to zero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*Negative prices still threaten with June futures expiration in mid May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Consumption is running at half normal levels, with no driving or flights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*Maybe half of all listed energy names will go bankrupt in 2020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15AF7-B3BF-C848-ACE5-207BF0C84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259" y="3962401"/>
            <a:ext cx="5339841" cy="2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4FCFD7E-4F42-40B0-88EC-007305E3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1"/>
            <a:ext cx="76790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stopped out of long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4D38855-75BD-4712-AE55-F536DD6EB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42" y="1017373"/>
            <a:ext cx="7663131" cy="58715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FA1332-9F3B-466E-8116-0B2F7E73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1"/>
            <a:ext cx="7623131" cy="58612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F186FD-194C-43C4-95EF-C9318C33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838201"/>
            <a:ext cx="788328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*US cases top 1.2 million, deaths at 71,152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*Early opening states in Midwest are setting up a second wave in the summer/fall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*Death rates in New York are falling, down to only 500 a 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*50% of cases show no symptoms, but they become spreaders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are at least two variants out there, so you can get it twice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appears to be a genetic element where some people</a:t>
            </a:r>
            <a:br>
              <a:rPr lang="en-US" sz="1800" dirty="0"/>
            </a:br>
            <a:r>
              <a:rPr lang="en-US" sz="1800" dirty="0"/>
              <a:t>appear immune and other die quickly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*We may need masks in public for years, or</a:t>
            </a:r>
            <a:br>
              <a:rPr lang="en-US" sz="1800" dirty="0"/>
            </a:br>
            <a:r>
              <a:rPr lang="en-US" sz="1800" dirty="0"/>
              <a:t>until there is a vaccine, best hope is for serum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true vaccine is years off, or never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BCF0B-C8A2-184C-82DA-C808C7148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429000"/>
            <a:ext cx="4237721" cy="28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9EE918-7613-4B9F-BD1C-4717370B5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41132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New Highs in Range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change in bullish picture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*Corona plague cutting gold production as workers get sick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sparks huge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5B017-BEC5-EB45-921D-5807951D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04" y="3429000"/>
            <a:ext cx="526086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51F30B-72B6-44FF-9248-5ABC141E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70096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9FE846-B30D-4D4B-835E-78FA3CDF7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5032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9C97C2-8AFA-4D14-AC6B-5A09B88D6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1"/>
            <a:ext cx="783211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26BAF9-30D0-48E2-AC16-7D2A352B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2664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189E4DE-268B-416E-8366-71CF7331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981" y="914400"/>
            <a:ext cx="7660927" cy="58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D5C0512-157A-4821-88B5-70B40A5D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1"/>
            <a:ext cx="77835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D07401-E7EF-49F6-B391-7C770367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14401"/>
            <a:ext cx="78224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DC0519-DA77-44E6-B495-EE57A579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2342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3574F2A2-5363-4F49-A611-75045A2EC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57497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7E72C9-3E82-49EA-9D9D-B25EE870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3" y="1813123"/>
            <a:ext cx="6607113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Green Shoots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*Many states reopen, letting open houses return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/>
              <a:t>Pending Home Sales Down a Staggering 20.8%,</a:t>
            </a:r>
            <a:r>
              <a:rPr lang="en-US" sz="1800" dirty="0"/>
              <a:t> in March, and off 16.3% YOY. The worst is yet to come.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/>
              <a:t>Existing Home Sales Collapse by 15.4%,</a:t>
            </a:r>
            <a:r>
              <a:rPr lang="en-US" sz="1800" dirty="0"/>
              <a:t> in March.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Existing Home Sales Plunge by 8.5%</a:t>
            </a:r>
            <a:r>
              <a:rPr lang="en-US" sz="1800" dirty="0"/>
              <a:t> in March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forbearance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 4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million, read defaults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*Fed intervention takes 30-year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fixed mortgage rates back down to 3.20%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4.2%,</a:t>
            </a:r>
            <a:r>
              <a:rPr lang="en-US" sz="2000" dirty="0">
                <a:solidFill>
                  <a:schemeClr val="tx1"/>
                </a:solidFill>
              </a:rPr>
              <a:t> in February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BCE36-F97A-1549-BEA5-F07E4F97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505200"/>
            <a:ext cx="4725403" cy="25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(7.5%), Seattle (6.0%), Tampa (5.2%)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66F6D-C31A-F247-870D-EEE5DD5A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93800"/>
            <a:ext cx="7620000" cy="5308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73B3151-6201-44E4-8FFD-01B31A72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66800"/>
            <a:ext cx="7559052" cy="57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80FD925-F596-48C3-86D1-896BCBBF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7447415" cy="56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3C8A769-3BF9-45BE-A5E0-91E7AF0D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1"/>
            <a:ext cx="765158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-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aggresively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20,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F573614F-EF04-324D-9FA3-63DC5CA5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015999"/>
            <a:ext cx="3505200" cy="35880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group, table, black&#10;&#10;Description automatically generated">
            <a:extLst>
              <a:ext uri="{FF2B5EF4-FFF2-40B4-BE49-F238E27FC236}">
                <a16:creationId xmlns:a16="http://schemas.microsoft.com/office/drawing/2014/main" id="{E30B7107-9E26-4E4F-92F5-E5828F1E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0" y="1530350"/>
            <a:ext cx="8318500" cy="479425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677400" y="16002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100584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32754</TotalTime>
  <Words>3656</Words>
  <Application>Microsoft Macintosh PowerPoint</Application>
  <PresentationFormat>Widescreen</PresentationFormat>
  <Paragraphs>156</Paragraphs>
  <Slides>87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The Mad Hedge Fund Trader “The Fat Lady is Singing for the Bond Market” </vt:lpstr>
      <vt:lpstr> Trade Alert Performance Back to Positive for 2020!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From Extreme Overbought to Oversold </vt:lpstr>
      <vt:lpstr>The Global Economy – Great Depression Repeat   </vt:lpstr>
      <vt:lpstr>Weekly Jobless Claims-Bottomed Out  3.8 Million to 30 million will surpass Great Depressions this week </vt:lpstr>
      <vt:lpstr>The Bill Davis View A $1,500 Upgrade for the Mad Day Trader Service </vt:lpstr>
      <vt:lpstr>Stocks – Hitting a Ceiling</vt:lpstr>
      <vt:lpstr>      S&amp;P 500 – Bounce –Targeting 2,400 and a Head and Shoulders Bottom  took profits on long $305-$315 bear put spread took profits on long 4/$310-$320 bear put spread  stopped out of long 4/$235-$245 bull call spread  took profits on long 4/$280-$290 bear put spread took profits on long 4/$275-$280 bear put spread        </vt:lpstr>
      <vt:lpstr> Dow Average ($INDU)- Giving Up Three Years of Gains</vt:lpstr>
      <vt:lpstr>Russell 2000 (IWM)-  took profits on Long 10/$137-$142 vertical bull call spread took profits on Long 10/$153-$156 vertical bear put spread </vt:lpstr>
      <vt:lpstr>NASDAQ ($COMPQ) – Monster Recovery</vt:lpstr>
      <vt:lpstr>(VIX)- Half of the Peak </vt:lpstr>
      <vt:lpstr> (VXX)- Sell Rallies-Down $38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 Breaking Down stopped out of Long 9/$190-$200 vertical bear put spread took profits on Long 9/$145-$155 vertical bull call spread took profits on Long 9/$150-$160 vertical bull call spread took profits on Long 8/$167.50-$172.50 vertical bull call spread     </vt:lpstr>
      <vt:lpstr>     Apple (AAPL)- took profits on long 4/24/$250-$260 call spread took profits on long 5/$250-$260 call spread took profits on long 4/$250-$260 call spread took profits on long 3/$250-$260 call spread      </vt:lpstr>
      <vt:lpstr>   Alphabet (GOOGL) – 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New High took profits on long 4/$1,600-$1,650 bull call spread stopped out of long 3/$1,700-$1,800 bull call spread  took profits on 9/$1,500-$1,500 bull call spread        </vt:lpstr>
      <vt:lpstr>        ProShares Ultra Technology (ROM) – Up 58% in 3 Weeks stopped out of long at $100.10        </vt:lpstr>
      <vt:lpstr>      PayPal (PYPL)-Fintech Rules took profits on long 4/$90-$95 call spread      </vt:lpstr>
      <vt:lpstr>  NVIDIA (NVDA) – Leading the charge on every recovery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(WMT)-Hiring 150,000 took profit on Long 11/$125-$130 bear put spread took profit on Long 10/$119-$121 bear put spread took profits on Long 8/$114-$117 bear put spread  </vt:lpstr>
      <vt:lpstr>  Macys’ (M) - More Store Closings took profits on Long 8/$23-$25 bear put spread  </vt:lpstr>
      <vt:lpstr>      Tesla (TSLA)- Oil Crash Makes Electric Expensive Fremont factory closed stopped out of long 6/$260-$270 put spread took profits on long 6/$140-$150 call spread took profits on long 6/$240-$250 put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</vt:lpstr>
      <vt:lpstr>CRISPR Therapeutics (CRSP) </vt:lpstr>
      <vt:lpstr>Goldman Sachs (GS) – Slaughtered by Low Rates </vt:lpstr>
      <vt:lpstr>Palo Alto Networks (PANW)-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Home Run</vt:lpstr>
      <vt:lpstr>    Treasury ETF (TLT) – Selling at All-Time High  long 6/$175-$180 put spread took profits on long long 5/$176-$177 put spread took profits on long long 5/$175-$178 put spread took profits on long 15/$176-$179 put spread took profits on long 15/$177-$180 put spread      </vt:lpstr>
      <vt:lpstr> Ten Year Treasury Yield ($TNX) – 0.71%  </vt:lpstr>
      <vt:lpstr>Junk Bonds (HYG) 7.23% Yield big jump in spreads on stock selloff and recession fears </vt:lpstr>
      <vt:lpstr>2X Short Treasuries (TBT)- 2 Month Bottoming Process</vt:lpstr>
      <vt:lpstr>Emerging Market Debt (ELD) 4.77% Yield- </vt:lpstr>
      <vt:lpstr>Municipal Bonds (MUB)-2.11%   Mix of AAA, AA, and A rated bonds </vt:lpstr>
      <vt:lpstr>Foreign Currencies – Dead in the Water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No Hedge  </vt:lpstr>
      <vt:lpstr>Energy – Dead Cat Bounce</vt:lpstr>
      <vt:lpstr>Oil-($WTIC)</vt:lpstr>
      <vt:lpstr>  United States Oil Fund (USO) stopped out of long stopped out of long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New Highs in Range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Green Shoots</vt:lpstr>
      <vt:lpstr>February Corelogic S&amp;P Case Shiller Home Price Index Phoenix (7.5%), Seattle (6.0%), Tampa (5.2%) showing biggest gains </vt:lpstr>
      <vt:lpstr>Simon Property Group (SPG)- Mall REIT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May 20,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7065</cp:revision>
  <cp:lastPrinted>2017-08-31T13:43:13Z</cp:lastPrinted>
  <dcterms:created xsi:type="dcterms:W3CDTF">2015-02-05T17:12:57Z</dcterms:created>
  <dcterms:modified xsi:type="dcterms:W3CDTF">2020-05-06T15:46:45Z</dcterms:modified>
</cp:coreProperties>
</file>