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0"/>
  </p:notesMasterIdLst>
  <p:sldIdLst>
    <p:sldId id="256" r:id="rId2"/>
    <p:sldId id="888" r:id="rId3"/>
    <p:sldId id="605" r:id="rId4"/>
    <p:sldId id="997" r:id="rId5"/>
    <p:sldId id="664" r:id="rId6"/>
    <p:sldId id="824" r:id="rId7"/>
    <p:sldId id="1032" r:id="rId8"/>
    <p:sldId id="647" r:id="rId9"/>
    <p:sldId id="695" r:id="rId10"/>
    <p:sldId id="755" r:id="rId11"/>
    <p:sldId id="898" r:id="rId12"/>
    <p:sldId id="693" r:id="rId13"/>
    <p:sldId id="910" r:id="rId14"/>
    <p:sldId id="787" r:id="rId15"/>
    <p:sldId id="1033" r:id="rId16"/>
    <p:sldId id="1026" r:id="rId17"/>
    <p:sldId id="570" r:id="rId18"/>
    <p:sldId id="280" r:id="rId19"/>
    <p:sldId id="285" r:id="rId20"/>
    <p:sldId id="1022" r:id="rId21"/>
    <p:sldId id="563" r:id="rId22"/>
    <p:sldId id="835" r:id="rId23"/>
    <p:sldId id="613" r:id="rId24"/>
    <p:sldId id="831" r:id="rId25"/>
    <p:sldId id="811" r:id="rId26"/>
    <p:sldId id="1025" r:id="rId27"/>
    <p:sldId id="891" r:id="rId28"/>
    <p:sldId id="814" r:id="rId29"/>
    <p:sldId id="764" r:id="rId30"/>
    <p:sldId id="765" r:id="rId31"/>
    <p:sldId id="840" r:id="rId32"/>
    <p:sldId id="893" r:id="rId33"/>
    <p:sldId id="841" r:id="rId34"/>
    <p:sldId id="289" r:id="rId35"/>
    <p:sldId id="730" r:id="rId36"/>
    <p:sldId id="994" r:id="rId37"/>
    <p:sldId id="996" r:id="rId38"/>
    <p:sldId id="799" r:id="rId39"/>
    <p:sldId id="673" r:id="rId40"/>
    <p:sldId id="830" r:id="rId41"/>
    <p:sldId id="481" r:id="rId42"/>
    <p:sldId id="290" r:id="rId43"/>
    <p:sldId id="1008" r:id="rId44"/>
    <p:sldId id="1009" r:id="rId45"/>
    <p:sldId id="669" r:id="rId46"/>
    <p:sldId id="522" r:id="rId47"/>
    <p:sldId id="336" r:id="rId48"/>
    <p:sldId id="295" r:id="rId49"/>
    <p:sldId id="501" r:id="rId50"/>
    <p:sldId id="539" r:id="rId51"/>
    <p:sldId id="982" r:id="rId52"/>
    <p:sldId id="654" r:id="rId53"/>
    <p:sldId id="659" r:id="rId54"/>
    <p:sldId id="655" r:id="rId55"/>
    <p:sldId id="656" r:id="rId56"/>
    <p:sldId id="657" r:id="rId57"/>
    <p:sldId id="658" r:id="rId58"/>
    <p:sldId id="985" r:id="rId59"/>
    <p:sldId id="533" r:id="rId60"/>
    <p:sldId id="756" r:id="rId61"/>
    <p:sldId id="1001" r:id="rId62"/>
    <p:sldId id="786" r:id="rId63"/>
    <p:sldId id="546" r:id="rId64"/>
    <p:sldId id="536" r:id="rId65"/>
    <p:sldId id="777" r:id="rId66"/>
    <p:sldId id="986" r:id="rId67"/>
    <p:sldId id="388" r:id="rId68"/>
    <p:sldId id="312" r:id="rId69"/>
    <p:sldId id="380" r:id="rId70"/>
    <p:sldId id="747" r:id="rId71"/>
    <p:sldId id="313" r:id="rId72"/>
    <p:sldId id="972" r:id="rId73"/>
    <p:sldId id="907" r:id="rId74"/>
    <p:sldId id="650" r:id="rId75"/>
    <p:sldId id="729" r:id="rId76"/>
    <p:sldId id="737" r:id="rId77"/>
    <p:sldId id="998" r:id="rId78"/>
    <p:sldId id="999" r:id="rId79"/>
    <p:sldId id="1000" r:id="rId80"/>
    <p:sldId id="904" r:id="rId81"/>
    <p:sldId id="905" r:id="rId82"/>
    <p:sldId id="754" r:id="rId83"/>
    <p:sldId id="332" r:id="rId84"/>
    <p:sldId id="586" r:id="rId85"/>
    <p:sldId id="1005" r:id="rId86"/>
    <p:sldId id="1006" r:id="rId87"/>
    <p:sldId id="492" r:id="rId88"/>
    <p:sldId id="335" r:id="rId89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7" autoAdjust="0"/>
    <p:restoredTop sz="94830"/>
  </p:normalViewPr>
  <p:slideViewPr>
    <p:cSldViewPr>
      <p:cViewPr varScale="1">
        <p:scale>
          <a:sx n="121" d="100"/>
          <a:sy n="121" d="100"/>
        </p:scale>
        <p:origin x="48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800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“Bracketed”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May 6,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3442A-A065-4B46-8CA8-0A4E7EFAD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511919"/>
            <a:ext cx="6170456" cy="322456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Great Depression Deepens   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762000" y="914400"/>
            <a:ext cx="10287000" cy="837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*The new Great D</a:t>
            </a:r>
            <a:r>
              <a:rPr lang="en-US" sz="2000" b="1" dirty="0">
                <a:solidFill>
                  <a:schemeClr val="tx1"/>
                </a:solidFill>
              </a:rPr>
              <a:t>epression deepens</a:t>
            </a:r>
            <a:r>
              <a:rPr lang="en-US" sz="2000" dirty="0">
                <a:solidFill>
                  <a:schemeClr val="tx1"/>
                </a:solidFill>
              </a:rPr>
              <a:t>, with 36 million new unemployed in two months, and the Fed targeting 52 million. One in three Americans will be jobless at the peak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Trade War </a:t>
            </a:r>
            <a:r>
              <a:rPr lang="en-US" sz="1800" i="1" dirty="0"/>
              <a:t>with China Heats up</a:t>
            </a:r>
            <a:r>
              <a:rPr lang="en-US" sz="1800" dirty="0"/>
              <a:t>, with the president banning more export items, especially chips for telecom giant Huawei.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House and the Fed are pushing for another $3 trillion stimulus package, but the Republican Senate is blocking it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huge “V” recovery in the stock market is fading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in the face of an onslaught of horrific data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Fed Governor Powell </a:t>
            </a:r>
            <a:r>
              <a:rPr lang="en-US" sz="1800" dirty="0"/>
              <a:t>Warns the Worst is Yet to Come, and</a:t>
            </a:r>
            <a:br>
              <a:rPr lang="en-US" sz="1800" dirty="0"/>
            </a:br>
            <a:r>
              <a:rPr lang="en-US" sz="1800" dirty="0"/>
              <a:t> the need for more stimulus is paramount.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food distribution system is breaking down,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with prices up 20% and shortages everywhere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A3D07-828E-694D-BDA3-92A852162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00" y="32004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3 Million to 36.5 million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will surpass Great Depressions this week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CACB6-FF45-A146-9AC8-E7B31E735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31745"/>
            <a:ext cx="1021080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BE6E29-91F6-A54E-B3D9-CA5588ADF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631622"/>
              </p:ext>
            </p:extLst>
          </p:nvPr>
        </p:nvGraphicFramePr>
        <p:xfrm>
          <a:off x="2514600" y="1981200"/>
          <a:ext cx="7772170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276254">
                  <a:extLst>
                    <a:ext uri="{9D8B030D-6E8A-4147-A177-3AD203B41FA5}">
                      <a16:colId xmlns:a16="http://schemas.microsoft.com/office/drawing/2014/main" val="3223357584"/>
                    </a:ext>
                  </a:extLst>
                </a:gridCol>
                <a:gridCol w="1779172">
                  <a:extLst>
                    <a:ext uri="{9D8B030D-6E8A-4147-A177-3AD203B41FA5}">
                      <a16:colId xmlns:a16="http://schemas.microsoft.com/office/drawing/2014/main" val="3284524274"/>
                    </a:ext>
                  </a:extLst>
                </a:gridCol>
                <a:gridCol w="1716744">
                  <a:extLst>
                    <a:ext uri="{9D8B030D-6E8A-4147-A177-3AD203B41FA5}">
                      <a16:colId xmlns:a16="http://schemas.microsoft.com/office/drawing/2014/main" val="384340589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Buys: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Entry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Target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58312767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73641797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Molson Coors Brewing (TAP)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37.00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50.00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247899509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Paychex, Inc. (PAYX)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64.00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80.00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63973328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Hartford Financial Group, Inc. (HIG)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34.00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44.00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408461610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Edwards Lifesciences Corp (EW)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217.00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240.00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68373007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Intel Corp. (INTC)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58.00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70.00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45885417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05328534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Sells: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160625257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81653198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Amgen Inc. ( AMGN)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235.00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200.00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91506030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Etsy Inc. (ETSY)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82.00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55.00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49896462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Ingredion Inc.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80.00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65.00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419438424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Align Techology (ALGN)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235.00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190.00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315123888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General Dynamics (GD)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140.00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$           120.00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03" marR="7803" marT="7803" marB="0" anchor="b"/>
                </a:tc>
                <a:extLst>
                  <a:ext uri="{0D108BD9-81ED-4DB2-BD59-A6C34878D82A}">
                    <a16:rowId xmlns:a16="http://schemas.microsoft.com/office/drawing/2014/main" val="767688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Bracketed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are stuck in a 2,000-point range with falling volatility, a head and shoulders top is on the table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are still the most expensive in market history with earnings in free fall and whole industries disappearing, like retailers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*Market veterans are calling the worst risk/reward for stocks ever seen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has a great run but now appear exhausted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*On the next dip scale into those 2-year LEAP’s in your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favorite big tech names, but low bids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under the market in tech and biotech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the next big dip for a massive recovery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starting in the fall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0B0A9-BACF-B346-A10F-E80A2216E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5814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Bounce –Targeting 2,400 and a Head and Shoulders Bottom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$305-$315 bear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4/$310-$320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stopped out of long 4/$235-$245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4/$280-$290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4/$275-$280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514520" y="4292161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</a:t>
            </a:r>
            <a:br>
              <a:rPr lang="en-US" sz="2000" dirty="0"/>
            </a:br>
            <a:r>
              <a:rPr lang="en-US" sz="2000" dirty="0"/>
              <a:t>2,500</a:t>
            </a:r>
            <a:br>
              <a:rPr lang="en-US" sz="2000" dirty="0"/>
            </a:br>
            <a:r>
              <a:rPr lang="en-US" sz="2000" dirty="0"/>
              <a:t>-42%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BA027-31C3-8F4B-9A60-98DB6FDD97BF}"/>
              </a:ext>
            </a:extLst>
          </p:cNvPr>
          <p:cNvCxnSpPr>
            <a:cxnSpLocks/>
          </p:cNvCxnSpPr>
          <p:nvPr/>
        </p:nvCxnSpPr>
        <p:spPr>
          <a:xfrm flipV="1">
            <a:off x="7424638" y="3962400"/>
            <a:ext cx="476447" cy="43355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A0B4D9-CAE6-2340-9B56-532FBA4F5F9C}"/>
              </a:ext>
            </a:extLst>
          </p:cNvPr>
          <p:cNvCxnSpPr>
            <a:cxnSpLocks/>
          </p:cNvCxnSpPr>
          <p:nvPr/>
        </p:nvCxnSpPr>
        <p:spPr>
          <a:xfrm>
            <a:off x="6781800" y="3962400"/>
            <a:ext cx="495300" cy="54391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C90C8D-7590-DD41-B37E-0ECD5B30C191}"/>
              </a:ext>
            </a:extLst>
          </p:cNvPr>
          <p:cNvCxnSpPr>
            <a:cxnSpLocks/>
          </p:cNvCxnSpPr>
          <p:nvPr/>
        </p:nvCxnSpPr>
        <p:spPr>
          <a:xfrm>
            <a:off x="8001624" y="4025460"/>
            <a:ext cx="532776" cy="48085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8695240" y="3606359"/>
            <a:ext cx="742820" cy="83820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792035B-F501-AF44-8A39-CEE370E9E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20" y="2112553"/>
            <a:ext cx="5892800" cy="44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73C338-C751-7C46-B012-5E86287F1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6502400" cy="492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Giving Up Three Years of Gains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0BB4B48-5AD6-4DA9-8A12-70DA10D23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626206" cy="58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F5E0720-0196-4C61-90DC-081EEDD71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25386"/>
            <a:ext cx="7239000" cy="551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Monster Recovery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45CC18C-3E8C-4AF9-8B18-FB1BFDBB7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43354"/>
            <a:ext cx="7606471" cy="58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One Third of the Peak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1A39B4B-43BE-4B16-A828-5B0C39F13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1"/>
            <a:ext cx="7750957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358462" y="533401"/>
            <a:ext cx="90678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78 Trade Alerts since April 1 generated a 10.23% profit in 2 months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-6.05%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+13.71%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*Year to date +9.84%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-15.4%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+365.57%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34.59%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Sell Rallies-Down $85 to $26 from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1/2021 $16 puts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1/2021 $24 puts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7430341-3D03-4E3A-A544-CC8392AEE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1447801"/>
            <a:ext cx="703898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403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4/$120-$130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4/$120-$130 call spread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057AE0A-95E3-40BB-AFED-7BF735609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516743"/>
            <a:ext cx="7010400" cy="53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DC047F6-0F3D-49F2-9A69-8024A6872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43605"/>
            <a:ext cx="6569009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New High or Double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4/$250-$260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3/$250-$260 call spread</a:t>
            </a: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5FE01F4-D43A-482C-A745-C4460BFF8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36" y="1835985"/>
            <a:ext cx="6538527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5D9E141-2DF6-438E-8C30-5E80C14B7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831882"/>
            <a:ext cx="6584251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3/$1,700-$1,800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500676A-9D36-49D5-A93A-74339C36C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0"/>
            <a:ext cx="695036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58% in 3 Weeks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at $100.10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B132199-65A3-4CBD-B45A-815A93BB1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21452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4F8B110-72F9-4062-B7B0-E672560D0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143000"/>
            <a:ext cx="747279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Leading the charge on every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951B13E-51AE-45DF-94B4-F417A9B1C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663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(MU)-Ditto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map of a building&#10;&#10;Description automatically generated">
            <a:extLst>
              <a:ext uri="{FF2B5EF4-FFF2-40B4-BE49-F238E27FC236}">
                <a16:creationId xmlns:a16="http://schemas.microsoft.com/office/drawing/2014/main" id="{95540BC1-3A01-479E-A796-F72DB320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59819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Massive Shorts Covered for Huger Profits, </a:t>
            </a:r>
            <a:br>
              <a:rPr lang="en-US" sz="1800" dirty="0"/>
            </a:br>
            <a:r>
              <a:rPr lang="en-US" sz="1800" dirty="0"/>
              <a:t>Using (VIX) over $50 to Keep Larger Short Positions</a:t>
            </a:r>
            <a:br>
              <a:rPr lang="en-US" sz="1800" dirty="0"/>
            </a:br>
            <a:r>
              <a:rPr lang="en-US" sz="1800" dirty="0"/>
              <a:t>a 10% market drop will boost YTD to 8.5%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+13.40%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CFCD81B-D4A1-984A-9345-18916941B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47969"/>
              </p:ext>
            </p:extLst>
          </p:nvPr>
        </p:nvGraphicFramePr>
        <p:xfrm>
          <a:off x="838200" y="1752600"/>
          <a:ext cx="5645626" cy="452596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045726">
                  <a:extLst>
                    <a:ext uri="{9D8B030D-6E8A-4147-A177-3AD203B41FA5}">
                      <a16:colId xmlns:a16="http://schemas.microsoft.com/office/drawing/2014/main" val="91336411"/>
                    </a:ext>
                  </a:extLst>
                </a:gridCol>
                <a:gridCol w="1599900">
                  <a:extLst>
                    <a:ext uri="{9D8B030D-6E8A-4147-A177-3AD203B41FA5}">
                      <a16:colId xmlns:a16="http://schemas.microsoft.com/office/drawing/2014/main" val="1075828145"/>
                    </a:ext>
                  </a:extLst>
                </a:gridCol>
              </a:tblGrid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091715471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46273327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834270548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(TLT) 6/$175-$180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78379540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(SPY) 6/$235-$245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173772121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(TLT) 6/$150-$153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4194809723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43848485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09752693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Worse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2367153679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2821280701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(SDS)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-20.00%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2013762897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(SPY) 7/$320-$330 puts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617170877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3756955348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5" marR="7885" marT="7885" marB="0" anchor="b"/>
                </a:tc>
                <a:extLst>
                  <a:ext uri="{0D108BD9-81ED-4DB2-BD59-A6C34878D82A}">
                    <a16:rowId xmlns:a16="http://schemas.microsoft.com/office/drawing/2014/main" val="1950388988"/>
                  </a:ext>
                </a:extLst>
              </a:tr>
            </a:tbl>
          </a:graphicData>
        </a:graphic>
      </p:graphicFrame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8FD998B-3043-E34F-BAA3-7F62082BA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453" y="3429000"/>
            <a:ext cx="27686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610D4FE-CCE3-43B0-A0DD-73A028DAA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1"/>
            <a:ext cx="704393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–GM Or Bank Style Takeover?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 MAX production shutdown-Criminal investigation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12/$310-$330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C5873E5-0799-443F-B73C-D0D183B31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047" y="2177395"/>
            <a:ext cx="6103905" cy="468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Lead Recovery Stock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9/$120-$125 put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6/$85-$90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4E897BE-4E74-4EAA-AA49-41E6C19F7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905" y="1447801"/>
            <a:ext cx="706856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0D93825-0A3B-48FD-A624-36E72E427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39451"/>
            <a:ext cx="7315200" cy="561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8334E8C-8A66-4C0A-B080-890EC2689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143000"/>
            <a:ext cx="7457467" cy="57032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 Avoid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ACA2C8-AF34-4625-AE77-7DCFFDE9B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90600"/>
            <a:ext cx="767137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 –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451161F-BAB0-4868-9FF2-12848A28C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543116"/>
            <a:ext cx="6934200" cy="53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Going Under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EEDA012-A7D2-4698-A875-093AF7BF8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23138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Second Largest Car Company right behind Toyota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Fremont factory reopens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EDC4B0F-193E-46F4-9BAF-788DED25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85" y="1828800"/>
            <a:ext cx="6576630" cy="49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– Warren Buffett big seller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AFEDFDA-052A-4340-AEFD-92CE99643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97532" cy="5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CBE6B1-2FF8-4E4C-B974-E7411F4A8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254000"/>
            <a:ext cx="110617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Warren Buffett big seller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C0112B3-33AD-4DC4-8E64-D506C2E99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163" y="914400"/>
            <a:ext cx="77176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31AD90B-6D68-443F-87A0-2D543E6F5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143001"/>
            <a:ext cx="741381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new favorite sector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681193E-1A8B-4E07-9A5E-1C7B4B535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1"/>
            <a:ext cx="7510650" cy="570913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2E4D46C-E8EC-4F7A-A13F-CFCF7CBBF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0"/>
            <a:ext cx="775447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1336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 – Double Off the Bottom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8277537-8AD6-4BD8-825D-E81E748DB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57775"/>
            <a:ext cx="7543800" cy="58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Slaughtered by Low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for a steepening yield curve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5E06C59-2BF9-43DB-9EFD-4D803D09F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47800"/>
            <a:ext cx="6878381" cy="528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Golden Age of Internet Fraud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991E217-5D3C-4F16-84E3-4FBCCF859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32189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D86A7C9-419A-4C67-8832-12BDA5986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83514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Pip on Brexit News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8872B5E-32EE-4CD4-8C31-38AFDF020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90601"/>
            <a:ext cx="7630291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4368ABD-6367-40D2-BB95-E99BBAD48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1"/>
            <a:ext cx="757849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5B2D88F-9A42-DB41-9441-205D524A4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977396"/>
            <a:ext cx="8773397" cy="588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40A9185-334D-4232-A412-C7CC2E4C5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838200"/>
            <a:ext cx="7941395" cy="60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*Short selling opportunity of the century is in play, head and shoulders top is in play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*April budget deficit hit a record $738 billion, or a $8.85 trillion annual rate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*National debt is soaring from $24 to $32 trillion in 18 months, with $3 trillion in Q2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800" dirty="0"/>
              <a:t>Fed Fund Futures Discounting </a:t>
            </a:r>
            <a:r>
              <a:rPr lang="en-US" sz="1800" b="1" dirty="0"/>
              <a:t>Negative Interest Rates </a:t>
            </a:r>
            <a:r>
              <a:rPr lang="en-US" sz="1800" dirty="0"/>
              <a:t>in a Year, setting up a very steep yield curve, with overnight rates at zero, and ten-year Treasuries at 3.0% 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*US Treasury bond bond fund (TLT) could plunge from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*Trump threatening default throws gasoline on the fire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*Bottom line: sell short every major rally in the (TLT)</a:t>
            </a:r>
            <a:br>
              <a:rPr lang="en-US" sz="22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Dead Cat Bounce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A31EB-49B5-B94E-95AF-577C1FA10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065" y="3886200"/>
            <a:ext cx="4037535" cy="26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Selling at All-Time High</a:t>
            </a:r>
            <a:br>
              <a:rPr lang="en-US" sz="2400" dirty="0"/>
            </a:b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6/$175-$180 put spread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5/$176-$177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5/$175-$178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15/$176-$179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15/$177-$180 put spread</a:t>
            </a: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57F74DC-505C-4CFC-BD3C-A1F454E68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342" y="2289728"/>
            <a:ext cx="5955315" cy="45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0.64%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3B07D36-8C01-486F-BE3F-4B23F1341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9" y="914400"/>
            <a:ext cx="7741145" cy="59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7.23%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spreads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D55C893-DE3D-4CAD-9266-5F70EF5A7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9819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BB67D14-43AD-4441-B8EF-BA0277330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516" y="1020640"/>
            <a:ext cx="7528967" cy="58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FDEC9C4-4F85-4299-AE65-8F771C9F7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71231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(MUB)-2.11%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B4A40CF-FA0B-402B-84DE-41AABE517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85530"/>
            <a:ext cx="7391400" cy="56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More Confused than Stocks and Bonds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437469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*Global flight to safety ceases, all currencies flatlining for lack of direction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*Interest rate support for US dollar is gone for good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(FXE) stabilizes at three year low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holds big gains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hit $10,000 on supply restriction and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 payout cut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dollar flatlines up 20% from low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*Start selling short all dollar rallies,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3942DC-C624-4B42-BE20-2199BB1F0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96" y="3276600"/>
            <a:ext cx="4968004" cy="330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660BBF7-978E-456E-807E-EB500F210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660320" cy="592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925875"/>
            <a:ext cx="112776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*As long as markets are bracketed, buy every dip and sell every rally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*Stocks are now wildly overpriced counting heavily on a free put from the Fed which is working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*Markets could remain bracketed for 3-6 months, or until a vaccine is discovered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*Head and shoulders top is in for bonds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big fear is for a second larger Corona spike in the fall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taking a run at all time high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*Volatility backs off from $80 to $36, so it could be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sleepy summer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*Best buying opportunity of the decade is setting up,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next big dip is the one you buy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962400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133600" y="2286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44B7510-29A1-4705-B207-C4B143206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838200"/>
            <a:ext cx="7785487" cy="60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7163939-CC37-4F55-9508-386C59FC7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838201"/>
            <a:ext cx="784037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4FCE284-019D-4E5A-9D5E-DB5140F7F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1"/>
            <a:ext cx="754345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EFCF304-1754-463D-A2D5-EF876042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066800"/>
            <a:ext cx="747479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2B617D9-C813-4A1D-9DBF-A984E9F2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751956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No Hedge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AACCDD4-4DBD-FF4F-9E94-1E88D8671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10439400" cy="497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Signs of Life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*Short covering rally takes oil to $26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*Production cuts happening only 1 million barrels at a time to cover a $35 million barrel supply/demand gap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*Demand is increasing slightly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*Negative prices still threaten with June futures expiration in May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*Maybe half of all listed energy names will go bankrupt in 2020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*Any  price spike will be temporary, as over supply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against fading demand will last for years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*Avoid all energy plays like the plague, 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7B1F2-6859-1441-B440-A4F11E0D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444" y="4397502"/>
            <a:ext cx="3951514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6D41E0A-D1FB-4827-984B-D97E902D2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0"/>
            <a:ext cx="772668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stopped out of long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B9139BC-D677-4D20-8766-666F102A6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08408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2D64113-FD99-450B-B469-0BC97ED47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1"/>
            <a:ext cx="7472158" cy="57970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Corona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*US cases top 1.53 million, deaths at 72,000 and </a:t>
            </a:r>
            <a:r>
              <a:rPr lang="en-US" sz="1800" b="1" i="1" dirty="0"/>
              <a:t>Second Waves are Hitting Asia</a:t>
            </a:r>
            <a:r>
              <a:rPr lang="en-US" sz="1800" dirty="0"/>
              <a:t>, and their stock markets. 20,000 American are getting Covid-19 every day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i="1" dirty="0"/>
              <a:t>New CDC Forecasts Calls for </a:t>
            </a:r>
            <a:r>
              <a:rPr lang="en-US" sz="1800" b="1" i="1" dirty="0"/>
              <a:t>200,000 US Deaths by August</a:t>
            </a:r>
            <a:r>
              <a:rPr lang="en-US" sz="1800" dirty="0"/>
              <a:t>, or 2,500 a day 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*Early opening </a:t>
            </a:r>
            <a:r>
              <a:rPr lang="en-US" sz="1800" dirty="0"/>
              <a:t>states in Midwest are setting up a second wave now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*Death rates in New York are falling, down to only </a:t>
            </a:r>
            <a:r>
              <a:rPr lang="en-US" sz="1800" b="1" dirty="0"/>
              <a:t>150 a day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*Any concentration of people creates </a:t>
            </a:r>
            <a:r>
              <a:rPr lang="en-US" sz="1800" b="1" dirty="0"/>
              <a:t>hot spots</a:t>
            </a:r>
            <a:r>
              <a:rPr lang="en-US" sz="1800" dirty="0"/>
              <a:t>, like meat packing plants and prisons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All the president’s scientific advisors say early reopening</a:t>
            </a:r>
            <a:br>
              <a:rPr lang="en-US" sz="1800" dirty="0"/>
            </a:br>
            <a:r>
              <a:rPr lang="en-US" sz="1800" dirty="0"/>
              <a:t> will lead to </a:t>
            </a:r>
            <a:r>
              <a:rPr lang="en-US" sz="1800" b="1" dirty="0"/>
              <a:t>another super spike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*We may need masks in public for years, or</a:t>
            </a:r>
            <a:br>
              <a:rPr lang="en-US" sz="1800" dirty="0"/>
            </a:br>
            <a:r>
              <a:rPr lang="en-US" sz="1800" dirty="0"/>
              <a:t>until there is a vaccine, best hope is for serum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*A true vaccine is years off, or never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BCF0B-C8A2-184C-82DA-C808C7148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4495800"/>
            <a:ext cx="3323321" cy="221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7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2E05ED-4316-421C-AD8A-72621F816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759871"/>
            <a:ext cx="7924800" cy="60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6BBE7C2-977B-4C1C-B638-B1EFFF416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62000"/>
            <a:ext cx="7869382" cy="609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Still Pushing for Highs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change in bullish picture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*Corona plague cutting gold production as workers get sick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*Hedging demand piles on top of central bank buying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QE Infinity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sparks huge rally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*Near zero interest rates and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Collapsing US dollar is another incentive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still pouring into gold every month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FEFC48-7AE1-984C-9462-518A71E51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743200"/>
            <a:ext cx="3746810" cy="37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3174334-7650-4957-A8C2-96E9C25D3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0"/>
            <a:ext cx="7833477" cy="60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1376B25-461C-480A-B572-9F57802B0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38200"/>
            <a:ext cx="7794572" cy="59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FA50F8E-C1B5-499A-AC5B-B1727CA61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1"/>
            <a:ext cx="783847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EEABADD-6EC3-4F8A-A3D9-39FA949DC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7392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4D3AC9F-F640-411A-9FA0-5569F8CFA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14400"/>
            <a:ext cx="7763259" cy="59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58FFEE7-A737-41C5-B203-2B064F0C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2668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207F4D1-E986-47F2-B55A-3BD97CF5A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914400"/>
            <a:ext cx="782574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to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785F0480-6BA4-B549-B3B3-5DFE512E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752600"/>
            <a:ext cx="8839200" cy="47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1E4FC70-C9CE-412A-ABEA-A3C12DA1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219201"/>
            <a:ext cx="735867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E8C5F49-E5F5-4E58-B4C3-8999EE559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684906"/>
            <a:ext cx="6781800" cy="517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</a:t>
            </a:r>
            <a:r>
              <a:rPr lang="en-US" b="1" dirty="0" err="1"/>
              <a:t>MyDMV@dmv.nv.gov</a:t>
            </a:r>
            <a:endParaRPr lang="en-US"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*Real Estate is almost the only domestic sector that has led the rebound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*Buyers are back, especially in lower priced cities, but sellers sitting on their hands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will be of the best performing asset classes of the 2020 crash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*Big move out of the cities to the suburbs is in progress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*Mortgage forbearance tops 4.7 million for six months,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presenting a threat to the banking system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*Fed intervention takes 30-year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fixed mortgage rates back down to 2.75% - 3.00%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were ready to explode to the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upside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4.2%,</a:t>
            </a:r>
            <a:r>
              <a:rPr lang="en-US" sz="2000" dirty="0">
                <a:solidFill>
                  <a:schemeClr val="tx1"/>
                </a:solidFill>
              </a:rPr>
              <a:t> in February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089B-32CD-254F-80A4-3AFEA8033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404893"/>
            <a:ext cx="4559300" cy="303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(7.5%), Seattle (6.0%), Tampa (5.2%)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66F6D-C31A-F247-870D-EEE5DD5AE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93800"/>
            <a:ext cx="7620000" cy="5308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 Mall REIT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61309ED-8EA1-4455-993C-EB8F95FC2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90600"/>
            <a:ext cx="7660146" cy="585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4597B45-99E6-4AD1-B2BA-EA2BFA23D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143000"/>
            <a:ext cx="74554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500D2BC-B21F-4F37-BE42-DC57C985F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0"/>
            <a:ext cx="7658127" cy="583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- sell rallies, buy big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$50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June 3,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standing in front of a large rock&#10;&#10;Description automatically generated">
            <a:extLst>
              <a:ext uri="{FF2B5EF4-FFF2-40B4-BE49-F238E27FC236}">
                <a16:creationId xmlns:a16="http://schemas.microsoft.com/office/drawing/2014/main" id="{3D4610B4-E4A0-F447-83BA-95FF9AD7D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1" y="1058667"/>
            <a:ext cx="5216070" cy="33609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Overbought to Oversold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sitting, display, table, kitchen&#10;&#10;Description automatically generated">
            <a:extLst>
              <a:ext uri="{FF2B5EF4-FFF2-40B4-BE49-F238E27FC236}">
                <a16:creationId xmlns:a16="http://schemas.microsoft.com/office/drawing/2014/main" id="{22BF6361-CE37-894E-AC1A-C8736B17F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76" y="1709600"/>
            <a:ext cx="8166100" cy="47674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677400" y="16002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100584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33028</TotalTime>
  <Words>3694</Words>
  <Application>Microsoft Macintosh PowerPoint</Application>
  <PresentationFormat>Widescreen</PresentationFormat>
  <Paragraphs>161</Paragraphs>
  <Slides>88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1" baseType="lpstr">
      <vt:lpstr>Arial</vt:lpstr>
      <vt:lpstr>Calibri</vt:lpstr>
      <vt:lpstr>Office Theme</vt:lpstr>
      <vt:lpstr>The Mad Hedge Fund Trader “Bracketed” </vt:lpstr>
      <vt:lpstr> Trade Alert Performance New All Time High!  78 Trade Alerts since April 1 generated a 10.23% profit in 2 months  </vt:lpstr>
      <vt:lpstr>PowerPoint Presentation</vt:lpstr>
      <vt:lpstr>PowerPoint Presentation</vt:lpstr>
      <vt:lpstr>PowerPoint Presentation</vt:lpstr>
      <vt:lpstr>The Method to My Madness</vt:lpstr>
      <vt:lpstr>Corona Update</vt:lpstr>
      <vt:lpstr>The Mad Hedge Profit Predictor Market Timing Index-Bottom of Range-at to a “BUY” An artificial intelligence driven algorithm that analyzes 30 different economic, technical, and momentum driven indicators </vt:lpstr>
      <vt:lpstr> The Mad Hedge Profit Predictor From Extreme Overbought to Oversold </vt:lpstr>
      <vt:lpstr>The Global Economy – Great Depression Deepens   </vt:lpstr>
      <vt:lpstr>Weekly Jobless Claims-Bottomed Out  3 Million to 36.5 million will surpass Great Depressions this week </vt:lpstr>
      <vt:lpstr>The Bill Davis View A $1,500 Upgrade for the Mad Day Trader Service </vt:lpstr>
      <vt:lpstr>Stocks – Bracketed</vt:lpstr>
      <vt:lpstr>      S&amp;P 500 – Bounce –Targeting 2,400 and a Head and Shoulders Bottom  took profits on long $305-$315 bear put spread took profits on long 4/$310-$320 bear put spread  stopped out of long 4/$235-$245 bull call spread  took profits on long 4/$280-$290 bear put spread took profits on long 4/$275-$280 bear put spread        </vt:lpstr>
      <vt:lpstr> ProShares Ultra Short S&amp;P 500 (SDS)-  a Great Hedge for long stocks and bonds</vt:lpstr>
      <vt:lpstr> Dow Average ($INDU)- Giving Up Three Years of Gains</vt:lpstr>
      <vt:lpstr>Russell 2000 (IWM)-  took profits on Long 10/$137-$142 vertical bull call spread took profits on Long 10/$153-$156 vertical bear put spread </vt:lpstr>
      <vt:lpstr>NASDAQ ($COMPQ) – Monster Recovery</vt:lpstr>
      <vt:lpstr>(VIX)- One Third of the Peak </vt:lpstr>
      <vt:lpstr> (VXX)- Sell Rallies-Down $85 to $26 from top stopped out of long 1/2021 $16 puts stopped out of long 1/2021 $24 puts </vt:lpstr>
      <vt:lpstr>   Microsoft (MSFT)- Earnings beat- Looking for Another Entry Point Stopped out of long 4/$120-$130 call spread took profit on long 4/$120-$130 call spread  stop loss on long 12/$170-$180 call spread  took profits on long 12/$135-$138 call spread      </vt:lpstr>
      <vt:lpstr>   Facebook (FB)- New High stopped out of Long 9/$190-$200 vertical bear put spread took profits on Long 9/$145-$155 vertical bull call spread took profits on Long 9/$150-$160 vertical bull call spread took profits on Long 8/$167.50-$172.50 vertical bull call spread     </vt:lpstr>
      <vt:lpstr>     Apple (AAPL)- New High or Double Top took profits on long 4/24/$250-$260 call spread took profits on long 5/$250-$260 call spread took profits on long 4/$250-$260 call spread took profits on long 3/$250-$260 call spread      </vt:lpstr>
      <vt:lpstr>   Alphabet (GOOGL) –  took profits on long 12/$1,200-$1,230 bull call spread took profits on long 9/$1,030-$1,080 vertical bull call spread stopped out of long 5/$1,100-$1,130 bull call spread took profits on long 4/$1,080-$1,120 bull call spread   </vt:lpstr>
      <vt:lpstr>        Amazon (AMZN) – New High took profits on long 4/$1,600-$1,650 bull call spread stopped out of long 3/$1,700-$1,800 bull call spread  took profits on 9/$1,500-$1,500 bull call spread        </vt:lpstr>
      <vt:lpstr>        ProShares Ultra Technology (ROM) – Up 58% in 3 Weeks stopped out of long at $100.10        </vt:lpstr>
      <vt:lpstr>      PayPal (PYPL)-Fintech Rules took profits on long 4/$90-$95 call spread      </vt:lpstr>
      <vt:lpstr>  NVIDIA (NVDA) – Leading the charge on every recovery   </vt:lpstr>
      <vt:lpstr>  Micron Technology (MU)-Ditto   </vt:lpstr>
      <vt:lpstr>  Salesforce (CRM)- Massive Online Migration took profits on long 9/$125-$130 vertical bull call spread took profits on long 8/$125-$130 vertical bull call spread took profits on long 2/$105-$115 call spread     </vt:lpstr>
      <vt:lpstr>   Boeing (BA) –GM Or Bank Style Takeover? 737 MAX production shutdown-Criminal investigation took profits on long 2/$270-$280 call spread took profits on long 12/$310-$330 call spread took profits on long 4/$300-$310 call spread took profits on long 4/$315-$335 call spread      </vt:lpstr>
      <vt:lpstr>  Walt Disney (DIS)- Lead Recovery Stock stopped out of long 9/$120-$125 put spread  took profits on long 6/$85-$90 call spread     </vt:lpstr>
      <vt:lpstr>  Adobe (ADBE)- The Quality Non-China tech play   </vt:lpstr>
      <vt:lpstr>Industrials Sector SPDR (XLI)- (GE), (MMM), (UNP), (UTX), (BA), (HON)</vt:lpstr>
      <vt:lpstr>  US Steel (X)- Avoid   </vt:lpstr>
      <vt:lpstr>  Wal-Mart (WMT) – Earnings Beat took profit on Long 11/$125-$130 bear put spread took profit on Long 10/$119-$121 bear put spread took profits on Long 8/$114-$117 bear put spread  </vt:lpstr>
      <vt:lpstr>  Macys’ (M) – Going Under took profits on Long 8/$23-$25 bear put spread  </vt:lpstr>
      <vt:lpstr>      Tesla (TSLA)-World’s Second Largest Car Company right behind Toyota Fremont factory reopens took profits on long 6/$140-$150 call spread took profits on long 6/$240-$250 put spread        </vt:lpstr>
      <vt:lpstr>Southwest Airlines (LUV) – Warren Buffett big seller</vt:lpstr>
      <vt:lpstr>Delta Airlines (DAL) – Warren Buffett big seller  </vt:lpstr>
      <vt:lpstr>Transports Sector SPDR (XTN)- Worst Hit Sector (ALGT),  (ALK), (JBLU), (LUV), (CHRW), (DAL) </vt:lpstr>
      <vt:lpstr>Health Care Sector (XLV), (RXL)-New Highs (JNJ), (PFE), (MRK), (GILD), (ACT), (AMGN) The new favorite sector </vt:lpstr>
      <vt:lpstr>Amgen (AMGN) </vt:lpstr>
      <vt:lpstr>CRISPR Therapeutics (CRSP) – Double Off the Bottom </vt:lpstr>
      <vt:lpstr>Goldman Sachs (GS) – Slaughtered by Low Rates Buy for a steepening yield curve </vt:lpstr>
      <vt:lpstr>Palo Alto Networks (PANW)- The Golden Age of Internet Fraud Hacking never goes out of fashion</vt:lpstr>
      <vt:lpstr>Consumer Discretionary SPDR (XLY) (DIS), (AMZN), (HD), (CMCSA), (MCD), (SBUX) </vt:lpstr>
      <vt:lpstr>Europe Hedged Equity (HEDJ)- Pip on Brexit News </vt:lpstr>
      <vt:lpstr>Japan (DXJ)- </vt:lpstr>
      <vt:lpstr> Emerging Markets (EEM)-  Weak Dollar Play</vt:lpstr>
      <vt:lpstr>Bonds – Dead Cat Bounce</vt:lpstr>
      <vt:lpstr>    Treasury ETF (TLT) – Selling at All-Time High  long 6/$175-$180 put spread long 5/$176-$177 put spread long 5/$175-$178 put spread took profits on long 15/$176-$179 put spread took profits on long 15/$177-$180 put spread      </vt:lpstr>
      <vt:lpstr> Ten Year Treasury Yield ($TNX) – 0.64%  </vt:lpstr>
      <vt:lpstr>Junk Bonds (HYG) 7.23% Yield big jump in spreads on stock selloff and recession fears </vt:lpstr>
      <vt:lpstr>2X Short Treasuries (TBT)- 2 Month Bottoming Process</vt:lpstr>
      <vt:lpstr>Emerging Market Debt (ELD) 4.77% Yield- </vt:lpstr>
      <vt:lpstr>Municipal Bonds (MUB)-2.11%   Mix of AAA, AA, and A rated bonds </vt:lpstr>
      <vt:lpstr>Foreign Currencies –  More Confused than Stocks and Bonds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No Hedge  </vt:lpstr>
      <vt:lpstr>Energy – Signs of Life</vt:lpstr>
      <vt:lpstr>Oil-($WTIC)</vt:lpstr>
      <vt:lpstr>  United States Oil Fund (USO) stopped out of long stopped out of long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 Still Pushing for Highs</vt:lpstr>
      <vt:lpstr>Gold (GLD)- Short Term downtrend 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MyDMV@dmv.nv.gov</vt:lpstr>
      <vt:lpstr>February Corelogic S&amp;P Case Shiller Home Price Index Phoenix (7.5%), Seattle (6.0%), Tampa (5.2%) showing biggest gains </vt:lpstr>
      <vt:lpstr>Simon Property Group (SPG)- Mall REIT 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Next Strategy Webinar   12:00 EST Wednesday, June 3,  from Lake Tahoe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7079</cp:revision>
  <cp:lastPrinted>2017-08-31T13:43:13Z</cp:lastPrinted>
  <dcterms:created xsi:type="dcterms:W3CDTF">2015-02-05T17:12:57Z</dcterms:created>
  <dcterms:modified xsi:type="dcterms:W3CDTF">2020-05-20T15:42:06Z</dcterms:modified>
</cp:coreProperties>
</file>