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95"/>
  </p:notesMasterIdLst>
  <p:sldIdLst>
    <p:sldId id="256" r:id="rId2"/>
    <p:sldId id="888" r:id="rId3"/>
    <p:sldId id="605" r:id="rId4"/>
    <p:sldId id="997" r:id="rId5"/>
    <p:sldId id="664" r:id="rId6"/>
    <p:sldId id="824" r:id="rId7"/>
    <p:sldId id="1032" r:id="rId8"/>
    <p:sldId id="647" r:id="rId9"/>
    <p:sldId id="695" r:id="rId10"/>
    <p:sldId id="755" r:id="rId11"/>
    <p:sldId id="898" r:id="rId12"/>
    <p:sldId id="1036" r:id="rId13"/>
    <p:sldId id="1037" r:id="rId14"/>
    <p:sldId id="693" r:id="rId15"/>
    <p:sldId id="910" r:id="rId16"/>
    <p:sldId id="787" r:id="rId17"/>
    <p:sldId id="1033" r:id="rId18"/>
    <p:sldId id="1026" r:id="rId19"/>
    <p:sldId id="570" r:id="rId20"/>
    <p:sldId id="280" r:id="rId21"/>
    <p:sldId id="285" r:id="rId22"/>
    <p:sldId id="1022" r:id="rId23"/>
    <p:sldId id="563" r:id="rId24"/>
    <p:sldId id="835" r:id="rId25"/>
    <p:sldId id="613" r:id="rId26"/>
    <p:sldId id="831" r:id="rId27"/>
    <p:sldId id="811" r:id="rId28"/>
    <p:sldId id="1025" r:id="rId29"/>
    <p:sldId id="891" r:id="rId30"/>
    <p:sldId id="814" r:id="rId31"/>
    <p:sldId id="764" r:id="rId32"/>
    <p:sldId id="765" r:id="rId33"/>
    <p:sldId id="840" r:id="rId34"/>
    <p:sldId id="893" r:id="rId35"/>
    <p:sldId id="841" r:id="rId36"/>
    <p:sldId id="289" r:id="rId37"/>
    <p:sldId id="730" r:id="rId38"/>
    <p:sldId id="994" r:id="rId39"/>
    <p:sldId id="996" r:id="rId40"/>
    <p:sldId id="799" r:id="rId41"/>
    <p:sldId id="673" r:id="rId42"/>
    <p:sldId id="830" r:id="rId43"/>
    <p:sldId id="481" r:id="rId44"/>
    <p:sldId id="290" r:id="rId45"/>
    <p:sldId id="1008" r:id="rId46"/>
    <p:sldId id="1009" r:id="rId47"/>
    <p:sldId id="669" r:id="rId48"/>
    <p:sldId id="522" r:id="rId49"/>
    <p:sldId id="336" r:id="rId50"/>
    <p:sldId id="295" r:id="rId51"/>
    <p:sldId id="501" r:id="rId52"/>
    <p:sldId id="539" r:id="rId53"/>
    <p:sldId id="982" r:id="rId54"/>
    <p:sldId id="654" r:id="rId55"/>
    <p:sldId id="659" r:id="rId56"/>
    <p:sldId id="655" r:id="rId57"/>
    <p:sldId id="656" r:id="rId58"/>
    <p:sldId id="1038" r:id="rId59"/>
    <p:sldId id="657" r:id="rId60"/>
    <p:sldId id="658" r:id="rId61"/>
    <p:sldId id="985" r:id="rId62"/>
    <p:sldId id="533" r:id="rId63"/>
    <p:sldId id="756" r:id="rId64"/>
    <p:sldId id="1001" r:id="rId65"/>
    <p:sldId id="786" r:id="rId66"/>
    <p:sldId id="546" r:id="rId67"/>
    <p:sldId id="536" r:id="rId68"/>
    <p:sldId id="777" r:id="rId69"/>
    <p:sldId id="986" r:id="rId70"/>
    <p:sldId id="388" r:id="rId71"/>
    <p:sldId id="312" r:id="rId72"/>
    <p:sldId id="380" r:id="rId73"/>
    <p:sldId id="747" r:id="rId74"/>
    <p:sldId id="313" r:id="rId75"/>
    <p:sldId id="972" r:id="rId76"/>
    <p:sldId id="907" r:id="rId77"/>
    <p:sldId id="650" r:id="rId78"/>
    <p:sldId id="729" r:id="rId79"/>
    <p:sldId id="737" r:id="rId80"/>
    <p:sldId id="998" r:id="rId81"/>
    <p:sldId id="999" r:id="rId82"/>
    <p:sldId id="1000" r:id="rId83"/>
    <p:sldId id="904" r:id="rId84"/>
    <p:sldId id="905" r:id="rId85"/>
    <p:sldId id="754" r:id="rId86"/>
    <p:sldId id="1035" r:id="rId87"/>
    <p:sldId id="332" r:id="rId88"/>
    <p:sldId id="586" r:id="rId89"/>
    <p:sldId id="1005" r:id="rId90"/>
    <p:sldId id="1006" r:id="rId91"/>
    <p:sldId id="492" r:id="rId92"/>
    <p:sldId id="1034" r:id="rId93"/>
    <p:sldId id="335" r:id="rId94"/>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3" autoAdjust="0"/>
    <p:restoredTop sz="94830"/>
  </p:normalViewPr>
  <p:slideViewPr>
    <p:cSldViewPr>
      <p:cViewPr varScale="1">
        <p:scale>
          <a:sx n="121" d="100"/>
          <a:sy n="121" d="100"/>
        </p:scale>
        <p:origin x="208"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639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800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90906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3251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7071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54847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06062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53719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0247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63095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22262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92323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87771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15473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02641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53779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280910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1515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17736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405694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035793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34321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139072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840654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9203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0126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hyperlink" Target="https://www.madhedge.com/replay-06042020/" TargetMode="Externa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78.xml"/><Relationship Id="rId1" Type="http://schemas.openxmlformats.org/officeDocument/2006/relationships/slideLayout" Target="../slideLayouts/slideLayout9.xml"/><Relationship Id="rId4" Type="http://schemas.openxmlformats.org/officeDocument/2006/relationships/image" Target="../media/image9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590800" y="304800"/>
            <a:ext cx="7696200" cy="1371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The Mad Hedge Fund Trader</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“QE Infinity”</a:t>
            </a: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752599"/>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from Silicon Valley, CA</a:t>
            </a:r>
            <a:r>
              <a:rPr lang="en-US" sz="2400" i="1" dirty="0">
                <a:solidFill>
                  <a:schemeClr val="dk1"/>
                </a:solidFill>
                <a:latin typeface="Calibri"/>
                <a:ea typeface="Calibri"/>
                <a:cs typeface="Calibri"/>
                <a:sym typeface="Calibri"/>
              </a:rPr>
              <a:t>,</a:t>
            </a:r>
            <a:r>
              <a:rPr lang="en-US" sz="2800" i="1" dirty="0">
                <a:solidFill>
                  <a:schemeClr val="dk1"/>
                </a:solidFill>
                <a:latin typeface="Calibri"/>
                <a:ea typeface="Calibri"/>
                <a:cs typeface="Calibri"/>
                <a:sym typeface="Calibri"/>
              </a:rPr>
              <a:t> June 17, 2020</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268F4A65-221F-A54A-A678-2D60A86ED1B2}"/>
              </a:ext>
            </a:extLst>
          </p:cNvPr>
          <p:cNvPicPr>
            <a:picLocks noChangeAspect="1"/>
          </p:cNvPicPr>
          <p:nvPr/>
        </p:nvPicPr>
        <p:blipFill>
          <a:blip r:embed="rId4"/>
          <a:stretch>
            <a:fillRect/>
          </a:stretch>
        </p:blipFill>
        <p:spPr>
          <a:xfrm>
            <a:off x="3581400" y="1443990"/>
            <a:ext cx="5486400" cy="329184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The Global Economy – Official Recession   </a:t>
            </a:r>
            <a:endParaRPr lang="en-US" sz="2400"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2209800" y="1626476"/>
            <a:ext cx="10820400" cy="5257800"/>
          </a:xfrm>
          <a:prstGeom prst="rect">
            <a:avLst/>
          </a:prstGeom>
          <a:noFill/>
          <a:ln>
            <a:noFill/>
          </a:ln>
        </p:spPr>
        <p:txBody>
          <a:bodyPr lIns="91425" tIns="45700" rIns="91425" bIns="45700" anchor="t" anchorCtr="0">
            <a:noAutofit/>
          </a:bodyPr>
          <a:lstStyle/>
          <a:p>
            <a:pPr marL="0" indent="0">
              <a:spcBef>
                <a:spcPts val="0"/>
              </a:spcBef>
              <a:buSzPct val="25000"/>
              <a:buNone/>
            </a:pPr>
            <a:br>
              <a:rPr lang="en-US" sz="1800" dirty="0">
                <a:solidFill>
                  <a:schemeClr val="tx1"/>
                </a:solidFill>
                <a:latin typeface="Calibri" panose="020F0502020204030204" pitchFamily="34" charset="0"/>
                <a:ea typeface="Calibri"/>
                <a:cs typeface="Calibri" panose="020F0502020204030204" pitchFamily="34" charset="0"/>
                <a:sym typeface="Calibri"/>
              </a:rPr>
            </a:br>
            <a:br>
              <a:rPr lang="en-US" sz="18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chemeClr val="tx1"/>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800" dirty="0">
                <a:solidFill>
                  <a:srgbClr val="FF0000"/>
                </a:solidFill>
              </a:rPr>
            </a:br>
            <a:br>
              <a:rPr lang="en-US" sz="1800" dirty="0">
                <a:solidFill>
                  <a:srgbClr val="FF0000"/>
                </a:solidFill>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b="1" i="1" dirty="0">
              <a:solidFill>
                <a:srgbClr val="FF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EF67925C-5ED7-D74B-AF37-17BBF5E39AAE}"/>
              </a:ext>
            </a:extLst>
          </p:cNvPr>
          <p:cNvSpPr txBox="1"/>
          <p:nvPr/>
        </p:nvSpPr>
        <p:spPr>
          <a:xfrm>
            <a:off x="762000" y="914400"/>
            <a:ext cx="10287000" cy="5355312"/>
          </a:xfrm>
          <a:prstGeom prst="rect">
            <a:avLst/>
          </a:prstGeom>
          <a:noFill/>
        </p:spPr>
        <p:txBody>
          <a:bodyPr wrap="square" rtlCol="0">
            <a:spAutoFit/>
          </a:bodyPr>
          <a:lstStyle/>
          <a:p>
            <a:br>
              <a:rPr lang="en-US" sz="1800" dirty="0">
                <a:solidFill>
                  <a:schemeClr val="tx1"/>
                </a:solidFill>
              </a:rPr>
            </a:br>
            <a:r>
              <a:rPr lang="en-US" sz="1800" dirty="0">
                <a:solidFill>
                  <a:schemeClr val="tx1"/>
                </a:solidFill>
              </a:rPr>
              <a:t>*</a:t>
            </a:r>
            <a:r>
              <a:rPr lang="en-US" sz="1800" dirty="0"/>
              <a:t> The Economy Officially Entered a Recession in February. Most companies are being allowed to reopen to the extent that they go bankruptcy by yearend, operating at 30%-70% rates</a:t>
            </a:r>
            <a:br>
              <a:rPr lang="en-US" sz="1800" dirty="0">
                <a:solidFill>
                  <a:schemeClr val="tx1"/>
                </a:solidFill>
              </a:rPr>
            </a:br>
            <a:br>
              <a:rPr lang="en-US" sz="1800" dirty="0">
                <a:solidFill>
                  <a:schemeClr val="tx1"/>
                </a:solidFill>
              </a:rPr>
            </a:br>
            <a:r>
              <a:rPr lang="en-US" sz="1800" dirty="0">
                <a:solidFill>
                  <a:schemeClr val="tx1"/>
                </a:solidFill>
              </a:rPr>
              <a:t>*The new Great D</a:t>
            </a:r>
            <a:r>
              <a:rPr lang="en-US" sz="1800" b="1" dirty="0">
                <a:solidFill>
                  <a:schemeClr val="tx1"/>
                </a:solidFill>
              </a:rPr>
              <a:t>epression deepens</a:t>
            </a:r>
            <a:r>
              <a:rPr lang="en-US" sz="1800" dirty="0">
                <a:solidFill>
                  <a:schemeClr val="tx1"/>
                </a:solidFill>
              </a:rPr>
              <a:t>, with 44 million new unemployed in ten weeks, and the Fed targeting 52 million. Some 20% of these jobs are never coming back</a:t>
            </a:r>
            <a:br>
              <a:rPr lang="en-US" sz="1800" dirty="0">
                <a:solidFill>
                  <a:schemeClr val="tx1"/>
                </a:solidFill>
              </a:rPr>
            </a:br>
            <a:br>
              <a:rPr lang="en-US" sz="1800" dirty="0">
                <a:solidFill>
                  <a:schemeClr val="tx1"/>
                </a:solidFill>
              </a:rPr>
            </a:br>
            <a:r>
              <a:rPr lang="en-US" sz="1800" dirty="0">
                <a:solidFill>
                  <a:schemeClr val="tx1"/>
                </a:solidFill>
              </a:rPr>
              <a:t>*</a:t>
            </a:r>
            <a:r>
              <a:rPr lang="en-US" sz="1800" dirty="0"/>
              <a:t> May </a:t>
            </a:r>
            <a:r>
              <a:rPr lang="en-US" sz="1800" b="1" dirty="0"/>
              <a:t>Unemployment Rate </a:t>
            </a:r>
            <a:r>
              <a:rPr lang="en-US" sz="1800" dirty="0"/>
              <a:t>Delivers a Blockbuster </a:t>
            </a:r>
            <a:r>
              <a:rPr lang="en-US" sz="1800" b="1" i="1" dirty="0"/>
              <a:t>FALL</a:t>
            </a:r>
            <a:r>
              <a:rPr lang="en-US" sz="1800" dirty="0"/>
              <a:t>, from 14.7% to 13.3%, sets up a big reversal for June</a:t>
            </a:r>
            <a:br>
              <a:rPr lang="en-US" sz="1800" dirty="0">
                <a:solidFill>
                  <a:srgbClr val="FF0000"/>
                </a:solidFill>
              </a:rPr>
            </a:br>
            <a:br>
              <a:rPr lang="en-US" sz="1800" dirty="0">
                <a:solidFill>
                  <a:srgbClr val="FF0000"/>
                </a:solidFill>
              </a:rPr>
            </a:br>
            <a:r>
              <a:rPr lang="en-US" sz="1800" dirty="0">
                <a:solidFill>
                  <a:schemeClr val="tx1"/>
                </a:solidFill>
              </a:rPr>
              <a:t>*</a:t>
            </a:r>
            <a:r>
              <a:rPr lang="en-US" sz="1800" b="1" i="1" dirty="0"/>
              <a:t>Weekly Jobless Claims Hit 1.54 Million</a:t>
            </a:r>
            <a:r>
              <a:rPr lang="en-US" sz="1800" dirty="0"/>
              <a:t>, still falling but still horrendous. </a:t>
            </a:r>
            <a:br>
              <a:rPr lang="en-US" sz="1800" dirty="0"/>
            </a:br>
            <a:br>
              <a:rPr lang="en-US" sz="1800" dirty="0">
                <a:solidFill>
                  <a:srgbClr val="FF0000"/>
                </a:solidFill>
              </a:rPr>
            </a:br>
            <a:r>
              <a:rPr lang="en-US" sz="1800" dirty="0">
                <a:solidFill>
                  <a:schemeClr val="tx1"/>
                </a:solidFill>
              </a:rPr>
              <a:t>*The next $3 trillion stimulus package is still stuck in Washington</a:t>
            </a:r>
            <a:br>
              <a:rPr lang="en-US" sz="1800" dirty="0">
                <a:solidFill>
                  <a:srgbClr val="FF0000"/>
                </a:solidFill>
              </a:rPr>
            </a:br>
            <a:br>
              <a:rPr lang="en-US" sz="1800" dirty="0">
                <a:solidFill>
                  <a:srgbClr val="FF0000"/>
                </a:solidFill>
              </a:rPr>
            </a:br>
            <a:r>
              <a:rPr lang="en-US" sz="1800" dirty="0">
                <a:solidFill>
                  <a:schemeClr val="tx1"/>
                </a:solidFill>
              </a:rPr>
              <a:t>*The huge “V” recovery in the stock market is fading</a:t>
            </a:r>
            <a:br>
              <a:rPr lang="en-US" sz="1800" dirty="0">
                <a:solidFill>
                  <a:schemeClr val="tx1"/>
                </a:solidFill>
              </a:rPr>
            </a:br>
            <a:r>
              <a:rPr lang="en-US" sz="1800" dirty="0">
                <a:solidFill>
                  <a:schemeClr val="tx1"/>
                </a:solidFill>
              </a:rPr>
              <a:t> with an explosion of new cases</a:t>
            </a:r>
            <a:br>
              <a:rPr lang="en-US" sz="1800" dirty="0">
                <a:solidFill>
                  <a:srgbClr val="FF0000"/>
                </a:solidFill>
              </a:rPr>
            </a:br>
            <a:br>
              <a:rPr lang="en-US" sz="1800" dirty="0">
                <a:solidFill>
                  <a:srgbClr val="FF0000"/>
                </a:solidFill>
              </a:rPr>
            </a:br>
            <a:r>
              <a:rPr lang="en-US" sz="1800" dirty="0">
                <a:solidFill>
                  <a:schemeClr val="tx1"/>
                </a:solidFill>
                <a:latin typeface="+mj-lt"/>
              </a:rPr>
              <a:t>*</a:t>
            </a:r>
            <a:r>
              <a:rPr lang="en-US" sz="1800" b="1" dirty="0"/>
              <a:t>US Factory Orders </a:t>
            </a:r>
            <a:r>
              <a:rPr lang="en-US" sz="1800" dirty="0"/>
              <a:t>Collapse Further, down 13% in May</a:t>
            </a:r>
            <a:br>
              <a:rPr lang="en-US" sz="1800" dirty="0"/>
            </a:br>
            <a:r>
              <a:rPr lang="en-US" sz="1800" dirty="0"/>
              <a:t> after a 14% crash in April </a:t>
            </a:r>
            <a:endParaRPr lang="en-US" dirty="0"/>
          </a:p>
        </p:txBody>
      </p:sp>
      <p:pic>
        <p:nvPicPr>
          <p:cNvPr id="3" name="Picture 2">
            <a:extLst>
              <a:ext uri="{FF2B5EF4-FFF2-40B4-BE49-F238E27FC236}">
                <a16:creationId xmlns:a16="http://schemas.microsoft.com/office/drawing/2014/main" id="{3A74AA89-2069-1643-9BF5-54BF877FFEF0}"/>
              </a:ext>
            </a:extLst>
          </p:cNvPr>
          <p:cNvPicPr>
            <a:picLocks noChangeAspect="1"/>
          </p:cNvPicPr>
          <p:nvPr/>
        </p:nvPicPr>
        <p:blipFill>
          <a:blip r:embed="rId3"/>
          <a:stretch>
            <a:fillRect/>
          </a:stretch>
        </p:blipFill>
        <p:spPr>
          <a:xfrm>
            <a:off x="7690100" y="4038600"/>
            <a:ext cx="4197100" cy="2350376"/>
          </a:xfrm>
          <a:prstGeom prst="rect">
            <a:avLst/>
          </a:prstGeom>
        </p:spPr>
      </p:pic>
    </p:spTree>
    <p:extLst>
      <p:ext uri="{BB962C8B-B14F-4D97-AF65-F5344CB8AC3E}">
        <p14:creationId xmlns:p14="http://schemas.microsoft.com/office/powerpoint/2010/main" val="107027076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Disaster</a:t>
            </a:r>
            <a:br>
              <a:rPr lang="en-US" sz="2800" b="1" dirty="0"/>
            </a:br>
            <a:r>
              <a:rPr lang="en-US" sz="2800" b="1" dirty="0">
                <a:solidFill>
                  <a:srgbClr val="FF0000"/>
                </a:solidFill>
              </a:rPr>
              <a:t> +1.5 Million to 44 million, One out of Four</a:t>
            </a:r>
            <a:br>
              <a:rPr lang="en-US" sz="2800" b="1" dirty="0">
                <a:solidFill>
                  <a:srgbClr val="FF0000"/>
                </a:solidFill>
              </a:rPr>
            </a:br>
            <a:r>
              <a:rPr lang="en-US" sz="2800" b="1" dirty="0">
                <a:solidFill>
                  <a:srgbClr val="FF0000"/>
                </a:solidFill>
              </a:rPr>
              <a:t>Already Surpassed Great Depressions Peak</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dirty="0"/>
          </a:p>
        </p:txBody>
      </p:sp>
      <p:pic>
        <p:nvPicPr>
          <p:cNvPr id="5" name="Picture 4" descr="A screenshot of a cell phone&#10;&#10;Description automatically generated">
            <a:extLst>
              <a:ext uri="{FF2B5EF4-FFF2-40B4-BE49-F238E27FC236}">
                <a16:creationId xmlns:a16="http://schemas.microsoft.com/office/drawing/2014/main" id="{F32F2016-7CE2-BF4C-B6CD-9D3A6D50BA2C}"/>
              </a:ext>
            </a:extLst>
          </p:cNvPr>
          <p:cNvPicPr>
            <a:picLocks noChangeAspect="1"/>
          </p:cNvPicPr>
          <p:nvPr/>
        </p:nvPicPr>
        <p:blipFill>
          <a:blip r:embed="rId2"/>
          <a:stretch>
            <a:fillRect/>
          </a:stretch>
        </p:blipFill>
        <p:spPr>
          <a:xfrm>
            <a:off x="3048000" y="2029095"/>
            <a:ext cx="6553200" cy="4554268"/>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65DE-572F-1544-A0AC-1B3D2075C3F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BE3C7AC-E74C-514A-AC00-CB3ED5AC3536}"/>
              </a:ext>
            </a:extLst>
          </p:cNvPr>
          <p:cNvSpPr>
            <a:spLocks noGrp="1"/>
          </p:cNvSpPr>
          <p:nvPr>
            <p:ph type="body" idx="1"/>
          </p:nvPr>
        </p:nvSpPr>
        <p:spPr/>
        <p:txBody>
          <a:bodyPr/>
          <a:lstStyle/>
          <a:p>
            <a:endParaRPr lang="en-US"/>
          </a:p>
        </p:txBody>
      </p:sp>
      <p:pic>
        <p:nvPicPr>
          <p:cNvPr id="5" name="Picture 4" descr="A close up of a map&#10;&#10;Description automatically generated">
            <a:extLst>
              <a:ext uri="{FF2B5EF4-FFF2-40B4-BE49-F238E27FC236}">
                <a16:creationId xmlns:a16="http://schemas.microsoft.com/office/drawing/2014/main" id="{7C586223-33CD-494B-8753-447C04973B76}"/>
              </a:ext>
            </a:extLst>
          </p:cNvPr>
          <p:cNvPicPr>
            <a:picLocks noChangeAspect="1"/>
          </p:cNvPicPr>
          <p:nvPr/>
        </p:nvPicPr>
        <p:blipFill>
          <a:blip r:embed="rId2"/>
          <a:stretch>
            <a:fillRect/>
          </a:stretch>
        </p:blipFill>
        <p:spPr>
          <a:xfrm>
            <a:off x="646471" y="290937"/>
            <a:ext cx="10646725" cy="6109863"/>
          </a:xfrm>
          <a:prstGeom prst="rect">
            <a:avLst/>
          </a:prstGeom>
        </p:spPr>
      </p:pic>
    </p:spTree>
    <p:extLst>
      <p:ext uri="{BB962C8B-B14F-4D97-AF65-F5344CB8AC3E}">
        <p14:creationId xmlns:p14="http://schemas.microsoft.com/office/powerpoint/2010/main" val="301523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F81F7-674D-EB48-9A3D-E4976CEDE5B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D8BB44D-7880-2249-801E-160B2244177F}"/>
              </a:ext>
            </a:extLst>
          </p:cNvPr>
          <p:cNvSpPr>
            <a:spLocks noGrp="1"/>
          </p:cNvSpPr>
          <p:nvPr>
            <p:ph type="body" idx="1"/>
          </p:nvPr>
        </p:nvSpPr>
        <p:spPr/>
        <p:txBody>
          <a:bodyPr/>
          <a:lstStyle/>
          <a:p>
            <a:endParaRPr lang="en-US"/>
          </a:p>
        </p:txBody>
      </p:sp>
      <p:pic>
        <p:nvPicPr>
          <p:cNvPr id="5" name="Picture 4" descr="A close up of a map&#10;&#10;Description automatically generated">
            <a:extLst>
              <a:ext uri="{FF2B5EF4-FFF2-40B4-BE49-F238E27FC236}">
                <a16:creationId xmlns:a16="http://schemas.microsoft.com/office/drawing/2014/main" id="{507A7BE3-587D-474A-A3DF-897BC7BCFC48}"/>
              </a:ext>
            </a:extLst>
          </p:cNvPr>
          <p:cNvPicPr>
            <a:picLocks noChangeAspect="1"/>
          </p:cNvPicPr>
          <p:nvPr/>
        </p:nvPicPr>
        <p:blipFill>
          <a:blip r:embed="rId2"/>
          <a:stretch>
            <a:fillRect/>
          </a:stretch>
        </p:blipFill>
        <p:spPr>
          <a:xfrm>
            <a:off x="703561" y="457200"/>
            <a:ext cx="10646610" cy="5867400"/>
          </a:xfrm>
          <a:prstGeom prst="rect">
            <a:avLst/>
          </a:prstGeom>
        </p:spPr>
      </p:pic>
    </p:spTree>
    <p:extLst>
      <p:ext uri="{BB962C8B-B14F-4D97-AF65-F5344CB8AC3E}">
        <p14:creationId xmlns:p14="http://schemas.microsoft.com/office/powerpoint/2010/main" val="2475011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905000" y="838200"/>
            <a:ext cx="8229600" cy="762000"/>
          </a:xfrm>
          <a:prstGeom prst="rect">
            <a:avLst/>
          </a:prstGeom>
          <a:noFill/>
          <a:ln>
            <a:noFill/>
          </a:ln>
        </p:spPr>
        <p:txBody>
          <a:bodyPr lIns="91425" tIns="45700" rIns="91425" bIns="45700" anchor="ctr" anchorCtr="0">
            <a:noAutofit/>
          </a:bodyPr>
          <a:lstStyle/>
          <a:p>
            <a:pPr>
              <a:buClr>
                <a:schemeClr val="dk1"/>
              </a:buClr>
              <a:buSzPct val="25000"/>
            </a:pPr>
            <a:r>
              <a:rPr lang="en-US" sz="4400" dirty="0">
                <a:solidFill>
                  <a:schemeClr val="dk1"/>
                </a:solidFill>
                <a:latin typeface="Calibri"/>
                <a:ea typeface="Calibri"/>
                <a:cs typeface="Calibri"/>
                <a:sym typeface="Calibri"/>
              </a:rPr>
              <a:t>The Bill Davis View</a:t>
            </a:r>
            <a:br>
              <a:rPr lang="en-US" sz="4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 $1,500 Upgrade for the </a:t>
            </a:r>
            <a:r>
              <a:rPr lang="en-US" sz="1800" b="1" i="1" dirty="0">
                <a:solidFill>
                  <a:schemeClr val="dk1"/>
                </a:solidFill>
                <a:latin typeface="Calibri"/>
                <a:ea typeface="Calibri"/>
                <a:cs typeface="Calibri"/>
                <a:sym typeface="Calibri"/>
              </a:rPr>
              <a:t>Mad Day Trader Service</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114" name="Shape 114"/>
          <p:cNvSpPr txBox="1"/>
          <p:nvPr/>
        </p:nvSpPr>
        <p:spPr>
          <a:xfrm>
            <a:off x="3352800" y="1524000"/>
            <a:ext cx="8077200" cy="533400"/>
          </a:xfrm>
          <a:prstGeom prst="rect">
            <a:avLst/>
          </a:prstGeom>
          <a:noFill/>
          <a:ln>
            <a:noFill/>
          </a:ln>
        </p:spPr>
        <p:txBody>
          <a:bodyPr lIns="91425" tIns="45700" rIns="91425" bIns="45700" anchor="t" anchorCtr="0">
            <a:noAutofit/>
          </a:bodyPr>
          <a:lstStyle/>
          <a:p>
            <a:pPr>
              <a:buClr>
                <a:schemeClr val="dk1"/>
              </a:buClr>
              <a:buSzPct val="25000"/>
            </a:pPr>
            <a:endParaRPr lang="en-US" sz="2000" dirty="0">
              <a:solidFill>
                <a:schemeClr val="dk1"/>
              </a:solidFill>
            </a:endParaRPr>
          </a:p>
        </p:txBody>
      </p:sp>
      <p:graphicFrame>
        <p:nvGraphicFramePr>
          <p:cNvPr id="2" name="Table 1">
            <a:extLst>
              <a:ext uri="{FF2B5EF4-FFF2-40B4-BE49-F238E27FC236}">
                <a16:creationId xmlns:a16="http://schemas.microsoft.com/office/drawing/2014/main" id="{EB9AF08F-EA03-6843-82B1-A79A3E32E806}"/>
              </a:ext>
            </a:extLst>
          </p:cNvPr>
          <p:cNvGraphicFramePr>
            <a:graphicFrameLocks noGrp="1"/>
          </p:cNvGraphicFramePr>
          <p:nvPr>
            <p:extLst>
              <p:ext uri="{D42A27DB-BD31-4B8C-83A1-F6EECF244321}">
                <p14:modId xmlns:p14="http://schemas.microsoft.com/office/powerpoint/2010/main" val="2010249685"/>
              </p:ext>
            </p:extLst>
          </p:nvPr>
        </p:nvGraphicFramePr>
        <p:xfrm>
          <a:off x="990600" y="1790700"/>
          <a:ext cx="9905998" cy="4525965"/>
        </p:xfrm>
        <a:graphic>
          <a:graphicData uri="http://schemas.openxmlformats.org/drawingml/2006/table">
            <a:tbl>
              <a:tblPr>
                <a:tableStyleId>{D65DD7F7-462A-4F70-8277-D15755171BC1}</a:tableStyleId>
              </a:tblPr>
              <a:tblGrid>
                <a:gridCol w="4572000">
                  <a:extLst>
                    <a:ext uri="{9D8B030D-6E8A-4147-A177-3AD203B41FA5}">
                      <a16:colId xmlns:a16="http://schemas.microsoft.com/office/drawing/2014/main" val="2822750567"/>
                    </a:ext>
                  </a:extLst>
                </a:gridCol>
                <a:gridCol w="3162769">
                  <a:extLst>
                    <a:ext uri="{9D8B030D-6E8A-4147-A177-3AD203B41FA5}">
                      <a16:colId xmlns:a16="http://schemas.microsoft.com/office/drawing/2014/main" val="2810967249"/>
                    </a:ext>
                  </a:extLst>
                </a:gridCol>
                <a:gridCol w="2171229">
                  <a:extLst>
                    <a:ext uri="{9D8B030D-6E8A-4147-A177-3AD203B41FA5}">
                      <a16:colId xmlns:a16="http://schemas.microsoft.com/office/drawing/2014/main" val="2634172146"/>
                    </a:ext>
                  </a:extLst>
                </a:gridCol>
              </a:tblGrid>
              <a:tr h="301731">
                <a:tc>
                  <a:txBody>
                    <a:bodyPr/>
                    <a:lstStyle/>
                    <a:p>
                      <a:pPr algn="l" fontAlgn="b"/>
                      <a:r>
                        <a:rPr lang="en-US" sz="1800" u="sng" strike="noStrike">
                          <a:effectLst/>
                        </a:rPr>
                        <a:t>Buys:</a:t>
                      </a:r>
                      <a:endParaRPr lang="en-US" sz="1800" b="1" i="0" u="sng" strike="noStrike">
                        <a:solidFill>
                          <a:srgbClr val="000000"/>
                        </a:solidFill>
                        <a:effectLst/>
                        <a:latin typeface="Arial" panose="020B0604020202020204" pitchFamily="34" charset="0"/>
                      </a:endParaRPr>
                    </a:p>
                  </a:txBody>
                  <a:tcPr marL="7803" marR="7803" marT="7803" marB="0" anchor="b"/>
                </a:tc>
                <a:tc>
                  <a:txBody>
                    <a:bodyPr/>
                    <a:lstStyle/>
                    <a:p>
                      <a:pPr algn="ctr" fontAlgn="b"/>
                      <a:r>
                        <a:rPr lang="en-US" sz="1800" u="sng" strike="noStrike" dirty="0">
                          <a:effectLst/>
                        </a:rPr>
                        <a:t>Entry</a:t>
                      </a:r>
                      <a:endParaRPr lang="en-US" sz="1800" b="1" i="0" u="sng" strike="noStrike" dirty="0">
                        <a:solidFill>
                          <a:srgbClr val="000000"/>
                        </a:solidFill>
                        <a:effectLst/>
                        <a:latin typeface="Arial" panose="020B0604020202020204" pitchFamily="34" charset="0"/>
                      </a:endParaRPr>
                    </a:p>
                  </a:txBody>
                  <a:tcPr marL="7803" marR="7803" marT="7803" marB="0" anchor="b"/>
                </a:tc>
                <a:tc>
                  <a:txBody>
                    <a:bodyPr/>
                    <a:lstStyle/>
                    <a:p>
                      <a:pPr algn="ctr" fontAlgn="b"/>
                      <a:r>
                        <a:rPr lang="en-US" sz="1800" u="sng" strike="noStrike">
                          <a:effectLst/>
                        </a:rPr>
                        <a:t>Target</a:t>
                      </a:r>
                      <a:endParaRPr lang="en-US" sz="1800" b="1" i="0" u="sng"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2602808145"/>
                  </a:ext>
                </a:extLst>
              </a:tr>
              <a:tr h="301731">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1125438509"/>
                  </a:ext>
                </a:extLst>
              </a:tr>
              <a:tr h="301731">
                <a:tc>
                  <a:txBody>
                    <a:bodyPr/>
                    <a:lstStyle/>
                    <a:p>
                      <a:pPr algn="l" fontAlgn="b"/>
                      <a:r>
                        <a:rPr lang="en-US" sz="1800" u="none" strike="noStrike">
                          <a:effectLst/>
                        </a:rPr>
                        <a:t>Bristol Myers Squibb (BMY)</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58.00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70.00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3415124527"/>
                  </a:ext>
                </a:extLst>
              </a:tr>
              <a:tr h="301731">
                <a:tc>
                  <a:txBody>
                    <a:bodyPr/>
                    <a:lstStyle/>
                    <a:p>
                      <a:pPr algn="l" fontAlgn="b"/>
                      <a:r>
                        <a:rPr lang="en-US" sz="1800" u="none" strike="noStrike">
                          <a:effectLst/>
                        </a:rPr>
                        <a:t>John Bean Technologies (JBT)</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82.00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105.00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2563774569"/>
                  </a:ext>
                </a:extLst>
              </a:tr>
              <a:tr h="301731">
                <a:tc>
                  <a:txBody>
                    <a:bodyPr/>
                    <a:lstStyle/>
                    <a:p>
                      <a:pPr algn="l" fontAlgn="b"/>
                      <a:r>
                        <a:rPr lang="en-US" sz="1800" u="none" strike="noStrike">
                          <a:effectLst/>
                        </a:rPr>
                        <a:t>Gartner Group (IT)</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124.00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140.00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3692953441"/>
                  </a:ext>
                </a:extLst>
              </a:tr>
              <a:tr h="301731">
                <a:tc>
                  <a:txBody>
                    <a:bodyPr/>
                    <a:lstStyle/>
                    <a:p>
                      <a:pPr algn="l" fontAlgn="b"/>
                      <a:r>
                        <a:rPr lang="en-US" sz="1800" u="none" strike="noStrike">
                          <a:effectLst/>
                        </a:rPr>
                        <a:t>Guidewire Software, Inc. (GWRE)</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104.00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125.00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1791900843"/>
                  </a:ext>
                </a:extLst>
              </a:tr>
              <a:tr h="301731">
                <a:tc>
                  <a:txBody>
                    <a:bodyPr/>
                    <a:lstStyle/>
                    <a:p>
                      <a:pPr algn="l" fontAlgn="b"/>
                      <a:r>
                        <a:rPr lang="en-US" sz="1800" u="none" strike="noStrike">
                          <a:effectLst/>
                        </a:rPr>
                        <a:t>Hartford Financial Group (HIG)</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40.00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52.00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867456793"/>
                  </a:ext>
                </a:extLst>
              </a:tr>
              <a:tr h="301731">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2718107465"/>
                  </a:ext>
                </a:extLst>
              </a:tr>
              <a:tr h="301731">
                <a:tc>
                  <a:txBody>
                    <a:bodyPr/>
                    <a:lstStyle/>
                    <a:p>
                      <a:pPr algn="l" fontAlgn="b"/>
                      <a:r>
                        <a:rPr lang="en-US" sz="1800" u="sng" strike="noStrike">
                          <a:effectLst/>
                        </a:rPr>
                        <a:t>Sells:</a:t>
                      </a:r>
                      <a:endParaRPr lang="en-US" sz="1800" b="1" i="0" u="sng" strike="noStrike">
                        <a:solidFill>
                          <a:srgbClr val="000000"/>
                        </a:solidFill>
                        <a:effectLst/>
                        <a:latin typeface="Arial" panose="020B0604020202020204" pitchFamily="34" charset="0"/>
                      </a:endParaRPr>
                    </a:p>
                  </a:txBody>
                  <a:tcPr marL="7803" marR="7803" marT="7803" marB="0" anchor="b"/>
                </a:tc>
                <a:tc>
                  <a:txBody>
                    <a:bodyPr/>
                    <a:lstStyle/>
                    <a:p>
                      <a:pPr algn="l" fontAlgn="b"/>
                      <a:endParaRPr lang="en-US" sz="1800" b="1" i="0" u="sng" strike="noStrike">
                        <a:solidFill>
                          <a:srgbClr val="000000"/>
                        </a:solidFill>
                        <a:effectLst/>
                        <a:latin typeface="Arial" panose="020B0604020202020204" pitchFamily="34" charset="0"/>
                      </a:endParaRPr>
                    </a:p>
                  </a:txBody>
                  <a:tcPr marL="7803" marR="7803" marT="7803" marB="0" anchor="b"/>
                </a:tc>
                <a:tc>
                  <a:txBody>
                    <a:bodyPr/>
                    <a:lstStyle/>
                    <a:p>
                      <a:pPr algn="l" fontAlgn="b"/>
                      <a:endParaRPr lang="en-US" sz="1800" b="1" i="0" u="sng"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1372403415"/>
                  </a:ext>
                </a:extLst>
              </a:tr>
              <a:tr h="301731">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918232584"/>
                  </a:ext>
                </a:extLst>
              </a:tr>
              <a:tr h="301731">
                <a:tc>
                  <a:txBody>
                    <a:bodyPr/>
                    <a:lstStyle/>
                    <a:p>
                      <a:pPr algn="l" fontAlgn="b"/>
                      <a:r>
                        <a:rPr lang="en-US" sz="1800" u="none" strike="noStrike">
                          <a:effectLst/>
                        </a:rPr>
                        <a:t>Masimo Corp (MASI)-X</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230.00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200.00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3140628619"/>
                  </a:ext>
                </a:extLst>
              </a:tr>
              <a:tr h="301731">
                <a:tc>
                  <a:txBody>
                    <a:bodyPr/>
                    <a:lstStyle/>
                    <a:p>
                      <a:pPr algn="l" fontAlgn="b"/>
                      <a:r>
                        <a:rPr lang="en-US" sz="1800" u="none" strike="noStrike">
                          <a:effectLst/>
                        </a:rPr>
                        <a:t>Beckton Dickinson (BDX)-X</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248.00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225.00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2904791983"/>
                  </a:ext>
                </a:extLst>
              </a:tr>
              <a:tr h="301731">
                <a:tc>
                  <a:txBody>
                    <a:bodyPr/>
                    <a:lstStyle/>
                    <a:p>
                      <a:pPr algn="l" fontAlgn="b"/>
                      <a:r>
                        <a:rPr lang="en-US" sz="1800" u="none" strike="noStrike">
                          <a:effectLst/>
                        </a:rPr>
                        <a:t>Anthem, Inc.(ANTM)</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280.00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250.00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4010266841"/>
                  </a:ext>
                </a:extLst>
              </a:tr>
              <a:tr h="301731">
                <a:tc>
                  <a:txBody>
                    <a:bodyPr/>
                    <a:lstStyle/>
                    <a:p>
                      <a:pPr algn="l" fontAlgn="b"/>
                      <a:r>
                        <a:rPr lang="en-US" sz="1800" u="none" strike="noStrike">
                          <a:effectLst/>
                        </a:rPr>
                        <a:t>W.P.Carey &amp; Co.(WPC)</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77.00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60.00 </a:t>
                      </a:r>
                      <a:endParaRPr lang="en-US" sz="1800" b="0" i="0" u="none" strike="noStrike">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2364557952"/>
                  </a:ext>
                </a:extLst>
              </a:tr>
              <a:tr h="301731">
                <a:tc>
                  <a:txBody>
                    <a:bodyPr/>
                    <a:lstStyle/>
                    <a:p>
                      <a:pPr algn="l" fontAlgn="b"/>
                      <a:r>
                        <a:rPr lang="en-US" sz="1800" u="none" strike="noStrike">
                          <a:effectLst/>
                        </a:rPr>
                        <a:t>Wayfair Inc. (W)</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a:effectLst/>
                        </a:rPr>
                        <a:t> $      204.00 </a:t>
                      </a:r>
                      <a:endParaRPr lang="en-US" sz="1800" b="0" i="0" u="none" strike="noStrike">
                        <a:solidFill>
                          <a:srgbClr val="000000"/>
                        </a:solidFill>
                        <a:effectLst/>
                        <a:latin typeface="Arial" panose="020B0604020202020204" pitchFamily="34" charset="0"/>
                      </a:endParaRPr>
                    </a:p>
                  </a:txBody>
                  <a:tcPr marL="7803" marR="7803" marT="7803" marB="0" anchor="b"/>
                </a:tc>
                <a:tc>
                  <a:txBody>
                    <a:bodyPr/>
                    <a:lstStyle/>
                    <a:p>
                      <a:pPr algn="l" fontAlgn="b"/>
                      <a:r>
                        <a:rPr lang="en-US" sz="1800" u="none" strike="noStrike" dirty="0">
                          <a:effectLst/>
                        </a:rPr>
                        <a:t> $        177.00 </a:t>
                      </a:r>
                      <a:endParaRPr lang="en-US" sz="1800" b="0" i="0" u="none" strike="noStrike" dirty="0">
                        <a:solidFill>
                          <a:srgbClr val="000000"/>
                        </a:solidFill>
                        <a:effectLst/>
                        <a:latin typeface="Arial" panose="020B0604020202020204" pitchFamily="34" charset="0"/>
                      </a:endParaRPr>
                    </a:p>
                  </a:txBody>
                  <a:tcPr marL="7803" marR="7803" marT="7803" marB="0" anchor="b"/>
                </a:tc>
                <a:extLst>
                  <a:ext uri="{0D108BD9-81ED-4DB2-BD59-A6C34878D82A}">
                    <a16:rowId xmlns:a16="http://schemas.microsoft.com/office/drawing/2014/main" val="925408479"/>
                  </a:ext>
                </a:extLst>
              </a:tr>
            </a:tbl>
          </a:graphicData>
        </a:graphic>
      </p:graphicFrame>
    </p:spTree>
    <p:extLst>
      <p:ext uri="{BB962C8B-B14F-4D97-AF65-F5344CB8AC3E}">
        <p14:creationId xmlns:p14="http://schemas.microsoft.com/office/powerpoint/2010/main" val="3612487875"/>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152400"/>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Stocks – Tipping The Punch Bowl</a:t>
            </a:r>
          </a:p>
        </p:txBody>
      </p:sp>
      <p:sp>
        <p:nvSpPr>
          <p:cNvPr id="212" name="Shape 212"/>
          <p:cNvSpPr txBox="1">
            <a:spLocks noGrp="1"/>
          </p:cNvSpPr>
          <p:nvPr>
            <p:ph type="body" idx="1"/>
          </p:nvPr>
        </p:nvSpPr>
        <p:spPr>
          <a:xfrm>
            <a:off x="609600" y="762000"/>
            <a:ext cx="10744200" cy="5486400"/>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*Corona fears trigger first market correction in ten weeks, knocking 10% off NASDAQ</a:t>
            </a:r>
            <a:br>
              <a:rPr lang="en-US" sz="2000" dirty="0">
                <a:solidFill>
                  <a:schemeClr val="tx1"/>
                </a:solidFill>
              </a:rPr>
            </a:br>
            <a:br>
              <a:rPr lang="en-US" sz="2000" dirty="0">
                <a:solidFill>
                  <a:schemeClr val="tx1"/>
                </a:solidFill>
              </a:rPr>
            </a:br>
            <a:r>
              <a:rPr lang="en-US" sz="2000" dirty="0"/>
              <a:t>*Big short squeeze puts in final market top, with small lot retail buying as a turbocharger</a:t>
            </a:r>
            <a:br>
              <a:rPr lang="en-US" sz="2000" i="1" dirty="0">
                <a:solidFill>
                  <a:schemeClr val="tx1"/>
                </a:solidFill>
              </a:rPr>
            </a:b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*Reopening sectors take biggest dive, like airlines, casinos, and cruise lines, then bounce back</a:t>
            </a: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*Artificial manipulation of stock prices through the biggest stimulus in history is prompting wild swings and 2,000-point days, making traditional fundamental and technical benchmarks useless. The playbook is out the window</a:t>
            </a:r>
            <a:br>
              <a:rPr lang="en-US" sz="2000" dirty="0"/>
            </a:br>
            <a:br>
              <a:rPr lang="en-US" sz="2000" dirty="0"/>
            </a:br>
            <a:r>
              <a:rPr lang="en-US" sz="2000" dirty="0"/>
              <a:t>*The market is not close to reflecting the long-term</a:t>
            </a:r>
            <a:br>
              <a:rPr lang="en-US" sz="2000" dirty="0"/>
            </a:br>
            <a:r>
              <a:rPr lang="en-US" sz="2000" dirty="0"/>
              <a:t> damage to the economy</a:t>
            </a:r>
            <a:br>
              <a:rPr lang="en-US" sz="2000" dirty="0"/>
            </a:br>
            <a:br>
              <a:rPr lang="en-US" sz="2000" dirty="0"/>
            </a:br>
            <a:r>
              <a:rPr lang="en-US" sz="2000" dirty="0"/>
              <a:t>*We could be entering a wide trading range until the November election</a:t>
            </a: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C795927-946D-4C41-9284-66D4C1F0A6F8}"/>
              </a:ext>
            </a:extLst>
          </p:cNvPr>
          <p:cNvPicPr>
            <a:picLocks noChangeAspect="1"/>
          </p:cNvPicPr>
          <p:nvPr/>
        </p:nvPicPr>
        <p:blipFill>
          <a:blip r:embed="rId3"/>
          <a:stretch>
            <a:fillRect/>
          </a:stretch>
        </p:blipFill>
        <p:spPr>
          <a:xfrm>
            <a:off x="9296400" y="3886200"/>
            <a:ext cx="2590800" cy="2590800"/>
          </a:xfrm>
          <a:prstGeom prst="rect">
            <a:avLst/>
          </a:prstGeom>
        </p:spPr>
      </p:pic>
    </p:spTree>
    <p:extLst>
      <p:ext uri="{BB962C8B-B14F-4D97-AF65-F5344CB8AC3E}">
        <p14:creationId xmlns:p14="http://schemas.microsoft.com/office/powerpoint/2010/main" val="2859001059"/>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13294"/>
            <a:ext cx="91440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 Trending sideways</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long 7/$260-$270 bull call spread </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long 6/$235-$245 bull call spread </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7/$320-$330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4/$280-$290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4/$275-$280 bear put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105900" y="3786350"/>
            <a:ext cx="1905000" cy="12192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a:t>
            </a:r>
            <a:br>
              <a:rPr lang="en-US" sz="2000" dirty="0"/>
            </a:br>
            <a:r>
              <a:rPr lang="en-US" sz="2000" dirty="0"/>
              <a:t>2,700</a:t>
            </a:r>
          </a:p>
        </p:txBody>
      </p:sp>
      <p:cxnSp>
        <p:nvCxnSpPr>
          <p:cNvPr id="9" name="Straight Arrow Connector 8">
            <a:extLst>
              <a:ext uri="{FF2B5EF4-FFF2-40B4-BE49-F238E27FC236}">
                <a16:creationId xmlns:a16="http://schemas.microsoft.com/office/drawing/2014/main" id="{486BA027-31C3-8F4B-9A60-98DB6FDD97BF}"/>
              </a:ext>
            </a:extLst>
          </p:cNvPr>
          <p:cNvCxnSpPr>
            <a:cxnSpLocks/>
          </p:cNvCxnSpPr>
          <p:nvPr/>
        </p:nvCxnSpPr>
        <p:spPr>
          <a:xfrm flipV="1">
            <a:off x="7260629" y="3526229"/>
            <a:ext cx="720354" cy="81488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A0B4D9-CAE6-2340-9B56-532FBA4F5F9C}"/>
              </a:ext>
            </a:extLst>
          </p:cNvPr>
          <p:cNvCxnSpPr>
            <a:cxnSpLocks/>
          </p:cNvCxnSpPr>
          <p:nvPr/>
        </p:nvCxnSpPr>
        <p:spPr>
          <a:xfrm>
            <a:off x="6608881" y="3733800"/>
            <a:ext cx="532060" cy="66215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5C90C8D-7590-DD41-B37E-0ECD5B30C191}"/>
              </a:ext>
            </a:extLst>
          </p:cNvPr>
          <p:cNvCxnSpPr>
            <a:cxnSpLocks/>
          </p:cNvCxnSpPr>
          <p:nvPr/>
        </p:nvCxnSpPr>
        <p:spPr>
          <a:xfrm>
            <a:off x="8000805" y="3693244"/>
            <a:ext cx="666290" cy="70270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582C17-CC7A-BB4B-A4ED-DE8A778F51E3}"/>
              </a:ext>
            </a:extLst>
          </p:cNvPr>
          <p:cNvCxnSpPr>
            <a:cxnSpLocks/>
          </p:cNvCxnSpPr>
          <p:nvPr/>
        </p:nvCxnSpPr>
        <p:spPr>
          <a:xfrm flipV="1">
            <a:off x="8695240" y="2717579"/>
            <a:ext cx="1363160" cy="172698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Left Arrow Callout 10">
            <a:extLst>
              <a:ext uri="{FF2B5EF4-FFF2-40B4-BE49-F238E27FC236}">
                <a16:creationId xmlns:a16="http://schemas.microsoft.com/office/drawing/2014/main" id="{1CB185D8-7103-E54A-9BBE-0777DE7F7229}"/>
              </a:ext>
            </a:extLst>
          </p:cNvPr>
          <p:cNvSpPr/>
          <p:nvPr/>
        </p:nvSpPr>
        <p:spPr>
          <a:xfrm>
            <a:off x="10058400" y="1917480"/>
            <a:ext cx="1905000" cy="12192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New Highs</a:t>
            </a:r>
          </a:p>
        </p:txBody>
      </p:sp>
      <p:pic>
        <p:nvPicPr>
          <p:cNvPr id="3" name="Picture 2">
            <a:extLst>
              <a:ext uri="{FF2B5EF4-FFF2-40B4-BE49-F238E27FC236}">
                <a16:creationId xmlns:a16="http://schemas.microsoft.com/office/drawing/2014/main" id="{E396F715-A4D2-764E-B4A1-EFD74F0196AF}"/>
              </a:ext>
            </a:extLst>
          </p:cNvPr>
          <p:cNvPicPr>
            <a:picLocks noChangeAspect="1"/>
          </p:cNvPicPr>
          <p:nvPr/>
        </p:nvPicPr>
        <p:blipFill>
          <a:blip r:embed="rId3"/>
          <a:stretch>
            <a:fillRect/>
          </a:stretch>
        </p:blipFill>
        <p:spPr>
          <a:xfrm>
            <a:off x="1009991" y="2130476"/>
            <a:ext cx="5698040" cy="4314230"/>
          </a:xfrm>
          <a:prstGeom prst="rect">
            <a:avLst/>
          </a:prstGeom>
        </p:spPr>
      </p:pic>
    </p:spTree>
    <p:extLst>
      <p:ext uri="{BB962C8B-B14F-4D97-AF65-F5344CB8AC3E}">
        <p14:creationId xmlns:p14="http://schemas.microsoft.com/office/powerpoint/2010/main" val="2169211964"/>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 Great Hedge for long stocks and bonds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Long 2X position has a hedge against longs and bond shorts</a:t>
            </a: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DB86A63B-C3FF-4BE5-9641-7B7DF4BAA9D0}"/>
              </a:ext>
            </a:extLst>
          </p:cNvPr>
          <p:cNvPicPr>
            <a:picLocks noChangeAspect="1"/>
          </p:cNvPicPr>
          <p:nvPr/>
        </p:nvPicPr>
        <p:blipFill>
          <a:blip r:embed="rId3"/>
          <a:stretch>
            <a:fillRect/>
          </a:stretch>
        </p:blipFill>
        <p:spPr>
          <a:xfrm>
            <a:off x="2514599" y="1295401"/>
            <a:ext cx="7287763" cy="5562600"/>
          </a:xfrm>
          <a:prstGeom prst="rect">
            <a:avLst/>
          </a:prstGeom>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4008FAA3-6F3F-4B85-A60C-A1A89D65E0B1}"/>
              </a:ext>
            </a:extLst>
          </p:cNvPr>
          <p:cNvPicPr>
            <a:picLocks noChangeAspect="1"/>
          </p:cNvPicPr>
          <p:nvPr/>
        </p:nvPicPr>
        <p:blipFill>
          <a:blip r:embed="rId3"/>
          <a:stretch>
            <a:fillRect/>
          </a:stretch>
        </p:blipFill>
        <p:spPr>
          <a:xfrm>
            <a:off x="2667000" y="990600"/>
            <a:ext cx="7632844" cy="5879592"/>
          </a:xfrm>
          <a:prstGeom prst="rect">
            <a:avLst/>
          </a:prstGeom>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133600" y="457200"/>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(IWM)-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solidFill>
                  <a:schemeClr val="tx1"/>
                </a:solidFill>
                <a:latin typeface="Calibri"/>
                <a:ea typeface="Calibri"/>
                <a:cs typeface="Calibri"/>
                <a:sym typeface="Calibri"/>
              </a:rPr>
            </a:br>
            <a:endParaRPr lang="en-US" sz="1800" dirty="0">
              <a:solidFill>
                <a:srgbClr val="00B050"/>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FADCBC13-5AD0-4B9A-B0D3-FEF4E4AC7438}"/>
              </a:ext>
            </a:extLst>
          </p:cNvPr>
          <p:cNvPicPr>
            <a:picLocks noChangeAspect="1"/>
          </p:cNvPicPr>
          <p:nvPr/>
        </p:nvPicPr>
        <p:blipFill>
          <a:blip r:embed="rId3"/>
          <a:stretch>
            <a:fillRect/>
          </a:stretch>
        </p:blipFill>
        <p:spPr>
          <a:xfrm>
            <a:off x="2667000" y="1295401"/>
            <a:ext cx="7243144" cy="5562600"/>
          </a:xfrm>
          <a:prstGeom prst="rect">
            <a:avLst/>
          </a:prstGeom>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 Time High! – A record 82 Trade Alerts since April 1</a:t>
            </a: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524000"/>
            <a:ext cx="7620000" cy="4800599"/>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200"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3.13%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+3.07%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FF0000"/>
                </a:solidFill>
                <a:latin typeface="Calibri"/>
                <a:ea typeface="Calibri"/>
                <a:cs typeface="Calibri"/>
                <a:sym typeface="Calibri"/>
              </a:rPr>
              <a:t>-6.05% </a:t>
            </a:r>
            <a:r>
              <a:rPr lang="en-US" sz="2000" dirty="0">
                <a:solidFill>
                  <a:schemeClr val="dk1"/>
                </a:solidFill>
                <a:latin typeface="Calibri"/>
                <a:ea typeface="Calibri"/>
                <a:cs typeface="Calibri"/>
                <a:sym typeface="Calibri"/>
              </a:rPr>
              <a:t>Final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008000"/>
                </a:solidFill>
                <a:latin typeface="Calibri"/>
                <a:ea typeface="Calibri"/>
                <a:cs typeface="Calibri"/>
                <a:sym typeface="Calibri"/>
              </a:rPr>
              <a:t>+16.01% </a:t>
            </a:r>
            <a:r>
              <a:rPr lang="en-US" sz="2200" dirty="0">
                <a:solidFill>
                  <a:schemeClr val="tx1"/>
                </a:solidFill>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FF0000"/>
                </a:solidFill>
                <a:latin typeface="Calibri"/>
                <a:ea typeface="Calibri"/>
                <a:cs typeface="Calibri"/>
                <a:sym typeface="Calibri"/>
              </a:rPr>
              <a:t>-5.50% </a:t>
            </a:r>
            <a:r>
              <a:rPr lang="en-US" sz="2200" dirty="0">
                <a:solidFill>
                  <a:schemeClr val="tx1"/>
                </a:solidFill>
                <a:latin typeface="Calibri"/>
                <a:ea typeface="Calibri"/>
                <a:cs typeface="Calibri"/>
                <a:sym typeface="Calibri"/>
              </a:rPr>
              <a:t>Final </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*September </a:t>
            </a:r>
            <a:r>
              <a:rPr lang="en-US" sz="2200" dirty="0">
                <a:solidFill>
                  <a:srgbClr val="008000"/>
                </a:solidFill>
                <a:latin typeface="Calibri"/>
                <a:ea typeface="Calibri"/>
                <a:cs typeface="Calibri"/>
                <a:sym typeface="Calibri"/>
              </a:rPr>
              <a:t>3.08%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dirty="0">
                <a:solidFill>
                  <a:srgbClr val="00A64B"/>
                </a:solidFill>
                <a:latin typeface="Calibri"/>
                <a:ea typeface="Calibri"/>
                <a:cs typeface="Calibri"/>
                <a:sym typeface="Calibri"/>
              </a:rPr>
              <a:t>+4.55%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+12.13%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a:t>
            </a:r>
            <a:r>
              <a:rPr lang="en-US" sz="2200" dirty="0">
                <a:solidFill>
                  <a:srgbClr val="00A64B"/>
                </a:solidFill>
                <a:latin typeface="Calibri"/>
                <a:ea typeface="Calibri"/>
                <a:cs typeface="Calibri"/>
                <a:sym typeface="Calibri"/>
              </a:rPr>
              <a:t>        +14.19% </a:t>
            </a:r>
            <a:r>
              <a:rPr lang="en-US" sz="2200" dirty="0">
                <a:solidFill>
                  <a:schemeClr val="tx1"/>
                </a:solidFill>
                <a:latin typeface="Calibri"/>
                <a:ea typeface="Calibri"/>
                <a:cs typeface="Calibri"/>
                <a:sym typeface="Calibri"/>
              </a:rPr>
              <a:t>Final       *November </a:t>
            </a:r>
            <a:r>
              <a:rPr lang="en-US" sz="2200" dirty="0">
                <a:solidFill>
                  <a:srgbClr val="00A64B"/>
                </a:solidFill>
                <a:latin typeface="Calibri"/>
                <a:ea typeface="Calibri"/>
                <a:cs typeface="Calibri"/>
                <a:sym typeface="Calibri"/>
              </a:rPr>
              <a:t>-1.26%</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b="1" dirty="0">
                <a:solidFill>
                  <a:schemeClr val="tx1"/>
                </a:solidFill>
                <a:latin typeface="Calibri"/>
                <a:ea typeface="Calibri"/>
                <a:cs typeface="Calibri"/>
                <a:sym typeface="Calibri"/>
              </a:rPr>
              <a:t>*June      </a:t>
            </a:r>
            <a:r>
              <a:rPr lang="en-US" sz="2200" b="1" dirty="0">
                <a:solidFill>
                  <a:srgbClr val="008000"/>
                </a:solidFill>
                <a:latin typeface="Calibri"/>
                <a:ea typeface="Calibri"/>
                <a:cs typeface="Calibri"/>
                <a:sym typeface="Calibri"/>
              </a:rPr>
              <a:t>  </a:t>
            </a:r>
            <a:r>
              <a:rPr lang="en-US" sz="2200" b="1" dirty="0">
                <a:solidFill>
                  <a:srgbClr val="FF0000"/>
                </a:solidFill>
                <a:latin typeface="Calibri"/>
                <a:ea typeface="Calibri"/>
                <a:cs typeface="Calibri"/>
                <a:sym typeface="Calibri"/>
              </a:rPr>
              <a:t>-1.02% </a:t>
            </a:r>
            <a:r>
              <a:rPr lang="en-US" sz="2400" b="1" dirty="0">
                <a:solidFill>
                  <a:schemeClr val="tx1"/>
                </a:solidFill>
                <a:latin typeface="Calibri"/>
                <a:ea typeface="Calibri"/>
                <a:cs typeface="Calibri"/>
                <a:sym typeface="Calibri"/>
              </a:rPr>
              <a:t>MTD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+4.97%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rgbClr val="00A64B"/>
                </a:solidFill>
                <a:latin typeface="Calibri"/>
                <a:ea typeface="Calibri"/>
                <a:cs typeface="Calibri"/>
                <a:sym typeface="Calibri"/>
              </a:rPr>
              <a:t>*Year to date +8.87%</a:t>
            </a:r>
            <a:br>
              <a:rPr lang="en-US" sz="2000" dirty="0">
                <a:solidFill>
                  <a:srgbClr val="FF0000"/>
                </a:solidFill>
                <a:latin typeface="Calibri"/>
                <a:ea typeface="Calibri"/>
                <a:cs typeface="Calibri"/>
                <a:sym typeface="Calibri"/>
              </a:rPr>
            </a:br>
            <a:r>
              <a:rPr lang="en-US" sz="2000" dirty="0">
                <a:latin typeface="Calibri"/>
                <a:ea typeface="Calibri"/>
                <a:cs typeface="Calibri"/>
                <a:sym typeface="Calibri"/>
              </a:rPr>
              <a:t>compared to </a:t>
            </a:r>
            <a:r>
              <a:rPr lang="en-US" sz="2000" dirty="0">
                <a:solidFill>
                  <a:srgbClr val="FF0000"/>
                </a:solidFill>
                <a:latin typeface="Calibri"/>
                <a:ea typeface="Calibri"/>
                <a:cs typeface="Calibri"/>
                <a:sym typeface="Calibri"/>
              </a:rPr>
              <a:t>-9.00% </a:t>
            </a:r>
            <a:r>
              <a:rPr lang="en-US" sz="2000" dirty="0">
                <a:latin typeface="Calibri"/>
                <a:ea typeface="Calibri"/>
                <a:cs typeface="Calibri"/>
                <a:sym typeface="Calibri"/>
              </a:rPr>
              <a:t>for the Dow Average</a:t>
            </a: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latin typeface="Calibri"/>
                <a:ea typeface="Calibri"/>
                <a:cs typeface="Calibri"/>
                <a:sym typeface="Calibri"/>
              </a:rPr>
              <a:t>*</a:t>
            </a:r>
            <a:r>
              <a:rPr lang="en-US" sz="2000" dirty="0">
                <a:solidFill>
                  <a:srgbClr val="008000"/>
                </a:solidFill>
                <a:latin typeface="Calibri"/>
                <a:ea typeface="Calibri"/>
                <a:cs typeface="Calibri"/>
                <a:sym typeface="Calibri"/>
              </a:rPr>
              <a:t>+364.78% </a:t>
            </a:r>
            <a:r>
              <a:rPr lang="en-US" sz="2000" dirty="0">
                <a:solidFill>
                  <a:schemeClr val="tx1"/>
                </a:solidFill>
                <a:latin typeface="Calibri"/>
                <a:ea typeface="Calibri"/>
                <a:cs typeface="Calibri"/>
                <a:sym typeface="Calibri"/>
              </a:rPr>
              <a:t>since inception, just short of </a:t>
            </a:r>
            <a:r>
              <a:rPr lang="en-US" sz="2000" b="1" dirty="0">
                <a:solidFill>
                  <a:schemeClr val="tx1"/>
                </a:solidFill>
                <a:latin typeface="Calibri"/>
                <a:ea typeface="Calibri"/>
                <a:cs typeface="Calibri"/>
                <a:sym typeface="Calibri"/>
              </a:rPr>
              <a:t>a new all time high</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of </a:t>
            </a:r>
            <a:r>
              <a:rPr lang="en-US" sz="2000" dirty="0">
                <a:solidFill>
                  <a:srgbClr val="008000"/>
                </a:solidFill>
                <a:latin typeface="Calibri"/>
                <a:ea typeface="Calibri"/>
                <a:cs typeface="Calibri"/>
                <a:sym typeface="Calibri"/>
              </a:rPr>
              <a:t>34.34% </a:t>
            </a:r>
            <a:r>
              <a:rPr lang="en-US" sz="2000" dirty="0">
                <a:solidFill>
                  <a:schemeClr val="tx1"/>
                </a:solidFill>
                <a:latin typeface="Calibri"/>
                <a:ea typeface="Calibri"/>
                <a:cs typeface="Calibri"/>
                <a:sym typeface="Calibri"/>
              </a:rPr>
              <a:t>for 11 years</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8382000" y="1676400"/>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($COMPQ) – Peaking Out</a:t>
            </a:r>
          </a:p>
        </p:txBody>
      </p:sp>
      <p:pic>
        <p:nvPicPr>
          <p:cNvPr id="4" name="Picture 3" descr="A close up of a map&#10;&#10;Description automatically generated">
            <a:extLst>
              <a:ext uri="{FF2B5EF4-FFF2-40B4-BE49-F238E27FC236}">
                <a16:creationId xmlns:a16="http://schemas.microsoft.com/office/drawing/2014/main" id="{1C1A4A49-6D3A-4BB7-A945-26BD2211308F}"/>
              </a:ext>
            </a:extLst>
          </p:cNvPr>
          <p:cNvPicPr>
            <a:picLocks noChangeAspect="1"/>
          </p:cNvPicPr>
          <p:nvPr/>
        </p:nvPicPr>
        <p:blipFill>
          <a:blip r:embed="rId3"/>
          <a:stretch>
            <a:fillRect/>
          </a:stretch>
        </p:blipFill>
        <p:spPr>
          <a:xfrm>
            <a:off x="2743200" y="1066800"/>
            <a:ext cx="7415881" cy="5791200"/>
          </a:xfrm>
          <a:prstGeom prst="rect">
            <a:avLst/>
          </a:prstGeom>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A Third of the Peak</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8F9E75B4-2DCD-4062-BA28-C6F4D52F5471}"/>
              </a:ext>
            </a:extLst>
          </p:cNvPr>
          <p:cNvPicPr>
            <a:picLocks noChangeAspect="1"/>
          </p:cNvPicPr>
          <p:nvPr/>
        </p:nvPicPr>
        <p:blipFill>
          <a:blip r:embed="rId3"/>
          <a:stretch>
            <a:fillRect/>
          </a:stretch>
        </p:blipFill>
        <p:spPr>
          <a:xfrm>
            <a:off x="2666999" y="914401"/>
            <a:ext cx="7790531" cy="5928360"/>
          </a:xfrm>
          <a:prstGeom prst="rect">
            <a:avLst/>
          </a:prstGeom>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(VXX)- Sell Rallies-Down $85 to $26 from top</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1/2021 $16 puts</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1/2021 $24 puts</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FF12E4A1-58F6-4CF6-A38A-C60E3E46F601}"/>
              </a:ext>
            </a:extLst>
          </p:cNvPr>
          <p:cNvPicPr>
            <a:picLocks noChangeAspect="1"/>
          </p:cNvPicPr>
          <p:nvPr/>
        </p:nvPicPr>
        <p:blipFill>
          <a:blip r:embed="rId3"/>
          <a:stretch>
            <a:fillRect/>
          </a:stretch>
        </p:blipFill>
        <p:spPr>
          <a:xfrm>
            <a:off x="2590800" y="1507077"/>
            <a:ext cx="6858000" cy="5314348"/>
          </a:xfrm>
          <a:prstGeom prst="rect">
            <a:avLst/>
          </a:prstGeom>
        </p:spPr>
      </p:pic>
    </p:spTree>
    <p:extLst>
      <p:ext uri="{BB962C8B-B14F-4D97-AF65-F5344CB8AC3E}">
        <p14:creationId xmlns:p14="http://schemas.microsoft.com/office/powerpoint/2010/main" val="3689804035"/>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8392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 Earnings beat- Looking for Another Entry Point</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4/$120-$130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4/$120-$130 call spread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12/$170-$180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12/$135-$138 call spread</a:t>
            </a:r>
            <a:br>
              <a:rPr lang="en-US" sz="1800" dirty="0">
                <a:solidFill>
                  <a:srgbClr val="00A64B"/>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E03F861B-0B88-4516-87D5-0C39A6E73302}"/>
              </a:ext>
            </a:extLst>
          </p:cNvPr>
          <p:cNvPicPr>
            <a:picLocks noChangeAspect="1"/>
          </p:cNvPicPr>
          <p:nvPr/>
        </p:nvPicPr>
        <p:blipFill>
          <a:blip r:embed="rId3"/>
          <a:stretch>
            <a:fillRect/>
          </a:stretch>
        </p:blipFill>
        <p:spPr>
          <a:xfrm>
            <a:off x="2826736" y="1565764"/>
            <a:ext cx="6850664" cy="5261757"/>
          </a:xfrm>
          <a:prstGeom prst="rect">
            <a:avLst/>
          </a:prstGeom>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 (FB)- New High</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9/$145-$155 vertical bull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9/$150-$160 vertical bull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8/$167.50-$172.50 vertical bull call spread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709438D3-8812-47B0-8062-33D8FD3286EA}"/>
              </a:ext>
            </a:extLst>
          </p:cNvPr>
          <p:cNvPicPr>
            <a:picLocks noChangeAspect="1"/>
          </p:cNvPicPr>
          <p:nvPr/>
        </p:nvPicPr>
        <p:blipFill>
          <a:blip r:embed="rId3"/>
          <a:stretch>
            <a:fillRect/>
          </a:stretch>
        </p:blipFill>
        <p:spPr>
          <a:xfrm>
            <a:off x="2811495" y="1851226"/>
            <a:ext cx="6569009" cy="5006774"/>
          </a:xfrm>
          <a:prstGeom prst="rect">
            <a:avLst/>
          </a:prstGeom>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Apple (AAPL)- New Highs</a:t>
            </a:r>
            <a:br>
              <a:rPr lang="en-US" sz="2400" dirty="0">
                <a:solidFill>
                  <a:schemeClr val="dk1"/>
                </a:solidFill>
                <a:latin typeface="Calibri"/>
                <a:ea typeface="Calibri"/>
                <a:cs typeface="Calibri"/>
                <a:sym typeface="Calibri"/>
              </a:rPr>
            </a:br>
            <a:r>
              <a:rPr lang="en-US" sz="1800" dirty="0">
                <a:solidFill>
                  <a:schemeClr val="tx1"/>
                </a:solidFill>
              </a:rPr>
              <a:t>long 7/$280-$290 call spread</a:t>
            </a:r>
            <a:br>
              <a:rPr lang="en-US" sz="1800" dirty="0">
                <a:solidFill>
                  <a:srgbClr val="00A64B"/>
                </a:solidFill>
              </a:rPr>
            </a:br>
            <a:r>
              <a:rPr lang="en-US" sz="1800" dirty="0">
                <a:solidFill>
                  <a:srgbClr val="00A64B"/>
                </a:solidFill>
              </a:rPr>
              <a:t>took profits on long 5/$250-$260 call spread</a:t>
            </a:r>
            <a:br>
              <a:rPr lang="en-US" sz="1800" dirty="0"/>
            </a:br>
            <a:r>
              <a:rPr lang="en-US" sz="1800" dirty="0">
                <a:solidFill>
                  <a:srgbClr val="00A64B"/>
                </a:solidFill>
              </a:rPr>
              <a:t>took profits on long 4/$250-$260 call spread</a:t>
            </a:r>
            <a:br>
              <a:rPr lang="en-US" sz="1800" dirty="0"/>
            </a:br>
            <a:r>
              <a:rPr lang="en-US" sz="1800" dirty="0">
                <a:solidFill>
                  <a:srgbClr val="00A64B"/>
                </a:solidFill>
              </a:rPr>
              <a:t>took profits on long 3/$250-$260 call spread</a:t>
            </a:r>
            <a:br>
              <a:rPr lang="en-US" sz="1800" dirty="0"/>
            </a:br>
            <a:br>
              <a:rPr lang="en-US" sz="2000" dirty="0">
                <a:solidFill>
                  <a:schemeClr val="dk1"/>
                </a:solidFill>
                <a:latin typeface="Calibri"/>
                <a:ea typeface="Calibri"/>
                <a:cs typeface="Calibri"/>
                <a:sym typeface="Calibri"/>
              </a:rPr>
            </a:br>
            <a:br>
              <a:rPr lang="en-US" sz="1800" dirty="0">
                <a:solidFill>
                  <a:srgbClr val="00B050"/>
                </a:solidFill>
                <a:latin typeface="Calibri" panose="020F0502020204030204" pitchFamily="34" charset="0"/>
                <a:ea typeface="Calibri"/>
                <a:cs typeface="Calibri" panose="020F0502020204030204" pitchFamily="34" charset="0"/>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5099EBA0-2302-4AC5-BF10-083A08A0E68B}"/>
              </a:ext>
            </a:extLst>
          </p:cNvPr>
          <p:cNvPicPr>
            <a:picLocks noChangeAspect="1"/>
          </p:cNvPicPr>
          <p:nvPr/>
        </p:nvPicPr>
        <p:blipFill>
          <a:blip r:embed="rId3"/>
          <a:stretch>
            <a:fillRect/>
          </a:stretch>
        </p:blipFill>
        <p:spPr>
          <a:xfrm>
            <a:off x="2815305" y="1822267"/>
            <a:ext cx="6561389" cy="5044877"/>
          </a:xfrm>
          <a:prstGeom prst="rect">
            <a:avLst/>
          </a:prstGeom>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 (GOOGL) – Europe Antitrust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5/$1,100-$1,130 bull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4/$1,080-$1,120 bull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AAB4B16D-A896-4B7B-AA39-2C7869E76ADA}"/>
              </a:ext>
            </a:extLst>
          </p:cNvPr>
          <p:cNvPicPr>
            <a:picLocks noChangeAspect="1"/>
          </p:cNvPicPr>
          <p:nvPr/>
        </p:nvPicPr>
        <p:blipFill>
          <a:blip r:embed="rId3"/>
          <a:stretch>
            <a:fillRect/>
          </a:stretch>
        </p:blipFill>
        <p:spPr>
          <a:xfrm>
            <a:off x="2895600" y="1851226"/>
            <a:ext cx="6553768" cy="5006774"/>
          </a:xfrm>
          <a:prstGeom prst="rect">
            <a:avLst/>
          </a:prstGeom>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New Highs - $3,000 here we come</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4/$1,600-$1,650 bull call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3/$1,700-$1,800 bull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9/$1,500-$1,500 bull call spread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BF19FEC0-A8C3-48BD-AC9F-779C7D0F1723}"/>
              </a:ext>
            </a:extLst>
          </p:cNvPr>
          <p:cNvPicPr>
            <a:picLocks noChangeAspect="1"/>
          </p:cNvPicPr>
          <p:nvPr/>
        </p:nvPicPr>
        <p:blipFill>
          <a:blip r:embed="rId3"/>
          <a:stretch>
            <a:fillRect/>
          </a:stretch>
        </p:blipFill>
        <p:spPr>
          <a:xfrm>
            <a:off x="2743200" y="1447800"/>
            <a:ext cx="7016865" cy="5410200"/>
          </a:xfrm>
          <a:prstGeom prst="rect">
            <a:avLst/>
          </a:prstGeom>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ProShares Ultra Technology (ROM) – Up 110% in 10 Weeks</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E6DBFBB1-3654-48A0-B8E7-997BA61E2358}"/>
              </a:ext>
            </a:extLst>
          </p:cNvPr>
          <p:cNvPicPr>
            <a:picLocks noChangeAspect="1"/>
          </p:cNvPicPr>
          <p:nvPr/>
        </p:nvPicPr>
        <p:blipFill>
          <a:blip r:embed="rId3"/>
          <a:stretch>
            <a:fillRect/>
          </a:stretch>
        </p:blipFill>
        <p:spPr>
          <a:xfrm>
            <a:off x="2845788" y="1295401"/>
            <a:ext cx="7167519" cy="5562600"/>
          </a:xfrm>
          <a:prstGeom prst="rect">
            <a:avLst/>
          </a:prstGeom>
        </p:spPr>
      </p:pic>
    </p:spTree>
    <p:extLst>
      <p:ext uri="{BB962C8B-B14F-4D97-AF65-F5344CB8AC3E}">
        <p14:creationId xmlns:p14="http://schemas.microsoft.com/office/powerpoint/2010/main" val="3363280406"/>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PayPal (PYPL)-Fintech Rules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4/$90-$95 call spread</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913C164F-CF3D-4647-85E4-39878504C6D8}"/>
              </a:ext>
            </a:extLst>
          </p:cNvPr>
          <p:cNvPicPr>
            <a:picLocks noChangeAspect="1"/>
          </p:cNvPicPr>
          <p:nvPr/>
        </p:nvPicPr>
        <p:blipFill>
          <a:blip r:embed="rId3"/>
          <a:stretch>
            <a:fillRect/>
          </a:stretch>
        </p:blipFill>
        <p:spPr>
          <a:xfrm>
            <a:off x="2590800" y="1143001"/>
            <a:ext cx="7452843" cy="5715000"/>
          </a:xfrm>
          <a:prstGeom prst="rect">
            <a:avLst/>
          </a:prstGeom>
        </p:spPr>
      </p:pic>
    </p:spTree>
    <p:extLst>
      <p:ext uri="{BB962C8B-B14F-4D97-AF65-F5344CB8AC3E}">
        <p14:creationId xmlns:p14="http://schemas.microsoft.com/office/powerpoint/2010/main" val="312222056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1600200" y="187057"/>
            <a:ext cx="9417050" cy="1754326"/>
          </a:xfrm>
          <a:prstGeom prst="rect">
            <a:avLst/>
          </a:prstGeom>
          <a:noFill/>
        </p:spPr>
        <p:txBody>
          <a:bodyPr wrap="square" rtlCol="0">
            <a:spAutoFit/>
          </a:bodyPr>
          <a:lstStyle/>
          <a:p>
            <a:pPr algn="ctr"/>
            <a:r>
              <a:rPr lang="en-US" sz="2800" dirty="0"/>
              <a:t>Portfolio Review</a:t>
            </a:r>
            <a:br>
              <a:rPr lang="en-US" sz="2000" dirty="0"/>
            </a:br>
            <a:r>
              <a:rPr lang="en-US" sz="2000" dirty="0"/>
              <a:t>Staying Aggressively “RISK ON” in Rising Market, </a:t>
            </a:r>
            <a:br>
              <a:rPr lang="en-US" sz="1800" dirty="0"/>
            </a:br>
            <a:br>
              <a:rPr lang="en-US" sz="2000" dirty="0"/>
            </a:br>
            <a:br>
              <a:rPr lang="en-US" sz="2000" dirty="0"/>
            </a:br>
            <a:endParaRPr lang="en-US" sz="2000" dirty="0"/>
          </a:p>
        </p:txBody>
      </p:sp>
      <p:sp>
        <p:nvSpPr>
          <p:cNvPr id="12" name="TextBox 11">
            <a:extLst>
              <a:ext uri="{FF2B5EF4-FFF2-40B4-BE49-F238E27FC236}">
                <a16:creationId xmlns:a16="http://schemas.microsoft.com/office/drawing/2014/main" id="{2C9EB65B-3392-D748-9AD6-DC5488C05733}"/>
              </a:ext>
            </a:extLst>
          </p:cNvPr>
          <p:cNvSpPr txBox="1"/>
          <p:nvPr/>
        </p:nvSpPr>
        <p:spPr>
          <a:xfrm>
            <a:off x="8400453" y="1983645"/>
            <a:ext cx="2388794" cy="1107996"/>
          </a:xfrm>
          <a:prstGeom prst="rect">
            <a:avLst/>
          </a:prstGeom>
          <a:noFill/>
        </p:spPr>
        <p:txBody>
          <a:bodyPr wrap="none" rtlCol="0">
            <a:spAutoFit/>
          </a:bodyPr>
          <a:lstStyle/>
          <a:p>
            <a:pPr algn="ctr"/>
            <a:r>
              <a:rPr lang="en-US" sz="2400" b="1" dirty="0"/>
              <a:t>Expiration P&amp;L</a:t>
            </a:r>
            <a:br>
              <a:rPr lang="en-US" sz="2400" b="1" dirty="0"/>
            </a:br>
            <a:r>
              <a:rPr lang="en-US" sz="2400" b="1" dirty="0"/>
              <a:t>+14.07% YTD</a:t>
            </a:r>
            <a:br>
              <a:rPr lang="en-US" sz="1800" b="1" dirty="0"/>
            </a:br>
            <a:endParaRPr lang="en-US" sz="1800" b="1" dirty="0"/>
          </a:p>
        </p:txBody>
      </p:sp>
      <p:graphicFrame>
        <p:nvGraphicFramePr>
          <p:cNvPr id="7" name="Table 6">
            <a:extLst>
              <a:ext uri="{FF2B5EF4-FFF2-40B4-BE49-F238E27FC236}">
                <a16:creationId xmlns:a16="http://schemas.microsoft.com/office/drawing/2014/main" id="{A6E8D644-D043-9F4B-AE5D-822B85D917E9}"/>
              </a:ext>
            </a:extLst>
          </p:cNvPr>
          <p:cNvGraphicFramePr>
            <a:graphicFrameLocks noGrp="1"/>
          </p:cNvGraphicFramePr>
          <p:nvPr>
            <p:extLst>
              <p:ext uri="{D42A27DB-BD31-4B8C-83A1-F6EECF244321}">
                <p14:modId xmlns:p14="http://schemas.microsoft.com/office/powerpoint/2010/main" val="2385964257"/>
              </p:ext>
            </p:extLst>
          </p:nvPr>
        </p:nvGraphicFramePr>
        <p:xfrm>
          <a:off x="762000" y="1524000"/>
          <a:ext cx="4649339" cy="4525961"/>
        </p:xfrm>
        <a:graphic>
          <a:graphicData uri="http://schemas.openxmlformats.org/drawingml/2006/table">
            <a:tbl>
              <a:tblPr>
                <a:tableStyleId>{D65DD7F7-462A-4F70-8277-D15755171BC1}</a:tableStyleId>
              </a:tblPr>
              <a:tblGrid>
                <a:gridCol w="3331774">
                  <a:extLst>
                    <a:ext uri="{9D8B030D-6E8A-4147-A177-3AD203B41FA5}">
                      <a16:colId xmlns:a16="http://schemas.microsoft.com/office/drawing/2014/main" val="3839407087"/>
                    </a:ext>
                  </a:extLst>
                </a:gridCol>
                <a:gridCol w="1317565">
                  <a:extLst>
                    <a:ext uri="{9D8B030D-6E8A-4147-A177-3AD203B41FA5}">
                      <a16:colId xmlns:a16="http://schemas.microsoft.com/office/drawing/2014/main" val="2501259980"/>
                    </a:ext>
                  </a:extLst>
                </a:gridCol>
              </a:tblGrid>
              <a:tr h="266233">
                <a:tc>
                  <a:txBody>
                    <a:bodyPr/>
                    <a:lstStyle/>
                    <a:p>
                      <a:pPr algn="ctr" fontAlgn="b"/>
                      <a:r>
                        <a:rPr lang="en-US" sz="1500" u="sng" strike="noStrike" dirty="0">
                          <a:effectLst/>
                        </a:rPr>
                        <a:t>Risk On</a:t>
                      </a:r>
                      <a:endParaRPr lang="en-US" sz="1500" b="1" i="0" u="sng" strike="noStrike" dirty="0">
                        <a:solidFill>
                          <a:srgbClr val="000000"/>
                        </a:solidFill>
                        <a:effectLst/>
                        <a:latin typeface="Calibri" panose="020F0502020204030204" pitchFamily="34" charset="0"/>
                      </a:endParaRPr>
                    </a:p>
                  </a:txBody>
                  <a:tcPr marL="6493" marR="6493" marT="6493" marB="0" anchor="b"/>
                </a:tc>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3466402100"/>
                  </a:ext>
                </a:extLst>
              </a:tr>
              <a:tr h="266233">
                <a:tc>
                  <a:txBody>
                    <a:bodyPr/>
                    <a:lstStyle/>
                    <a:p>
                      <a:pPr algn="ctr" fontAlgn="b"/>
                      <a:r>
                        <a:rPr lang="en-US" sz="1500" u="none" strike="noStrike">
                          <a:effectLst/>
                        </a:rPr>
                        <a:t>World is Getting Better</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1017908200"/>
                  </a:ext>
                </a:extLst>
              </a:tr>
              <a:tr h="266233">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133107277"/>
                  </a:ext>
                </a:extLst>
              </a:tr>
              <a:tr h="266233">
                <a:tc>
                  <a:txBody>
                    <a:bodyPr/>
                    <a:lstStyle/>
                    <a:p>
                      <a:pPr algn="l" fontAlgn="b"/>
                      <a:r>
                        <a:rPr lang="en-US" sz="1500" u="none" strike="noStrike">
                          <a:effectLst/>
                        </a:rPr>
                        <a:t>(TLT) 6/$175-$180 put spread</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a:effectLst/>
                        </a:rPr>
                        <a:t>30.00%</a:t>
                      </a:r>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2932533319"/>
                  </a:ext>
                </a:extLst>
              </a:tr>
              <a:tr h="266233">
                <a:tc>
                  <a:txBody>
                    <a:bodyPr/>
                    <a:lstStyle/>
                    <a:p>
                      <a:pPr algn="l" fontAlgn="b"/>
                      <a:r>
                        <a:rPr lang="en-US" sz="1500" u="none" strike="noStrike">
                          <a:effectLst/>
                        </a:rPr>
                        <a:t>(TLT) 7/$172-$175 put spread</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a:effectLst/>
                        </a:rPr>
                        <a:t>10.00%</a:t>
                      </a:r>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2907635739"/>
                  </a:ext>
                </a:extLst>
              </a:tr>
              <a:tr h="266233">
                <a:tc>
                  <a:txBody>
                    <a:bodyPr/>
                    <a:lstStyle/>
                    <a:p>
                      <a:pPr algn="l" fontAlgn="b"/>
                      <a:r>
                        <a:rPr lang="en-US" sz="1500" u="none" strike="noStrike">
                          <a:effectLst/>
                        </a:rPr>
                        <a:t>(TLT) 7/$168-$171 put spread</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a:effectLst/>
                        </a:rPr>
                        <a:t>10.00%</a:t>
                      </a:r>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4042644"/>
                  </a:ext>
                </a:extLst>
              </a:tr>
              <a:tr h="266233">
                <a:tc>
                  <a:txBody>
                    <a:bodyPr/>
                    <a:lstStyle/>
                    <a:p>
                      <a:pPr algn="l" fontAlgn="b"/>
                      <a:r>
                        <a:rPr lang="en-US" sz="1500" u="none" strike="noStrike">
                          <a:effectLst/>
                        </a:rPr>
                        <a:t>(SPY) 6/$235-$245 call spread</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a:effectLst/>
                        </a:rPr>
                        <a:t>10.00%</a:t>
                      </a:r>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1234181955"/>
                  </a:ext>
                </a:extLst>
              </a:tr>
              <a:tr h="266233">
                <a:tc>
                  <a:txBody>
                    <a:bodyPr/>
                    <a:lstStyle/>
                    <a:p>
                      <a:pPr algn="l" fontAlgn="b"/>
                      <a:r>
                        <a:rPr lang="en-US" sz="1500" u="none" strike="noStrike">
                          <a:effectLst/>
                        </a:rPr>
                        <a:t>(SPY) 7/$260-$270 call spread</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a:effectLst/>
                        </a:rPr>
                        <a:t>10.00%</a:t>
                      </a:r>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2580344060"/>
                  </a:ext>
                </a:extLst>
              </a:tr>
              <a:tr h="266233">
                <a:tc>
                  <a:txBody>
                    <a:bodyPr/>
                    <a:lstStyle/>
                    <a:p>
                      <a:pPr algn="l" fontAlgn="b"/>
                      <a:r>
                        <a:rPr lang="en-US" sz="1500" u="none" strike="noStrike">
                          <a:effectLst/>
                        </a:rPr>
                        <a:t>(AAPL) 7/$280-$290 call spread</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a:effectLst/>
                        </a:rPr>
                        <a:t>10.00%</a:t>
                      </a:r>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2938531893"/>
                  </a:ext>
                </a:extLst>
              </a:tr>
              <a:tr h="266233">
                <a:tc>
                  <a:txBody>
                    <a:bodyPr/>
                    <a:lstStyle/>
                    <a:p>
                      <a:pPr algn="l" fontAlgn="b"/>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1023892604"/>
                  </a:ext>
                </a:extLst>
              </a:tr>
              <a:tr h="266233">
                <a:tc>
                  <a:txBody>
                    <a:bodyPr/>
                    <a:lstStyle/>
                    <a:p>
                      <a:pPr algn="ctr" fontAlgn="b"/>
                      <a:r>
                        <a:rPr lang="en-US" sz="1500" u="sng" strike="noStrike">
                          <a:effectLst/>
                        </a:rPr>
                        <a:t>Risk Off</a:t>
                      </a:r>
                      <a:endParaRPr lang="en-US" sz="1500" b="1" i="0" u="sng" strike="noStrike">
                        <a:solidFill>
                          <a:srgbClr val="000000"/>
                        </a:solidFill>
                        <a:effectLst/>
                        <a:latin typeface="Calibri" panose="020F0502020204030204" pitchFamily="34" charset="0"/>
                      </a:endParaRPr>
                    </a:p>
                  </a:txBody>
                  <a:tcPr marL="6493" marR="6493" marT="6493" marB="0" anchor="b"/>
                </a:tc>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3580203979"/>
                  </a:ext>
                </a:extLst>
              </a:tr>
              <a:tr h="266233">
                <a:tc>
                  <a:txBody>
                    <a:bodyPr/>
                    <a:lstStyle/>
                    <a:p>
                      <a:pPr algn="ctr" fontAlgn="b"/>
                      <a:r>
                        <a:rPr lang="en-US" sz="1500" u="none" strike="noStrike">
                          <a:effectLst/>
                        </a:rPr>
                        <a:t>World is Getting Worse</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545358954"/>
                  </a:ext>
                </a:extLst>
              </a:tr>
              <a:tr h="266233">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3065955896"/>
                  </a:ext>
                </a:extLst>
              </a:tr>
              <a:tr h="266233">
                <a:tc>
                  <a:txBody>
                    <a:bodyPr/>
                    <a:lstStyle/>
                    <a:p>
                      <a:pPr algn="l" fontAlgn="b"/>
                      <a:r>
                        <a:rPr lang="en-US" sz="1500" u="none" strike="noStrike">
                          <a:effectLst/>
                        </a:rPr>
                        <a:t>(TLT) 7/$150-$153 call spread</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a:effectLst/>
                        </a:rPr>
                        <a:t>-10.00%</a:t>
                      </a:r>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3996101612"/>
                  </a:ext>
                </a:extLst>
              </a:tr>
              <a:tr h="266233">
                <a:tc>
                  <a:txBody>
                    <a:bodyPr/>
                    <a:lstStyle/>
                    <a:p>
                      <a:pPr algn="l" fontAlgn="b"/>
                      <a:r>
                        <a:rPr lang="en-US" sz="1500" u="none" strike="noStrike">
                          <a:effectLst/>
                        </a:rPr>
                        <a:t>(SPY) 7/$235-$340 put spreat</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a:effectLst/>
                        </a:rPr>
                        <a:t>-10.00%</a:t>
                      </a:r>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255986285"/>
                  </a:ext>
                </a:extLst>
              </a:tr>
              <a:tr h="266233">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endParaRPr lang="en-US" sz="1500" b="1" i="0" u="none" strike="noStrike">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952489843"/>
                  </a:ext>
                </a:extLst>
              </a:tr>
              <a:tr h="266233">
                <a:tc>
                  <a:txBody>
                    <a:bodyPr/>
                    <a:lstStyle/>
                    <a:p>
                      <a:pPr algn="ctr" fontAlgn="b"/>
                      <a:r>
                        <a:rPr lang="en-US" sz="1500" u="none" strike="noStrike">
                          <a:effectLst/>
                        </a:rPr>
                        <a:t>Total Net Position</a:t>
                      </a:r>
                      <a:endParaRPr lang="en-US" sz="1500" b="1" i="0" u="none" strike="noStrike">
                        <a:solidFill>
                          <a:srgbClr val="000000"/>
                        </a:solidFill>
                        <a:effectLst/>
                        <a:latin typeface="Calibri" panose="020F0502020204030204" pitchFamily="34" charset="0"/>
                      </a:endParaRPr>
                    </a:p>
                  </a:txBody>
                  <a:tcPr marL="6493" marR="6493" marT="6493" marB="0" anchor="b"/>
                </a:tc>
                <a:tc>
                  <a:txBody>
                    <a:bodyPr/>
                    <a:lstStyle/>
                    <a:p>
                      <a:pPr algn="ctr" fontAlgn="b"/>
                      <a:r>
                        <a:rPr lang="en-US" sz="1500" u="none" strike="noStrike" dirty="0">
                          <a:effectLst/>
                        </a:rPr>
                        <a:t>60.00%</a:t>
                      </a:r>
                      <a:endParaRPr lang="en-US" sz="1500" b="1" i="0" u="none" strike="noStrike" dirty="0">
                        <a:solidFill>
                          <a:srgbClr val="000000"/>
                        </a:solidFill>
                        <a:effectLst/>
                        <a:latin typeface="Calibri" panose="020F0502020204030204" pitchFamily="34" charset="0"/>
                      </a:endParaRPr>
                    </a:p>
                  </a:txBody>
                  <a:tcPr marL="6493" marR="6493" marT="6493" marB="0" anchor="b"/>
                </a:tc>
                <a:extLst>
                  <a:ext uri="{0D108BD9-81ED-4DB2-BD59-A6C34878D82A}">
                    <a16:rowId xmlns:a16="http://schemas.microsoft.com/office/drawing/2014/main" val="3401200051"/>
                  </a:ext>
                </a:extLst>
              </a:tr>
            </a:tbl>
          </a:graphicData>
        </a:graphic>
      </p:graphicFrame>
      <p:pic>
        <p:nvPicPr>
          <p:cNvPr id="8" name="Picture 7" descr="A picture containing drawing&#10;&#10;Description automatically generated">
            <a:extLst>
              <a:ext uri="{FF2B5EF4-FFF2-40B4-BE49-F238E27FC236}">
                <a16:creationId xmlns:a16="http://schemas.microsoft.com/office/drawing/2014/main" id="{A9E90746-A6DB-B74C-970E-081A2984C041}"/>
              </a:ext>
            </a:extLst>
          </p:cNvPr>
          <p:cNvPicPr>
            <a:picLocks noChangeAspect="1"/>
          </p:cNvPicPr>
          <p:nvPr/>
        </p:nvPicPr>
        <p:blipFill>
          <a:blip r:embed="rId3"/>
          <a:stretch>
            <a:fillRect/>
          </a:stretch>
        </p:blipFill>
        <p:spPr>
          <a:xfrm>
            <a:off x="8374336" y="3276600"/>
            <a:ext cx="2679700" cy="2438400"/>
          </a:xfrm>
          <a:prstGeom prst="rect">
            <a:avLst/>
          </a:prstGeom>
        </p:spPr>
      </p:pic>
    </p:spTree>
    <p:extLst>
      <p:ext uri="{BB962C8B-B14F-4D97-AF65-F5344CB8AC3E}">
        <p14:creationId xmlns:p14="http://schemas.microsoft.com/office/powerpoint/2010/main" val="2505852961"/>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New Highs on 39% Jump in Earnings</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61191A98-1404-408B-A3E9-C1C6F4D9E835}"/>
              </a:ext>
            </a:extLst>
          </p:cNvPr>
          <p:cNvPicPr>
            <a:picLocks noChangeAspect="1"/>
          </p:cNvPicPr>
          <p:nvPr/>
        </p:nvPicPr>
        <p:blipFill>
          <a:blip r:embed="rId3"/>
          <a:stretch>
            <a:fillRect/>
          </a:stretch>
        </p:blipFill>
        <p:spPr>
          <a:xfrm>
            <a:off x="2438400" y="1143000"/>
            <a:ext cx="7385917" cy="5616374"/>
          </a:xfrm>
          <a:prstGeom prst="rect">
            <a:avLst/>
          </a:prstGeom>
        </p:spPr>
      </p:pic>
    </p:spTree>
    <p:extLst>
      <p:ext uri="{BB962C8B-B14F-4D97-AF65-F5344CB8AC3E}">
        <p14:creationId xmlns:p14="http://schemas.microsoft.com/office/powerpoint/2010/main" val="4091641890"/>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Micron Technology (MU)-Ditto</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06E0F17C-36A5-482A-AA38-A84C184BBE12}"/>
              </a:ext>
            </a:extLst>
          </p:cNvPr>
          <p:cNvPicPr>
            <a:picLocks noChangeAspect="1"/>
          </p:cNvPicPr>
          <p:nvPr/>
        </p:nvPicPr>
        <p:blipFill>
          <a:blip r:embed="rId3"/>
          <a:stretch>
            <a:fillRect/>
          </a:stretch>
        </p:blipFill>
        <p:spPr>
          <a:xfrm>
            <a:off x="2667000" y="1066801"/>
            <a:ext cx="7517170" cy="5791200"/>
          </a:xfrm>
          <a:prstGeom prst="rect">
            <a:avLst/>
          </a:prstGeom>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2400" dirty="0">
                <a:solidFill>
                  <a:schemeClr val="dk1"/>
                </a:solidFill>
                <a:latin typeface="Calibri"/>
                <a:ea typeface="Calibri"/>
                <a:cs typeface="Calibri"/>
                <a:sym typeface="Calibri"/>
              </a:rPr>
            </a:br>
            <a:r>
              <a:rPr lang="en-US" sz="2000" dirty="0">
                <a:solidFill>
                  <a:srgbClr val="00B050"/>
                </a:solidFill>
                <a:latin typeface="Calibri"/>
                <a:ea typeface="Calibri"/>
                <a:cs typeface="Calibri"/>
                <a:sym typeface="Calibri"/>
              </a:rPr>
              <a:t>took profits on long 2/$105-$115 call spread </a:t>
            </a:r>
            <a:br>
              <a:rPr lang="en-US" sz="20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93CEBD55-C8CD-4019-B1E8-3B1E9D024005}"/>
              </a:ext>
            </a:extLst>
          </p:cNvPr>
          <p:cNvPicPr>
            <a:picLocks noChangeAspect="1"/>
          </p:cNvPicPr>
          <p:nvPr/>
        </p:nvPicPr>
        <p:blipFill>
          <a:blip r:embed="rId3"/>
          <a:stretch>
            <a:fillRect/>
          </a:stretch>
        </p:blipFill>
        <p:spPr>
          <a:xfrm>
            <a:off x="2590800" y="1447801"/>
            <a:ext cx="7050088" cy="5419344"/>
          </a:xfrm>
          <a:prstGeom prst="rect">
            <a:avLst/>
          </a:prstGeom>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9144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Boeing (BA) –GM Or Bank Style Takeover?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737 MAX production shutdown-Criminal investigation</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2/$270-$280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12/$310-$330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4/$300-$310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4/$315-$335 call spread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6750C647-9F72-4502-A183-138A1A62C505}"/>
              </a:ext>
            </a:extLst>
          </p:cNvPr>
          <p:cNvPicPr>
            <a:picLocks noChangeAspect="1"/>
          </p:cNvPicPr>
          <p:nvPr/>
        </p:nvPicPr>
        <p:blipFill>
          <a:blip r:embed="rId3"/>
          <a:stretch>
            <a:fillRect/>
          </a:stretch>
        </p:blipFill>
        <p:spPr>
          <a:xfrm>
            <a:off x="3124058" y="2209800"/>
            <a:ext cx="5943884" cy="4561585"/>
          </a:xfrm>
          <a:prstGeom prst="rect">
            <a:avLst/>
          </a:prstGeom>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828800" y="7620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 Corona Hit</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9/$120-$125 put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6/$85-$90 call spread</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84B728FC-8697-4766-B9F4-0C4A3E1EF643}"/>
              </a:ext>
            </a:extLst>
          </p:cNvPr>
          <p:cNvPicPr>
            <a:picLocks noChangeAspect="1"/>
          </p:cNvPicPr>
          <p:nvPr/>
        </p:nvPicPr>
        <p:blipFill>
          <a:blip r:embed="rId3"/>
          <a:stretch>
            <a:fillRect/>
          </a:stretch>
        </p:blipFill>
        <p:spPr>
          <a:xfrm>
            <a:off x="2662905" y="1447800"/>
            <a:ext cx="7025916" cy="5410200"/>
          </a:xfrm>
          <a:prstGeom prst="rect">
            <a:avLst/>
          </a:prstGeom>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Adobe (ADBE)-</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820A5F0E-ACBE-4BE6-A968-DFBEBD782B28}"/>
              </a:ext>
            </a:extLst>
          </p:cNvPr>
          <p:cNvPicPr>
            <a:picLocks noChangeAspect="1"/>
          </p:cNvPicPr>
          <p:nvPr/>
        </p:nvPicPr>
        <p:blipFill>
          <a:blip r:embed="rId3"/>
          <a:stretch>
            <a:fillRect/>
          </a:stretch>
        </p:blipFill>
        <p:spPr>
          <a:xfrm>
            <a:off x="2514600" y="1369577"/>
            <a:ext cx="7162800" cy="5482328"/>
          </a:xfrm>
          <a:prstGeom prst="rect">
            <a:avLst/>
          </a:prstGeom>
        </p:spPr>
      </p:pic>
    </p:spTree>
    <p:extLst>
      <p:ext uri="{BB962C8B-B14F-4D97-AF65-F5344CB8AC3E}">
        <p14:creationId xmlns:p14="http://schemas.microsoft.com/office/powerpoint/2010/main" val="941775798"/>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3" name="Picture 2" descr="A close up of a map&#10;&#10;Description automatically generated">
            <a:extLst>
              <a:ext uri="{FF2B5EF4-FFF2-40B4-BE49-F238E27FC236}">
                <a16:creationId xmlns:a16="http://schemas.microsoft.com/office/drawing/2014/main" id="{406E6A5A-0E01-42A3-A621-6A978D7214BB}"/>
              </a:ext>
            </a:extLst>
          </p:cNvPr>
          <p:cNvPicPr>
            <a:picLocks noChangeAspect="1"/>
          </p:cNvPicPr>
          <p:nvPr/>
        </p:nvPicPr>
        <p:blipFill>
          <a:blip r:embed="rId3"/>
          <a:stretch>
            <a:fillRect/>
          </a:stretch>
        </p:blipFill>
        <p:spPr>
          <a:xfrm>
            <a:off x="2667000" y="1295400"/>
            <a:ext cx="7231380" cy="5562600"/>
          </a:xfrm>
          <a:prstGeom prst="rect">
            <a:avLst/>
          </a:prstGeom>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Steel (X) – Industrials Play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6B8970C7-B973-4C6A-8697-0A729A8F4CD2}"/>
              </a:ext>
            </a:extLst>
          </p:cNvPr>
          <p:cNvPicPr>
            <a:picLocks noChangeAspect="1"/>
          </p:cNvPicPr>
          <p:nvPr/>
        </p:nvPicPr>
        <p:blipFill>
          <a:blip r:embed="rId3"/>
          <a:stretch>
            <a:fillRect/>
          </a:stretch>
        </p:blipFill>
        <p:spPr>
          <a:xfrm>
            <a:off x="2514600" y="914400"/>
            <a:ext cx="7675973" cy="5925312"/>
          </a:xfrm>
          <a:prstGeom prst="rect">
            <a:avLst/>
          </a:prstGeom>
        </p:spPr>
      </p:pic>
    </p:spTree>
    <p:extLst>
      <p:ext uri="{BB962C8B-B14F-4D97-AF65-F5344CB8AC3E}">
        <p14:creationId xmlns:p14="http://schemas.microsoft.com/office/powerpoint/2010/main" val="3365214631"/>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(WMT)-Hiring 150,000</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5C965F4C-7550-4334-BAFB-89B9C8A3BE8E}"/>
              </a:ext>
            </a:extLst>
          </p:cNvPr>
          <p:cNvPicPr>
            <a:picLocks noChangeAspect="1"/>
          </p:cNvPicPr>
          <p:nvPr/>
        </p:nvPicPr>
        <p:blipFill>
          <a:blip r:embed="rId3"/>
          <a:stretch>
            <a:fillRect/>
          </a:stretch>
        </p:blipFill>
        <p:spPr>
          <a:xfrm>
            <a:off x="2590800" y="1524000"/>
            <a:ext cx="6862276" cy="5309616"/>
          </a:xfrm>
          <a:prstGeom prst="rect">
            <a:avLst/>
          </a:prstGeom>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Macys’ (M) – $4.5 Billion Loan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8/$23-$25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46250959-D46C-436B-98B4-72B3B47D2E52}"/>
              </a:ext>
            </a:extLst>
          </p:cNvPr>
          <p:cNvPicPr>
            <a:picLocks noChangeAspect="1"/>
          </p:cNvPicPr>
          <p:nvPr/>
        </p:nvPicPr>
        <p:blipFill>
          <a:blip r:embed="rId3"/>
          <a:stretch>
            <a:fillRect/>
          </a:stretch>
        </p:blipFill>
        <p:spPr>
          <a:xfrm>
            <a:off x="2514600" y="1295400"/>
            <a:ext cx="7256665" cy="5562600"/>
          </a:xfrm>
          <a:prstGeom prst="rect">
            <a:avLst/>
          </a:prstGeom>
        </p:spPr>
      </p:pic>
    </p:spTree>
    <p:extLst>
      <p:ext uri="{BB962C8B-B14F-4D97-AF65-F5344CB8AC3E}">
        <p14:creationId xmlns:p14="http://schemas.microsoft.com/office/powerpoint/2010/main" val="1468596761"/>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29F0-1F49-7D47-AB99-CE86A4CFF560}"/>
              </a:ext>
            </a:extLst>
          </p:cNvPr>
          <p:cNvSpPr>
            <a:spLocks noGrp="1"/>
          </p:cNvSpPr>
          <p:nvPr>
            <p:ph type="title"/>
          </p:nvPr>
        </p:nvSpPr>
        <p:spPr/>
        <p:txBody>
          <a:bodyPr/>
          <a:lstStyle/>
          <a:p>
            <a:endParaRPr lang="en-US" dirty="0"/>
          </a:p>
        </p:txBody>
      </p:sp>
      <p:pic>
        <p:nvPicPr>
          <p:cNvPr id="5" name="Picture 4" descr="A screenshot of a cell phone&#10;&#10;Description automatically generated">
            <a:extLst>
              <a:ext uri="{FF2B5EF4-FFF2-40B4-BE49-F238E27FC236}">
                <a16:creationId xmlns:a16="http://schemas.microsoft.com/office/drawing/2014/main" id="{8896C78B-D857-F249-A1FB-0966CF5D2E54}"/>
              </a:ext>
            </a:extLst>
          </p:cNvPr>
          <p:cNvPicPr>
            <a:picLocks noChangeAspect="1"/>
          </p:cNvPicPr>
          <p:nvPr/>
        </p:nvPicPr>
        <p:blipFill>
          <a:blip r:embed="rId2"/>
          <a:stretch>
            <a:fillRect/>
          </a:stretch>
        </p:blipFill>
        <p:spPr>
          <a:xfrm>
            <a:off x="1517650" y="336550"/>
            <a:ext cx="9156700" cy="6184900"/>
          </a:xfrm>
          <a:prstGeom prst="rect">
            <a:avLst/>
          </a:prstGeom>
        </p:spPr>
      </p:pic>
    </p:spTree>
    <p:extLst>
      <p:ext uri="{BB962C8B-B14F-4D97-AF65-F5344CB8AC3E}">
        <p14:creationId xmlns:p14="http://schemas.microsoft.com/office/powerpoint/2010/main" val="534133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Tesla (TSLA)-New Highs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Model Y will be a blockbuster</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6/$260-$270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6/$140-$150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6/$240-$250 put spread </a:t>
            </a: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8395F9A1-61EF-4660-AD7E-7C896A7AC087}"/>
              </a:ext>
            </a:extLst>
          </p:cNvPr>
          <p:cNvPicPr>
            <a:picLocks noChangeAspect="1"/>
          </p:cNvPicPr>
          <p:nvPr/>
        </p:nvPicPr>
        <p:blipFill>
          <a:blip r:embed="rId3"/>
          <a:stretch>
            <a:fillRect/>
          </a:stretch>
        </p:blipFill>
        <p:spPr>
          <a:xfrm>
            <a:off x="2811495" y="1864941"/>
            <a:ext cx="6569009" cy="5014395"/>
          </a:xfrm>
          <a:prstGeom prst="rect">
            <a:avLst/>
          </a:prstGeom>
        </p:spPr>
      </p:pic>
    </p:spTree>
    <p:extLst>
      <p:ext uri="{BB962C8B-B14F-4D97-AF65-F5344CB8AC3E}">
        <p14:creationId xmlns:p14="http://schemas.microsoft.com/office/powerpoint/2010/main" val="3347097794"/>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Southwest Airlines (LUV) – Warren Buffett big seller</a:t>
            </a: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E0E8FFD3-ED9D-41B8-A5CC-67F1C49FB55D}"/>
              </a:ext>
            </a:extLst>
          </p:cNvPr>
          <p:cNvPicPr>
            <a:picLocks noChangeAspect="1"/>
          </p:cNvPicPr>
          <p:nvPr/>
        </p:nvPicPr>
        <p:blipFill>
          <a:blip r:embed="rId3"/>
          <a:stretch>
            <a:fillRect/>
          </a:stretch>
        </p:blipFill>
        <p:spPr>
          <a:xfrm>
            <a:off x="2667000" y="1066801"/>
            <a:ext cx="7486064" cy="5775960"/>
          </a:xfrm>
          <a:prstGeom prst="rect">
            <a:avLst/>
          </a:prstGeom>
        </p:spPr>
      </p:pic>
    </p:spTree>
    <p:extLst>
      <p:ext uri="{BB962C8B-B14F-4D97-AF65-F5344CB8AC3E}">
        <p14:creationId xmlns:p14="http://schemas.microsoft.com/office/powerpoint/2010/main" val="2413797686"/>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Delta Airlines (DAL) – Warren Buffett big seller</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A835C948-0CA8-417E-A08A-63ED07822857}"/>
              </a:ext>
            </a:extLst>
          </p:cNvPr>
          <p:cNvPicPr>
            <a:picLocks noChangeAspect="1"/>
          </p:cNvPicPr>
          <p:nvPr/>
        </p:nvPicPr>
        <p:blipFill>
          <a:blip r:embed="rId3"/>
          <a:stretch>
            <a:fillRect/>
          </a:stretch>
        </p:blipFill>
        <p:spPr>
          <a:xfrm>
            <a:off x="2209799" y="914400"/>
            <a:ext cx="7651219" cy="5913120"/>
          </a:xfrm>
          <a:prstGeom prst="rect">
            <a:avLst/>
          </a:prstGeom>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3" name="Picture 2" descr="A close up of a map&#10;&#10;Description automatically generated">
            <a:extLst>
              <a:ext uri="{FF2B5EF4-FFF2-40B4-BE49-F238E27FC236}">
                <a16:creationId xmlns:a16="http://schemas.microsoft.com/office/drawing/2014/main" id="{99BB1106-0020-48D1-9D1B-95827884C368}"/>
              </a:ext>
            </a:extLst>
          </p:cNvPr>
          <p:cNvPicPr>
            <a:picLocks noChangeAspect="1"/>
          </p:cNvPicPr>
          <p:nvPr/>
        </p:nvPicPr>
        <p:blipFill>
          <a:blip r:embed="rId3"/>
          <a:stretch>
            <a:fillRect/>
          </a:stretch>
        </p:blipFill>
        <p:spPr>
          <a:xfrm>
            <a:off x="2590799" y="1066801"/>
            <a:ext cx="7504833" cy="5791200"/>
          </a:xfrm>
          <a:prstGeom prst="rect">
            <a:avLst/>
          </a:prstGeom>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 (RXL)-New Highs</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The new favorite sector</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8399BA16-25AB-4447-B617-5F5E9C838531}"/>
              </a:ext>
            </a:extLst>
          </p:cNvPr>
          <p:cNvPicPr>
            <a:picLocks noChangeAspect="1"/>
          </p:cNvPicPr>
          <p:nvPr/>
        </p:nvPicPr>
        <p:blipFill>
          <a:blip r:embed="rId3"/>
          <a:stretch>
            <a:fillRect/>
          </a:stretch>
        </p:blipFill>
        <p:spPr>
          <a:xfrm>
            <a:off x="2438400" y="1101405"/>
            <a:ext cx="7391400" cy="5756596"/>
          </a:xfrm>
          <a:prstGeom prst="rect">
            <a:avLst/>
          </a:prstGeom>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BD38CC62-2FC1-4A2A-B978-FFB5008CC596}"/>
              </a:ext>
            </a:extLst>
          </p:cNvPr>
          <p:cNvPicPr>
            <a:picLocks noChangeAspect="1"/>
          </p:cNvPicPr>
          <p:nvPr/>
        </p:nvPicPr>
        <p:blipFill>
          <a:blip r:embed="rId3"/>
          <a:stretch>
            <a:fillRect/>
          </a:stretch>
        </p:blipFill>
        <p:spPr>
          <a:xfrm>
            <a:off x="2514600" y="838201"/>
            <a:ext cx="7868543" cy="6019800"/>
          </a:xfrm>
          <a:prstGeom prst="rect">
            <a:avLst/>
          </a:prstGeom>
        </p:spPr>
      </p:pic>
    </p:spTree>
    <p:extLst>
      <p:ext uri="{BB962C8B-B14F-4D97-AF65-F5344CB8AC3E}">
        <p14:creationId xmlns:p14="http://schemas.microsoft.com/office/powerpoint/2010/main" val="202515538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CRISPR Therapeutics (CRSP)</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AF15B494-3319-4457-88C8-005719432E2D}"/>
              </a:ext>
            </a:extLst>
          </p:cNvPr>
          <p:cNvPicPr>
            <a:picLocks noChangeAspect="1"/>
          </p:cNvPicPr>
          <p:nvPr/>
        </p:nvPicPr>
        <p:blipFill>
          <a:blip r:embed="rId3"/>
          <a:stretch>
            <a:fillRect/>
          </a:stretch>
        </p:blipFill>
        <p:spPr>
          <a:xfrm>
            <a:off x="2590800" y="762001"/>
            <a:ext cx="8056757" cy="6096000"/>
          </a:xfrm>
          <a:prstGeom prst="rect">
            <a:avLst/>
          </a:prstGeom>
        </p:spPr>
      </p:pic>
    </p:spTree>
    <p:extLst>
      <p:ext uri="{BB962C8B-B14F-4D97-AF65-F5344CB8AC3E}">
        <p14:creationId xmlns:p14="http://schemas.microsoft.com/office/powerpoint/2010/main" val="3992467116"/>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 (GS) – </a:t>
            </a:r>
            <a:r>
              <a:rPr lang="en-US" sz="2000" dirty="0">
                <a:solidFill>
                  <a:schemeClr val="dk1"/>
                </a:solidFill>
                <a:latin typeface="Calibri"/>
                <a:ea typeface="Calibri"/>
                <a:cs typeface="Calibri"/>
                <a:sym typeface="Calibri"/>
              </a:rPr>
              <a:t>Trading Volume Burst-Steepening Yield Curve</a:t>
            </a:r>
            <a:br>
              <a:rPr lang="en-US" sz="1800" dirty="0">
                <a:solidFill>
                  <a:schemeClr val="dk1"/>
                </a:solidFill>
                <a:latin typeface="Calibri"/>
                <a:ea typeface="Calibri"/>
                <a:cs typeface="Calibri"/>
                <a:sym typeface="Calibri"/>
              </a:rPr>
            </a:br>
            <a:endParaRPr lang="en-US" sz="1600" dirty="0">
              <a:solidFill>
                <a:srgbClr val="00B050"/>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78450D08-E265-494A-966D-7ABDFAEF49A4}"/>
              </a:ext>
            </a:extLst>
          </p:cNvPr>
          <p:cNvPicPr>
            <a:picLocks noChangeAspect="1"/>
          </p:cNvPicPr>
          <p:nvPr/>
        </p:nvPicPr>
        <p:blipFill>
          <a:blip r:embed="rId3"/>
          <a:stretch>
            <a:fillRect/>
          </a:stretch>
        </p:blipFill>
        <p:spPr>
          <a:xfrm>
            <a:off x="2590800" y="1219200"/>
            <a:ext cx="7295692" cy="5593080"/>
          </a:xfrm>
          <a:prstGeom prst="rect">
            <a:avLst/>
          </a:prstGeom>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Hacking never goes out of fashion</a:t>
            </a:r>
          </a:p>
        </p:txBody>
      </p:sp>
      <p:pic>
        <p:nvPicPr>
          <p:cNvPr id="3" name="Picture 2" descr="A close up of a map&#10;&#10;Description automatically generated">
            <a:extLst>
              <a:ext uri="{FF2B5EF4-FFF2-40B4-BE49-F238E27FC236}">
                <a16:creationId xmlns:a16="http://schemas.microsoft.com/office/drawing/2014/main" id="{54135888-18EF-4BC0-A3FA-2FDE86C64A4A}"/>
              </a:ext>
            </a:extLst>
          </p:cNvPr>
          <p:cNvPicPr>
            <a:picLocks noChangeAspect="1"/>
          </p:cNvPicPr>
          <p:nvPr/>
        </p:nvPicPr>
        <p:blipFill>
          <a:blip r:embed="rId3"/>
          <a:stretch>
            <a:fillRect/>
          </a:stretch>
        </p:blipFill>
        <p:spPr>
          <a:xfrm>
            <a:off x="2362200" y="1157781"/>
            <a:ext cx="7391400" cy="5700219"/>
          </a:xfrm>
          <a:prstGeom prst="rect">
            <a:avLst/>
          </a:prstGeom>
        </p:spPr>
      </p:pic>
    </p:spTree>
    <p:extLst>
      <p:ext uri="{BB962C8B-B14F-4D97-AF65-F5344CB8AC3E}">
        <p14:creationId xmlns:p14="http://schemas.microsoft.com/office/powerpoint/2010/main" val="2946399747"/>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11CC3007-50E0-47B7-8664-7532D60E06FD}"/>
              </a:ext>
            </a:extLst>
          </p:cNvPr>
          <p:cNvPicPr>
            <a:picLocks noChangeAspect="1"/>
          </p:cNvPicPr>
          <p:nvPr/>
        </p:nvPicPr>
        <p:blipFill>
          <a:blip r:embed="rId3"/>
          <a:stretch>
            <a:fillRect/>
          </a:stretch>
        </p:blipFill>
        <p:spPr>
          <a:xfrm>
            <a:off x="2362200" y="1262549"/>
            <a:ext cx="7239000" cy="5571067"/>
          </a:xfrm>
          <a:prstGeom prst="rect">
            <a:avLst/>
          </a:prstGeo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1752600" y="228602"/>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10 Year Daily Audited Performance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pic>
        <p:nvPicPr>
          <p:cNvPr id="5" name="Picture 4" descr="A screenshot of a cell phone&#10;&#10;Description automatically generated">
            <a:extLst>
              <a:ext uri="{FF2B5EF4-FFF2-40B4-BE49-F238E27FC236}">
                <a16:creationId xmlns:a16="http://schemas.microsoft.com/office/drawing/2014/main" id="{A9A12C1A-20E8-7547-9A90-5643431DE13A}"/>
              </a:ext>
            </a:extLst>
          </p:cNvPr>
          <p:cNvPicPr>
            <a:picLocks noChangeAspect="1"/>
          </p:cNvPicPr>
          <p:nvPr/>
        </p:nvPicPr>
        <p:blipFill>
          <a:blip r:embed="rId3"/>
          <a:stretch>
            <a:fillRect/>
          </a:stretch>
        </p:blipFill>
        <p:spPr>
          <a:xfrm>
            <a:off x="1981200" y="990600"/>
            <a:ext cx="8705850" cy="5544990"/>
          </a:xfrm>
          <a:prstGeom prst="rect">
            <a:avLst/>
          </a:prstGeom>
        </p:spPr>
      </p:pic>
    </p:spTree>
    <p:extLst>
      <p:ext uri="{BB962C8B-B14F-4D97-AF65-F5344CB8AC3E}">
        <p14:creationId xmlns:p14="http://schemas.microsoft.com/office/powerpoint/2010/main" val="192599132"/>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611BBD4B-7D53-462D-B9C2-82D87B1A40FC}"/>
              </a:ext>
            </a:extLst>
          </p:cNvPr>
          <p:cNvPicPr>
            <a:picLocks noChangeAspect="1"/>
          </p:cNvPicPr>
          <p:nvPr/>
        </p:nvPicPr>
        <p:blipFill>
          <a:blip r:embed="rId3"/>
          <a:stretch>
            <a:fillRect/>
          </a:stretch>
        </p:blipFill>
        <p:spPr>
          <a:xfrm>
            <a:off x="2590800" y="1143000"/>
            <a:ext cx="7437425" cy="5721096"/>
          </a:xfrm>
          <a:prstGeom prst="rect">
            <a:avLst/>
          </a:prstGeom>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Japan (DXJ)-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BAD79739-5E0B-421A-9883-7E8E209825CE}"/>
              </a:ext>
            </a:extLst>
          </p:cNvPr>
          <p:cNvPicPr>
            <a:picLocks noChangeAspect="1"/>
          </p:cNvPicPr>
          <p:nvPr/>
        </p:nvPicPr>
        <p:blipFill>
          <a:blip r:embed="rId3"/>
          <a:stretch>
            <a:fillRect/>
          </a:stretch>
        </p:blipFill>
        <p:spPr>
          <a:xfrm>
            <a:off x="2438400" y="902759"/>
            <a:ext cx="7772400" cy="5955241"/>
          </a:xfrm>
          <a:prstGeom prst="rect">
            <a:avLst/>
          </a:prstGeom>
        </p:spPr>
      </p:pic>
    </p:spTree>
    <p:extLst>
      <p:ext uri="{BB962C8B-B14F-4D97-AF65-F5344CB8AC3E}">
        <p14:creationId xmlns:p14="http://schemas.microsoft.com/office/powerpoint/2010/main" val="216247106"/>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a:t>
            </a:r>
            <a:r>
              <a:rPr lang="en-US" sz="2000" dirty="0">
                <a:solidFill>
                  <a:schemeClr val="dk1"/>
                </a:solidFill>
                <a:latin typeface="Calibri"/>
                <a:ea typeface="Calibri"/>
                <a:cs typeface="Calibri"/>
                <a:sym typeface="Calibri"/>
              </a:rPr>
              <a:t>Weak Dollar Play</a:t>
            </a:r>
          </a:p>
        </p:txBody>
      </p:sp>
      <p:pic>
        <p:nvPicPr>
          <p:cNvPr id="3" name="Picture 2" descr="A close up of a map&#10;&#10;Description automatically generated">
            <a:extLst>
              <a:ext uri="{FF2B5EF4-FFF2-40B4-BE49-F238E27FC236}">
                <a16:creationId xmlns:a16="http://schemas.microsoft.com/office/drawing/2014/main" id="{7070A060-3B8B-481F-BF99-45C1461C59CA}"/>
              </a:ext>
            </a:extLst>
          </p:cNvPr>
          <p:cNvPicPr>
            <a:picLocks noChangeAspect="1"/>
          </p:cNvPicPr>
          <p:nvPr/>
        </p:nvPicPr>
        <p:blipFill>
          <a:blip r:embed="rId3"/>
          <a:stretch>
            <a:fillRect/>
          </a:stretch>
        </p:blipFill>
        <p:spPr>
          <a:xfrm>
            <a:off x="2581734" y="1066800"/>
            <a:ext cx="7028532" cy="5385817"/>
          </a:xfrm>
          <a:prstGeom prst="rect">
            <a:avLst/>
          </a:prstGeom>
        </p:spPr>
      </p:pic>
    </p:spTree>
    <p:extLst>
      <p:ext uri="{BB962C8B-B14F-4D97-AF65-F5344CB8AC3E}">
        <p14:creationId xmlns:p14="http://schemas.microsoft.com/office/powerpoint/2010/main" val="3000030826"/>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57200" y="1416377"/>
            <a:ext cx="10515600" cy="5638800"/>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br>
              <a:rPr lang="en-US" sz="2000" b="1" i="1" dirty="0">
                <a:solidFill>
                  <a:schemeClr val="tx1"/>
                </a:solidFill>
                <a:latin typeface="+mj-lt"/>
                <a:cs typeface="Calibri" panose="020F0502020204030204" pitchFamily="34" charset="0"/>
                <a:sym typeface="Calibri"/>
              </a:rPr>
            </a:br>
            <a:r>
              <a:rPr lang="en-US" sz="1800" dirty="0">
                <a:solidFill>
                  <a:schemeClr val="tx1"/>
                </a:solidFill>
                <a:latin typeface="+mj-lt"/>
                <a:cs typeface="Calibri" panose="020F0502020204030204" pitchFamily="34" charset="0"/>
                <a:sym typeface="Calibri"/>
              </a:rPr>
              <a:t>*Fading “V” economic recovery fears brings monster 12-point short covering rally in bonds</a:t>
            </a:r>
            <a:br>
              <a:rPr lang="en-US" sz="1800" dirty="0">
                <a:solidFill>
                  <a:schemeClr val="tx1"/>
                </a:solidFill>
                <a:latin typeface="+mj-lt"/>
                <a:cs typeface="Calibri" panose="020F0502020204030204" pitchFamily="34" charset="0"/>
                <a:sym typeface="Calibri"/>
              </a:rPr>
            </a:br>
            <a:br>
              <a:rPr lang="en-US" sz="1800" dirty="0">
                <a:solidFill>
                  <a:schemeClr val="tx1"/>
                </a:solidFill>
                <a:latin typeface="+mj-lt"/>
                <a:cs typeface="Calibri" panose="020F0502020204030204" pitchFamily="34" charset="0"/>
                <a:sym typeface="Calibri"/>
              </a:rPr>
            </a:br>
            <a:r>
              <a:rPr lang="en-US" sz="1800" dirty="0">
                <a:solidFill>
                  <a:schemeClr val="tx1"/>
                </a:solidFill>
                <a:latin typeface="+mj-lt"/>
                <a:cs typeface="Calibri" panose="020F0502020204030204" pitchFamily="34" charset="0"/>
                <a:sym typeface="Calibri"/>
              </a:rPr>
              <a:t>*Then Jay Powell expanded QE on Monday, extending it to individual corporate bonds</a:t>
            </a:r>
            <a:br>
              <a:rPr lang="en-US" sz="1800" dirty="0">
                <a:solidFill>
                  <a:schemeClr val="tx1"/>
                </a:solidFill>
                <a:latin typeface="+mj-lt"/>
                <a:cs typeface="Calibri" panose="020F0502020204030204" pitchFamily="34" charset="0"/>
                <a:sym typeface="Calibri"/>
              </a:rPr>
            </a:br>
            <a:br>
              <a:rPr lang="en-US" sz="1800" dirty="0">
                <a:solidFill>
                  <a:schemeClr val="tx1"/>
                </a:solidFill>
                <a:latin typeface="+mj-lt"/>
                <a:cs typeface="Calibri" panose="020F0502020204030204" pitchFamily="34" charset="0"/>
                <a:sym typeface="Calibri"/>
              </a:rPr>
            </a:br>
            <a:r>
              <a:rPr lang="en-US" sz="1800" dirty="0">
                <a:solidFill>
                  <a:schemeClr val="tx1"/>
                </a:solidFill>
                <a:latin typeface="+mj-lt"/>
                <a:cs typeface="Calibri" panose="020F0502020204030204" pitchFamily="34" charset="0"/>
                <a:sym typeface="Calibri"/>
              </a:rPr>
              <a:t>*That means less money for buying US Treasuries, knocking six points off that market in two days</a:t>
            </a:r>
            <a:br>
              <a:rPr lang="en-US" sz="1800" dirty="0">
                <a:solidFill>
                  <a:schemeClr val="tx1"/>
                </a:solidFill>
                <a:latin typeface="+mj-lt"/>
                <a:cs typeface="Calibri" panose="020F0502020204030204" pitchFamily="34" charset="0"/>
                <a:sym typeface="Calibri"/>
              </a:rPr>
            </a:br>
            <a:br>
              <a:rPr lang="en-US" sz="1800" dirty="0">
                <a:solidFill>
                  <a:schemeClr val="tx1"/>
                </a:solidFill>
                <a:latin typeface="+mj-lt"/>
                <a:cs typeface="Calibri" panose="020F0502020204030204" pitchFamily="34" charset="0"/>
                <a:sym typeface="Calibri"/>
              </a:rPr>
            </a:br>
            <a:r>
              <a:rPr lang="en-US" sz="1800" dirty="0">
                <a:solidFill>
                  <a:schemeClr val="tx1"/>
                </a:solidFill>
                <a:latin typeface="+mj-lt"/>
                <a:cs typeface="Calibri" panose="020F0502020204030204" pitchFamily="34" charset="0"/>
                <a:sym typeface="Calibri"/>
              </a:rPr>
              <a:t>*Powell says he won’t raise short term rates for three years</a:t>
            </a:r>
            <a:br>
              <a:rPr lang="en-US" sz="1800" dirty="0">
                <a:latin typeface="+mj-lt"/>
              </a:rPr>
            </a:b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*Another short selling opportunity of the century is in play, head and shoulders top is in place</a:t>
            </a:r>
            <a:br>
              <a:rPr lang="en-US" sz="1800" dirty="0">
                <a:solidFill>
                  <a:schemeClr val="tx1"/>
                </a:solidFill>
                <a:latin typeface="+mj-lt"/>
                <a:ea typeface="Calibri"/>
                <a:cs typeface="Calibri" panose="020F0502020204030204" pitchFamily="34" charset="0"/>
                <a:sym typeface="Calibri"/>
              </a:rPr>
            </a:b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*Q3 will deliver positive growth, crushing bonds,</a:t>
            </a: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 despite zero overnight rates</a:t>
            </a:r>
            <a:br>
              <a:rPr lang="en-US" sz="18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*US Treasury bond bond fund (TLT) could plunge from</a:t>
            </a: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 $180 to $105, taking interest rates from 0.31% to 3.25%</a:t>
            </a:r>
            <a:br>
              <a:rPr lang="en-US" sz="18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*Bottom line: sell short every major rally in the (TLT)</a:t>
            </a:r>
            <a:br>
              <a:rPr lang="en-US" sz="2200" dirty="0">
                <a:solidFill>
                  <a:srgbClr val="FF0000"/>
                </a:solidFill>
                <a:latin typeface="+mn-lt"/>
                <a:ea typeface="Calibri"/>
                <a:cs typeface="Calibri" panose="020F0502020204030204" pitchFamily="34" charset="0"/>
                <a:sym typeface="Calibri"/>
              </a:rPr>
            </a:br>
            <a:br>
              <a:rPr lang="en-US" sz="22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273377"/>
            <a:ext cx="10972800" cy="1143000"/>
          </a:xfrm>
        </p:spPr>
        <p:txBody>
          <a:bodyPr/>
          <a:lstStyle/>
          <a:p>
            <a:r>
              <a:rPr lang="en-US" sz="2800" dirty="0"/>
              <a:t>Bonds – QE Expanded</a:t>
            </a:r>
          </a:p>
        </p:txBody>
      </p:sp>
      <p:pic>
        <p:nvPicPr>
          <p:cNvPr id="4" name="Picture 3">
            <a:extLst>
              <a:ext uri="{FF2B5EF4-FFF2-40B4-BE49-F238E27FC236}">
                <a16:creationId xmlns:a16="http://schemas.microsoft.com/office/drawing/2014/main" id="{1094C8CF-6582-7941-B089-936F93997E9E}"/>
              </a:ext>
            </a:extLst>
          </p:cNvPr>
          <p:cNvPicPr>
            <a:picLocks noChangeAspect="1"/>
          </p:cNvPicPr>
          <p:nvPr/>
        </p:nvPicPr>
        <p:blipFill>
          <a:blip r:embed="rId3"/>
          <a:stretch>
            <a:fillRect/>
          </a:stretch>
        </p:blipFill>
        <p:spPr>
          <a:xfrm>
            <a:off x="7924800" y="4240981"/>
            <a:ext cx="4017672" cy="2343642"/>
          </a:xfrm>
          <a:prstGeom prst="rect">
            <a:avLst/>
          </a:prstGeom>
        </p:spPr>
      </p:pic>
    </p:spTree>
    <p:extLst>
      <p:ext uri="{BB962C8B-B14F-4D97-AF65-F5344CB8AC3E}">
        <p14:creationId xmlns:p14="http://schemas.microsoft.com/office/powerpoint/2010/main" val="613026286"/>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8229600" cy="1143000"/>
          </a:xfrm>
        </p:spPr>
        <p:txBody>
          <a:bodyPr/>
          <a:lstStyle/>
          <a:p>
            <a:r>
              <a:rPr lang="en-US" sz="2400" dirty="0"/>
              <a:t> </a:t>
            </a: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Huge Short Play</a:t>
            </a:r>
            <a:br>
              <a:rPr lang="en-US" sz="2400" dirty="0"/>
            </a:br>
            <a:r>
              <a:rPr lang="en-US" sz="2400" dirty="0">
                <a:solidFill>
                  <a:srgbClr val="FF0000"/>
                </a:solidFill>
              </a:rPr>
              <a:t>3 X </a:t>
            </a:r>
            <a:r>
              <a:rPr lang="en-US" sz="1800" dirty="0">
                <a:solidFill>
                  <a:srgbClr val="FF0000"/>
                </a:solidFill>
              </a:rPr>
              <a:t>long 6/$175-$180 put spread-2 days to expiration</a:t>
            </a:r>
            <a:br>
              <a:rPr lang="en-US" sz="1800" dirty="0">
                <a:solidFill>
                  <a:schemeClr val="tx1"/>
                </a:solidFill>
              </a:rPr>
            </a:br>
            <a:r>
              <a:rPr lang="en-US" sz="1800" dirty="0">
                <a:solidFill>
                  <a:schemeClr val="tx1"/>
                </a:solidFill>
              </a:rPr>
              <a:t>long 7/$172-$175 put spread</a:t>
            </a:r>
            <a:br>
              <a:rPr lang="en-US" sz="1800" dirty="0">
                <a:solidFill>
                  <a:schemeClr val="tx1"/>
                </a:solidFill>
              </a:rPr>
            </a:br>
            <a:r>
              <a:rPr lang="en-US" sz="1800" dirty="0">
                <a:solidFill>
                  <a:schemeClr val="tx1"/>
                </a:solidFill>
              </a:rPr>
              <a:t>long 7/$168-$171 put spread</a:t>
            </a:r>
            <a:br>
              <a:rPr lang="en-US" sz="1800" dirty="0">
                <a:solidFill>
                  <a:schemeClr val="tx1"/>
                </a:solidFill>
              </a:rPr>
            </a:br>
            <a:r>
              <a:rPr lang="en-US" sz="1800" dirty="0">
                <a:solidFill>
                  <a:srgbClr val="FF0000"/>
                </a:solidFill>
              </a:rPr>
              <a:t>stopped out of long 7/$165-$168 put spread</a:t>
            </a:r>
            <a:br>
              <a:rPr lang="en-US" sz="2400" dirty="0"/>
            </a:br>
            <a:r>
              <a:rPr lang="en-US" sz="1800" dirty="0">
                <a:solidFill>
                  <a:srgbClr val="00A64B"/>
                </a:solidFill>
              </a:rPr>
              <a:t>took profits on long 5/$176-$177 put spread</a:t>
            </a:r>
            <a:br>
              <a:rPr lang="en-US" sz="1800" dirty="0">
                <a:solidFill>
                  <a:schemeClr val="tx1"/>
                </a:solidFill>
              </a:rPr>
            </a:br>
            <a:r>
              <a:rPr lang="en-US" sz="1800" dirty="0">
                <a:solidFill>
                  <a:srgbClr val="00A64B"/>
                </a:solidFill>
              </a:rPr>
              <a:t>took profits on long 5/$175-$178 put spread</a:t>
            </a: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4" name="Picture 3" descr="A close up of a map&#10;&#10;Description automatically generated">
            <a:extLst>
              <a:ext uri="{FF2B5EF4-FFF2-40B4-BE49-F238E27FC236}">
                <a16:creationId xmlns:a16="http://schemas.microsoft.com/office/drawing/2014/main" id="{A2EA5046-3687-4A2A-B05D-1B5FA7AC9173}"/>
              </a:ext>
            </a:extLst>
          </p:cNvPr>
          <p:cNvPicPr>
            <a:picLocks noChangeAspect="1"/>
          </p:cNvPicPr>
          <p:nvPr/>
        </p:nvPicPr>
        <p:blipFill>
          <a:blip r:embed="rId2"/>
          <a:stretch>
            <a:fillRect/>
          </a:stretch>
        </p:blipFill>
        <p:spPr>
          <a:xfrm>
            <a:off x="3352800" y="2438400"/>
            <a:ext cx="5638800" cy="4359353"/>
          </a:xfrm>
          <a:prstGeom prst="rect">
            <a:avLst/>
          </a:prstGeom>
        </p:spPr>
      </p:pic>
    </p:spTree>
    <p:extLst>
      <p:ext uri="{BB962C8B-B14F-4D97-AF65-F5344CB8AC3E}">
        <p14:creationId xmlns:p14="http://schemas.microsoft.com/office/powerpoint/2010/main" val="112865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0.70%</a:t>
            </a:r>
            <a:br>
              <a:rPr lang="en-US" sz="2400" dirty="0"/>
            </a:br>
            <a:br>
              <a:rPr lang="en-US" sz="2400" dirty="0"/>
            </a:br>
            <a:endParaRPr lang="en-US" sz="2000" dirty="0"/>
          </a:p>
        </p:txBody>
      </p:sp>
      <p:sp>
        <p:nvSpPr>
          <p:cNvPr id="3" name="Text Placeholder 2"/>
          <p:cNvSpPr>
            <a:spLocks noGrp="1"/>
          </p:cNvSpPr>
          <p:nvPr>
            <p:ph type="body" idx="1"/>
          </p:nvPr>
        </p:nvSpPr>
        <p:spPr/>
        <p:txBody>
          <a:bodyPr/>
          <a:lstStyle/>
          <a:p>
            <a:endParaRPr lang="en-US" dirty="0"/>
          </a:p>
        </p:txBody>
      </p:sp>
      <p:pic>
        <p:nvPicPr>
          <p:cNvPr id="5" name="Picture 4" descr="A close up of a map&#10;&#10;Description automatically generated">
            <a:extLst>
              <a:ext uri="{FF2B5EF4-FFF2-40B4-BE49-F238E27FC236}">
                <a16:creationId xmlns:a16="http://schemas.microsoft.com/office/drawing/2014/main" id="{9A440462-55EB-4EED-90E6-D92B55EA8C36}"/>
              </a:ext>
            </a:extLst>
          </p:cNvPr>
          <p:cNvPicPr>
            <a:picLocks noChangeAspect="1"/>
          </p:cNvPicPr>
          <p:nvPr/>
        </p:nvPicPr>
        <p:blipFill>
          <a:blip r:embed="rId2"/>
          <a:stretch>
            <a:fillRect/>
          </a:stretch>
        </p:blipFill>
        <p:spPr>
          <a:xfrm>
            <a:off x="2362199" y="990601"/>
            <a:ext cx="7628627" cy="5843016"/>
          </a:xfrm>
          <a:prstGeom prst="rect">
            <a:avLst/>
          </a:prstGeom>
        </p:spPr>
      </p:pic>
    </p:spTree>
    <p:extLst>
      <p:ext uri="{BB962C8B-B14F-4D97-AF65-F5344CB8AC3E}">
        <p14:creationId xmlns:p14="http://schemas.microsoft.com/office/powerpoint/2010/main" val="3169372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Junk Bonds (HYG) 5.90% Yield to Maturity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Next Fed QE Target?</a:t>
            </a: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3D807DC6-0F3E-4BAC-9212-28842F7B3ECA}"/>
              </a:ext>
            </a:extLst>
          </p:cNvPr>
          <p:cNvPicPr>
            <a:picLocks noChangeAspect="1"/>
          </p:cNvPicPr>
          <p:nvPr/>
        </p:nvPicPr>
        <p:blipFill>
          <a:blip r:embed="rId3"/>
          <a:stretch>
            <a:fillRect/>
          </a:stretch>
        </p:blipFill>
        <p:spPr>
          <a:xfrm>
            <a:off x="2438399" y="990601"/>
            <a:ext cx="7633833" cy="5867400"/>
          </a:xfrm>
          <a:prstGeom prst="rect">
            <a:avLst/>
          </a:prstGeom>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(TBT)- 2 Month Bottoming Process</a:t>
            </a: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3B55DA95-9010-4C42-B717-C90526A7B9B4}"/>
              </a:ext>
            </a:extLst>
          </p:cNvPr>
          <p:cNvPicPr>
            <a:picLocks noChangeAspect="1"/>
          </p:cNvPicPr>
          <p:nvPr/>
        </p:nvPicPr>
        <p:blipFill>
          <a:blip r:embed="rId3"/>
          <a:stretch>
            <a:fillRect/>
          </a:stretch>
        </p:blipFill>
        <p:spPr>
          <a:xfrm>
            <a:off x="2362200" y="1143001"/>
            <a:ext cx="7456739" cy="5733288"/>
          </a:xfrm>
          <a:prstGeom prst="rect">
            <a:avLst/>
          </a:prstGeom>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81B4-42FF-C149-927A-DF0BE93FC828}"/>
              </a:ext>
            </a:extLst>
          </p:cNvPr>
          <p:cNvSpPr>
            <a:spLocks noGrp="1"/>
          </p:cNvSpPr>
          <p:nvPr>
            <p:ph type="title"/>
          </p:nvPr>
        </p:nvSpPr>
        <p:spPr/>
        <p:txBody>
          <a:bodyPr/>
          <a:lstStyle/>
          <a:p>
            <a:r>
              <a:rPr lang="en-US" sz="2400" dirty="0"/>
              <a:t>iShares </a:t>
            </a:r>
            <a:r>
              <a:rPr lang="en-US" sz="2400" dirty="0" err="1"/>
              <a:t>IBoxx</a:t>
            </a:r>
            <a:r>
              <a:rPr lang="en-US" sz="2400" dirty="0"/>
              <a:t> $ Investment Grade Corporate Bond ETF (LQD)</a:t>
            </a:r>
          </a:p>
        </p:txBody>
      </p:sp>
      <p:sp>
        <p:nvSpPr>
          <p:cNvPr id="3" name="Text Placeholder 2">
            <a:extLst>
              <a:ext uri="{FF2B5EF4-FFF2-40B4-BE49-F238E27FC236}">
                <a16:creationId xmlns:a16="http://schemas.microsoft.com/office/drawing/2014/main" id="{3F3E095B-9B9B-C840-85EA-2A6BAE3C1F7B}"/>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AE1600F5-84AA-FA46-808B-C55D5F063DC3}"/>
              </a:ext>
            </a:extLst>
          </p:cNvPr>
          <p:cNvPicPr>
            <a:picLocks noChangeAspect="1"/>
          </p:cNvPicPr>
          <p:nvPr/>
        </p:nvPicPr>
        <p:blipFill>
          <a:blip r:embed="rId2"/>
          <a:stretch>
            <a:fillRect/>
          </a:stretch>
        </p:blipFill>
        <p:spPr>
          <a:xfrm>
            <a:off x="2844800" y="1417637"/>
            <a:ext cx="6502400" cy="4923246"/>
          </a:xfrm>
          <a:prstGeom prst="rect">
            <a:avLst/>
          </a:prstGeom>
        </p:spPr>
      </p:pic>
    </p:spTree>
    <p:extLst>
      <p:ext uri="{BB962C8B-B14F-4D97-AF65-F5344CB8AC3E}">
        <p14:creationId xmlns:p14="http://schemas.microsoft.com/office/powerpoint/2010/main" val="2496514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4.77% Yield-</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30D3EF32-E475-4B3B-BAC5-50562DED59D9}"/>
              </a:ext>
            </a:extLst>
          </p:cNvPr>
          <p:cNvPicPr>
            <a:picLocks noChangeAspect="1"/>
          </p:cNvPicPr>
          <p:nvPr/>
        </p:nvPicPr>
        <p:blipFill>
          <a:blip r:embed="rId3"/>
          <a:stretch>
            <a:fillRect/>
          </a:stretch>
        </p:blipFill>
        <p:spPr>
          <a:xfrm>
            <a:off x="2362200" y="914401"/>
            <a:ext cx="7746614" cy="5943600"/>
          </a:xfrm>
          <a:prstGeom prst="rect">
            <a:avLst/>
          </a:prstGeom>
        </p:spPr>
      </p:pic>
    </p:spTree>
    <p:extLst>
      <p:ext uri="{BB962C8B-B14F-4D97-AF65-F5344CB8AC3E}">
        <p14:creationId xmlns:p14="http://schemas.microsoft.com/office/powerpoint/2010/main" val="160065397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endParaRPr lang="en-US" sz="28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457200" y="925874"/>
            <a:ext cx="11430000" cy="5322525"/>
          </a:xfrm>
        </p:spPr>
        <p:txBody>
          <a:bodyPr/>
          <a:lstStyle/>
          <a:p>
            <a:pPr marL="203200" indent="0">
              <a:buNone/>
            </a:pP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*The Fed has proven its intention to step in and run the printing presses on any 10% market correction</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*Stocks are now wildly overpriced counting heavily on a free put from the Fed, which is working</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*A bond short is far and away the better trade, based on massive over issuance of US government bonds</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*Head and shoulders top is now well established for bonds</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*The big fear remains for a second larger Corona spike in the fall, already starting in the South</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*Gold is biding its time before taking a run at all time highs</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*The US dollar is toast because of exploding deficits</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*Best buying opportunity of the decade is setting up,</a:t>
            </a: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2000" dirty="0">
                <a:solidFill>
                  <a:schemeClr val="tx1"/>
                </a:solidFill>
                <a:latin typeface="Calibri" panose="020F0502020204030204" pitchFamily="34" charset="0"/>
                <a:ea typeface="Calibri"/>
                <a:cs typeface="Calibri" panose="020F0502020204030204" pitchFamily="34" charset="0"/>
                <a:sym typeface="Calibri"/>
              </a:rPr>
              <a:t>the next big dip is the one you buy</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4" name="Picture 3">
            <a:extLst>
              <a:ext uri="{FF2B5EF4-FFF2-40B4-BE49-F238E27FC236}">
                <a16:creationId xmlns:a16="http://schemas.microsoft.com/office/drawing/2014/main" id="{591644D8-EFEA-824C-AB09-A2ED95354A5E}"/>
              </a:ext>
            </a:extLst>
          </p:cNvPr>
          <p:cNvPicPr>
            <a:picLocks noChangeAspect="1"/>
          </p:cNvPicPr>
          <p:nvPr/>
        </p:nvPicPr>
        <p:blipFill>
          <a:blip r:embed="rId2"/>
          <a:stretch>
            <a:fillRect/>
          </a:stretch>
        </p:blipFill>
        <p:spPr>
          <a:xfrm>
            <a:off x="8458200" y="4368312"/>
            <a:ext cx="3505201" cy="2333993"/>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Municipal Bonds (MUB) – 1.41% </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 Mix of AAA, AA, and A rated bonds</a:t>
            </a: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71DFE298-8166-4EC4-8914-239D52098D1E}"/>
              </a:ext>
            </a:extLst>
          </p:cNvPr>
          <p:cNvPicPr>
            <a:picLocks noChangeAspect="1"/>
          </p:cNvPicPr>
          <p:nvPr/>
        </p:nvPicPr>
        <p:blipFill>
          <a:blip r:embed="rId3"/>
          <a:stretch>
            <a:fillRect/>
          </a:stretch>
        </p:blipFill>
        <p:spPr>
          <a:xfrm>
            <a:off x="2666999" y="1295400"/>
            <a:ext cx="7240609" cy="5562600"/>
          </a:xfrm>
          <a:prstGeom prst="rect">
            <a:avLst/>
          </a:prstGeom>
        </p:spPr>
      </p:pic>
    </p:spTree>
    <p:extLst>
      <p:ext uri="{BB962C8B-B14F-4D97-AF65-F5344CB8AC3E}">
        <p14:creationId xmlns:p14="http://schemas.microsoft.com/office/powerpoint/2010/main" val="2507513064"/>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Dollar Swan Dive</a:t>
            </a: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r>
              <a:rPr lang="en-US" sz="2200" dirty="0">
                <a:solidFill>
                  <a:schemeClr val="tx1"/>
                </a:solidFill>
                <a:latin typeface="Calibri" panose="020F0502020204030204" pitchFamily="34" charset="0"/>
                <a:ea typeface="Calibri"/>
                <a:cs typeface="Calibri" panose="020F0502020204030204" pitchFamily="34" charset="0"/>
                <a:sym typeface="Calibri"/>
              </a:rPr>
              <a:t>*US Dollar falls for 14 consecutive days</a:t>
            </a:r>
            <a:br>
              <a:rPr lang="en-US" sz="2200" dirty="0">
                <a:solidFill>
                  <a:schemeClr val="tx1"/>
                </a:solidFill>
                <a:latin typeface="Calibri" panose="020F0502020204030204" pitchFamily="34" charset="0"/>
                <a:ea typeface="Calibri"/>
                <a:cs typeface="Calibri" panose="020F0502020204030204" pitchFamily="34" charset="0"/>
                <a:sym typeface="Calibri"/>
              </a:rPr>
            </a:br>
            <a:br>
              <a:rPr lang="en-US" sz="2200" dirty="0">
                <a:solidFill>
                  <a:schemeClr val="tx1"/>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*Massive QE and bond issuance is sucking the life out of the Greenback</a:t>
            </a:r>
            <a:br>
              <a:rPr lang="en-US" sz="2200" dirty="0">
                <a:solidFill>
                  <a:srgbClr val="FF0000"/>
                </a:solidFill>
                <a:latin typeface="Calibri" panose="020F0502020204030204" pitchFamily="34" charset="0"/>
                <a:ea typeface="Calibri"/>
                <a:cs typeface="Calibri" panose="020F0502020204030204" pitchFamily="34" charset="0"/>
                <a:sym typeface="Calibri"/>
              </a:rPr>
            </a:br>
            <a:br>
              <a:rPr lang="en-US" sz="2200" dirty="0">
                <a:solidFill>
                  <a:srgbClr val="FF0000"/>
                </a:solidFill>
                <a:latin typeface="Calibri" panose="020F0502020204030204" pitchFamily="34" charset="0"/>
                <a:ea typeface="Calibri"/>
                <a:cs typeface="Calibri" panose="020F0502020204030204" pitchFamily="34" charset="0"/>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*Euro double top?</a:t>
            </a:r>
            <a:br>
              <a:rPr lang="en-US" sz="2200" dirty="0">
                <a:solidFill>
                  <a:srgbClr val="FF0000"/>
                </a:solidFill>
                <a:latin typeface="Calibri"/>
                <a:ea typeface="Calibri"/>
                <a:cs typeface="Calibri"/>
                <a:sym typeface="Calibri"/>
              </a:rPr>
            </a:br>
            <a:br>
              <a:rPr lang="en-US" sz="2200" dirty="0">
                <a:solidFill>
                  <a:srgbClr val="FF0000"/>
                </a:solidFill>
                <a:latin typeface="Calibri"/>
                <a:ea typeface="Calibri"/>
                <a:cs typeface="Calibri"/>
                <a:sym typeface="Calibri"/>
              </a:rPr>
            </a:br>
            <a:r>
              <a:rPr lang="en-US" sz="2200" dirty="0">
                <a:solidFill>
                  <a:schemeClr val="tx1"/>
                </a:solidFill>
                <a:latin typeface="Calibri"/>
                <a:ea typeface="Calibri"/>
                <a:cs typeface="Calibri"/>
                <a:sym typeface="Calibri"/>
              </a:rPr>
              <a:t>*British pound spikes</a:t>
            </a:r>
            <a:br>
              <a:rPr lang="en-US" sz="2200" dirty="0">
                <a:solidFill>
                  <a:srgbClr val="FF0000"/>
                </a:solidFill>
                <a:latin typeface="Calibri"/>
                <a:ea typeface="Calibri"/>
                <a:cs typeface="Calibri"/>
                <a:sym typeface="Calibri"/>
              </a:rPr>
            </a:br>
            <a:br>
              <a:rPr lang="en-US" sz="2200" dirty="0">
                <a:solidFill>
                  <a:srgbClr val="FF0000"/>
                </a:solidFill>
                <a:latin typeface="Calibri"/>
                <a:ea typeface="Calibri"/>
                <a:cs typeface="Calibri"/>
                <a:sym typeface="Calibri"/>
              </a:rPr>
            </a:br>
            <a:r>
              <a:rPr lang="en-US" sz="2200" dirty="0">
                <a:solidFill>
                  <a:schemeClr val="tx1"/>
                </a:solidFill>
                <a:latin typeface="Calibri" panose="020F0502020204030204" pitchFamily="34" charset="0"/>
                <a:ea typeface="Calibri"/>
                <a:cs typeface="Calibri" panose="020F0502020204030204" pitchFamily="34" charset="0"/>
                <a:sym typeface="Calibri"/>
              </a:rPr>
              <a:t>*</a:t>
            </a:r>
            <a:r>
              <a:rPr lang="en-US" sz="2200" dirty="0">
                <a:solidFill>
                  <a:schemeClr val="tx1"/>
                </a:solidFill>
                <a:latin typeface="Calibri" panose="020F0502020204030204" pitchFamily="34" charset="0"/>
                <a:cs typeface="Calibri" panose="020F0502020204030204" pitchFamily="34" charset="0"/>
              </a:rPr>
              <a:t>Bitcoin hanging on to $10,000 on supply</a:t>
            </a:r>
            <a:br>
              <a:rPr lang="en-US" sz="2200" dirty="0">
                <a:solidFill>
                  <a:schemeClr val="tx1"/>
                </a:solidFill>
                <a:latin typeface="Calibri" panose="020F0502020204030204" pitchFamily="34" charset="0"/>
                <a:cs typeface="Calibri" panose="020F0502020204030204" pitchFamily="34" charset="0"/>
              </a:rPr>
            </a:br>
            <a:r>
              <a:rPr lang="en-US" sz="2200" dirty="0">
                <a:solidFill>
                  <a:schemeClr val="tx1"/>
                </a:solidFill>
                <a:latin typeface="Calibri" panose="020F0502020204030204" pitchFamily="34" charset="0"/>
                <a:cs typeface="Calibri" panose="020F0502020204030204" pitchFamily="34" charset="0"/>
              </a:rPr>
              <a:t> restriction and miner payout cut</a:t>
            </a:r>
            <a:br>
              <a:rPr lang="en-US" sz="2200" dirty="0">
                <a:solidFill>
                  <a:srgbClr val="FF0000"/>
                </a:solidFill>
                <a:latin typeface="Calibri"/>
                <a:ea typeface="Calibri"/>
                <a:cs typeface="Calibri"/>
                <a:sym typeface="Calibri"/>
              </a:rPr>
            </a:br>
            <a:br>
              <a:rPr lang="en-US" sz="2200" dirty="0">
                <a:solidFill>
                  <a:srgbClr val="FF0000"/>
                </a:solidFill>
                <a:latin typeface="Calibri"/>
                <a:ea typeface="Calibri"/>
                <a:cs typeface="Calibri"/>
                <a:sym typeface="Calibri"/>
              </a:rPr>
            </a:br>
            <a:r>
              <a:rPr lang="en-US" sz="2200" dirty="0">
                <a:solidFill>
                  <a:schemeClr val="tx1"/>
                </a:solidFill>
                <a:latin typeface="Calibri"/>
                <a:ea typeface="Calibri"/>
                <a:cs typeface="Calibri"/>
                <a:sym typeface="Calibri"/>
              </a:rPr>
              <a:t>*Aussie dollar soars</a:t>
            </a:r>
            <a:br>
              <a:rPr lang="en-US" sz="2200" dirty="0">
                <a:solidFill>
                  <a:srgbClr val="FF0000"/>
                </a:solidFill>
                <a:latin typeface="Calibri"/>
                <a:ea typeface="Calibri"/>
                <a:cs typeface="Calibri"/>
                <a:sym typeface="Calibri"/>
              </a:rPr>
            </a:br>
            <a:br>
              <a:rPr lang="en-US" sz="2200" dirty="0">
                <a:solidFill>
                  <a:srgbClr val="FF0000"/>
                </a:solidFill>
                <a:latin typeface="Calibri"/>
                <a:ea typeface="Calibri"/>
                <a:cs typeface="Calibri"/>
                <a:sym typeface="Calibri"/>
              </a:rPr>
            </a:br>
            <a:r>
              <a:rPr lang="en-US" sz="2200" b="1" dirty="0">
                <a:solidFill>
                  <a:schemeClr val="tx1"/>
                </a:solidFill>
                <a:latin typeface="Calibri"/>
                <a:ea typeface="Calibri"/>
                <a:cs typeface="Calibri"/>
                <a:sym typeface="Calibri"/>
              </a:rPr>
              <a:t>*Keep selling short all  US dollar rallies,</a:t>
            </a:r>
            <a:br>
              <a:rPr lang="en-US" sz="2200" b="1" dirty="0">
                <a:solidFill>
                  <a:schemeClr val="tx1"/>
                </a:solidFill>
                <a:latin typeface="Calibri"/>
                <a:ea typeface="Calibri"/>
                <a:cs typeface="Calibri"/>
                <a:sym typeface="Calibri"/>
              </a:rPr>
            </a:br>
            <a:r>
              <a:rPr lang="en-US" sz="2200" b="1" dirty="0">
                <a:solidFill>
                  <a:schemeClr val="tx1"/>
                </a:solidFill>
                <a:latin typeface="Calibri"/>
                <a:ea typeface="Calibri"/>
                <a:cs typeface="Calibri"/>
                <a:sym typeface="Calibri"/>
              </a:rPr>
              <a:t> its yield support is gone forever</a:t>
            </a:r>
            <a:br>
              <a:rPr lang="en-US" sz="22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C537D17-6833-F341-B7F5-6D9B135DA4FD}"/>
              </a:ext>
            </a:extLst>
          </p:cNvPr>
          <p:cNvPicPr>
            <a:picLocks noChangeAspect="1"/>
          </p:cNvPicPr>
          <p:nvPr/>
        </p:nvPicPr>
        <p:blipFill>
          <a:blip r:embed="rId3"/>
          <a:stretch>
            <a:fillRect/>
          </a:stretch>
        </p:blipFill>
        <p:spPr>
          <a:xfrm>
            <a:off x="7696201" y="2662391"/>
            <a:ext cx="3878826" cy="3888523"/>
          </a:xfrm>
          <a:prstGeom prst="rect">
            <a:avLst/>
          </a:prstGeom>
        </p:spPr>
      </p:pic>
    </p:spTree>
    <p:extLst>
      <p:ext uri="{BB962C8B-B14F-4D97-AF65-F5344CB8AC3E}">
        <p14:creationId xmlns:p14="http://schemas.microsoft.com/office/powerpoint/2010/main" val="792874687"/>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Japanese Yen (FXY), (YCS)</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97B2F00B-3EFF-4DD3-85E9-D582A74736DF}"/>
              </a:ext>
            </a:extLst>
          </p:cNvPr>
          <p:cNvPicPr>
            <a:picLocks noChangeAspect="1"/>
          </p:cNvPicPr>
          <p:nvPr/>
        </p:nvPicPr>
        <p:blipFill>
          <a:blip r:embed="rId3"/>
          <a:stretch>
            <a:fillRect/>
          </a:stretch>
        </p:blipFill>
        <p:spPr>
          <a:xfrm>
            <a:off x="2514600" y="838200"/>
            <a:ext cx="7781250" cy="6019800"/>
          </a:xfrm>
          <a:prstGeom prst="rect">
            <a:avLst/>
          </a:prstGeom>
        </p:spPr>
      </p:pic>
    </p:spTree>
    <p:extLst>
      <p:ext uri="{BB962C8B-B14F-4D97-AF65-F5344CB8AC3E}">
        <p14:creationId xmlns:p14="http://schemas.microsoft.com/office/powerpoint/2010/main" val="3849977844"/>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Euro ($XEU), (FXE), (EUO)-</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A1865E88-D7D1-41D0-8E50-120EA589D869}"/>
              </a:ext>
            </a:extLst>
          </p:cNvPr>
          <p:cNvPicPr>
            <a:picLocks noChangeAspect="1"/>
          </p:cNvPicPr>
          <p:nvPr/>
        </p:nvPicPr>
        <p:blipFill>
          <a:blip r:embed="rId3"/>
          <a:stretch>
            <a:fillRect/>
          </a:stretch>
        </p:blipFill>
        <p:spPr>
          <a:xfrm>
            <a:off x="2438400" y="838201"/>
            <a:ext cx="7776336" cy="6019800"/>
          </a:xfrm>
          <a:prstGeom prst="rect">
            <a:avLst/>
          </a:prstGeom>
        </p:spPr>
      </p:pic>
    </p:spTree>
    <p:extLst>
      <p:ext uri="{BB962C8B-B14F-4D97-AF65-F5344CB8AC3E}">
        <p14:creationId xmlns:p14="http://schemas.microsoft.com/office/powerpoint/2010/main" val="320155807"/>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British Pound (FXB)-</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ACC4D3DA-4767-4C27-BEE3-759C8A9416A2}"/>
              </a:ext>
            </a:extLst>
          </p:cNvPr>
          <p:cNvPicPr>
            <a:picLocks noChangeAspect="1"/>
          </p:cNvPicPr>
          <p:nvPr/>
        </p:nvPicPr>
        <p:blipFill>
          <a:blip r:embed="rId3"/>
          <a:stretch>
            <a:fillRect/>
          </a:stretch>
        </p:blipFill>
        <p:spPr>
          <a:xfrm>
            <a:off x="2286000" y="838200"/>
            <a:ext cx="7870185" cy="6025896"/>
          </a:xfrm>
          <a:prstGeom prst="rect">
            <a:avLst/>
          </a:prstGeom>
        </p:spPr>
      </p:pic>
    </p:spTree>
    <p:extLst>
      <p:ext uri="{BB962C8B-B14F-4D97-AF65-F5344CB8AC3E}">
        <p14:creationId xmlns:p14="http://schemas.microsoft.com/office/powerpoint/2010/main" val="1860823595"/>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Australian Dollar (FXA)- The Global Recovery Play</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8/$67-$69 call spread</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a:t>
            </a:r>
            <a:br>
              <a:rPr lang="en-US" sz="1800" dirty="0">
                <a:solidFill>
                  <a:schemeClr val="tx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6039B1D4-E884-4A9C-A86A-70F50AA3020C}"/>
              </a:ext>
            </a:extLst>
          </p:cNvPr>
          <p:cNvPicPr>
            <a:picLocks noChangeAspect="1"/>
          </p:cNvPicPr>
          <p:nvPr/>
        </p:nvPicPr>
        <p:blipFill>
          <a:blip r:embed="rId3"/>
          <a:stretch>
            <a:fillRect/>
          </a:stretch>
        </p:blipFill>
        <p:spPr>
          <a:xfrm>
            <a:off x="2438400" y="1143001"/>
            <a:ext cx="7426905" cy="5715000"/>
          </a:xfrm>
          <a:prstGeom prst="rect">
            <a:avLst/>
          </a:prstGeom>
        </p:spPr>
      </p:pic>
    </p:spTree>
    <p:extLst>
      <p:ext uri="{BB962C8B-B14F-4D97-AF65-F5344CB8AC3E}">
        <p14:creationId xmlns:p14="http://schemas.microsoft.com/office/powerpoint/2010/main" val="1232135388"/>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8382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Emerging </a:t>
            </a:r>
            <a:r>
              <a:rPr lang="en-US" sz="2400">
                <a:solidFill>
                  <a:schemeClr val="dk1"/>
                </a:solidFill>
                <a:latin typeface="Calibri"/>
                <a:ea typeface="Calibri"/>
                <a:cs typeface="Calibri"/>
                <a:sym typeface="Calibri"/>
              </a:rPr>
              <a:t>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A4E46872-FD64-423B-8418-6C8440EDD0FA}"/>
              </a:ext>
            </a:extLst>
          </p:cNvPr>
          <p:cNvPicPr>
            <a:picLocks noChangeAspect="1"/>
          </p:cNvPicPr>
          <p:nvPr/>
        </p:nvPicPr>
        <p:blipFill>
          <a:blip r:embed="rId3"/>
          <a:stretch>
            <a:fillRect/>
          </a:stretch>
        </p:blipFill>
        <p:spPr>
          <a:xfrm>
            <a:off x="2133599" y="990601"/>
            <a:ext cx="7500685" cy="5867400"/>
          </a:xfrm>
          <a:prstGeom prst="rect">
            <a:avLst/>
          </a:prstGeom>
        </p:spPr>
      </p:pic>
    </p:spTree>
    <p:extLst>
      <p:ext uri="{BB962C8B-B14F-4D97-AF65-F5344CB8AC3E}">
        <p14:creationId xmlns:p14="http://schemas.microsoft.com/office/powerpoint/2010/main" val="460849687"/>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981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 </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E403F385-466D-4BE5-9E5C-D454EA4717EB}"/>
              </a:ext>
            </a:extLst>
          </p:cNvPr>
          <p:cNvPicPr>
            <a:picLocks noChangeAspect="1"/>
          </p:cNvPicPr>
          <p:nvPr/>
        </p:nvPicPr>
        <p:blipFill>
          <a:blip r:embed="rId3"/>
          <a:stretch>
            <a:fillRect/>
          </a:stretch>
        </p:blipFill>
        <p:spPr>
          <a:xfrm>
            <a:off x="2438400" y="914401"/>
            <a:ext cx="7613554" cy="5943600"/>
          </a:xfrm>
          <a:prstGeom prst="rect">
            <a:avLst/>
          </a:prstGeom>
        </p:spPr>
      </p:pic>
    </p:spTree>
    <p:extLst>
      <p:ext uri="{BB962C8B-B14F-4D97-AF65-F5344CB8AC3E}">
        <p14:creationId xmlns:p14="http://schemas.microsoft.com/office/powerpoint/2010/main" val="2110325036"/>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Bitcoin- Hanging on to $10,000</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4" name="Picture 3" descr="A close up of a map&#10;&#10;Description automatically generated">
            <a:extLst>
              <a:ext uri="{FF2B5EF4-FFF2-40B4-BE49-F238E27FC236}">
                <a16:creationId xmlns:a16="http://schemas.microsoft.com/office/drawing/2014/main" id="{3B9C318A-8923-2F4C-AD29-9E9226FA2354}"/>
              </a:ext>
            </a:extLst>
          </p:cNvPr>
          <p:cNvPicPr>
            <a:picLocks noChangeAspect="1"/>
          </p:cNvPicPr>
          <p:nvPr/>
        </p:nvPicPr>
        <p:blipFill>
          <a:blip r:embed="rId3"/>
          <a:stretch>
            <a:fillRect/>
          </a:stretch>
        </p:blipFill>
        <p:spPr>
          <a:xfrm>
            <a:off x="990600" y="1351752"/>
            <a:ext cx="10210800" cy="4896647"/>
          </a:xfrm>
          <a:prstGeom prst="rect">
            <a:avLst/>
          </a:prstGeom>
        </p:spPr>
      </p:pic>
    </p:spTree>
    <p:extLst>
      <p:ext uri="{BB962C8B-B14F-4D97-AF65-F5344CB8AC3E}">
        <p14:creationId xmlns:p14="http://schemas.microsoft.com/office/powerpoint/2010/main" val="3614856470"/>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 Rally Fades</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br>
              <a:rPr lang="en-US" sz="18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 name="Shape 423"/>
          <p:cNvSpPr txBox="1"/>
          <p:nvPr/>
        </p:nvSpPr>
        <p:spPr>
          <a:xfrm>
            <a:off x="609601" y="841248"/>
            <a:ext cx="9372600" cy="5410200"/>
          </a:xfrm>
          <a:prstGeom prst="rect">
            <a:avLst/>
          </a:prstGeom>
          <a:noFill/>
          <a:ln>
            <a:noFill/>
          </a:ln>
        </p:spPr>
        <p:txBody>
          <a:bodyPr lIns="91425" tIns="45700" rIns="91425" bIns="45700" anchor="t" anchorCtr="0">
            <a:noAutofit/>
          </a:bodyPr>
          <a:lstStyle/>
          <a:p>
            <a:pPr lvl="0">
              <a:buClr>
                <a:srgbClr val="000000"/>
              </a:buClr>
              <a:buSzPct val="25000"/>
            </a:pPr>
            <a:br>
              <a:rPr lang="en-US" sz="2000" dirty="0">
                <a:solidFill>
                  <a:schemeClr val="tx1"/>
                </a:solidFill>
              </a:rPr>
            </a:br>
            <a:r>
              <a:rPr lang="en-US" sz="2000" dirty="0">
                <a:solidFill>
                  <a:schemeClr val="tx1"/>
                </a:solidFill>
              </a:rPr>
              <a:t>*Growth fears kill rally and brings 15% selloff; oil is the canary in the coalmine for Corona generated economic shocks</a:t>
            </a:r>
            <a:br>
              <a:rPr lang="en-US" sz="2000" dirty="0">
                <a:solidFill>
                  <a:schemeClr val="tx1"/>
                </a:solidFill>
              </a:rPr>
            </a:br>
            <a:br>
              <a:rPr lang="en-US" sz="2000" dirty="0">
                <a:solidFill>
                  <a:schemeClr val="tx1"/>
                </a:solidFill>
              </a:rPr>
            </a:br>
            <a:r>
              <a:rPr lang="en-US" sz="2000" dirty="0">
                <a:solidFill>
                  <a:schemeClr val="tx1"/>
                </a:solidFill>
              </a:rPr>
              <a:t>*Production supply/demand gap is shrinking but is still historically huge</a:t>
            </a:r>
            <a:br>
              <a:rPr lang="en-US" sz="2000" dirty="0">
                <a:solidFill>
                  <a:schemeClr val="tx1"/>
                </a:solidFill>
              </a:rPr>
            </a:br>
            <a:br>
              <a:rPr lang="en-US" sz="2000" dirty="0">
                <a:solidFill>
                  <a:schemeClr val="tx1"/>
                </a:solidFill>
              </a:rPr>
            </a:br>
            <a:r>
              <a:rPr lang="en-US" sz="2000" dirty="0">
                <a:solidFill>
                  <a:schemeClr val="tx1"/>
                </a:solidFill>
              </a:rPr>
              <a:t>*Much of lost demand is permanent as US economy restructures to a less transportation-oriented economy.</a:t>
            </a:r>
            <a:br>
              <a:rPr lang="en-US" sz="2000" dirty="0">
                <a:solidFill>
                  <a:schemeClr val="tx1"/>
                </a:solidFill>
              </a:rPr>
            </a:br>
            <a:br>
              <a:rPr lang="en-US" sz="2000" dirty="0">
                <a:solidFill>
                  <a:srgbClr val="FF0000"/>
                </a:solidFill>
              </a:rPr>
            </a:br>
            <a:r>
              <a:rPr lang="en-US" sz="2000" dirty="0">
                <a:solidFill>
                  <a:schemeClr val="tx1"/>
                </a:solidFill>
              </a:rPr>
              <a:t>*Maybe half of all listed energy names will go </a:t>
            </a:r>
            <a:br>
              <a:rPr lang="en-US" sz="2000" dirty="0">
                <a:solidFill>
                  <a:schemeClr val="tx1"/>
                </a:solidFill>
              </a:rPr>
            </a:br>
            <a:r>
              <a:rPr lang="en-US" sz="2000" dirty="0">
                <a:solidFill>
                  <a:schemeClr val="tx1"/>
                </a:solidFill>
              </a:rPr>
              <a:t>bankrupt in 2020</a:t>
            </a:r>
            <a:br>
              <a:rPr lang="en-US" sz="2000" dirty="0">
                <a:solidFill>
                  <a:srgbClr val="FF0000"/>
                </a:solidFill>
              </a:rPr>
            </a:br>
            <a:br>
              <a:rPr lang="en-US" sz="2000" dirty="0">
                <a:solidFill>
                  <a:schemeClr val="tx1"/>
                </a:solidFill>
              </a:rPr>
            </a:br>
            <a:r>
              <a:rPr lang="en-US" sz="2000" dirty="0">
                <a:solidFill>
                  <a:schemeClr val="tx1"/>
                </a:solidFill>
              </a:rPr>
              <a:t>*Any  price spike will be temporary, as over supply</a:t>
            </a:r>
            <a:br>
              <a:rPr lang="en-US" sz="2000" dirty="0">
                <a:solidFill>
                  <a:schemeClr val="tx1"/>
                </a:solidFill>
              </a:rPr>
            </a:br>
            <a:r>
              <a:rPr lang="en-US" sz="2000" dirty="0">
                <a:solidFill>
                  <a:schemeClr val="tx1"/>
                </a:solidFill>
              </a:rPr>
              <a:t> against fading demand will last for years</a:t>
            </a:r>
            <a:br>
              <a:rPr lang="en-US" sz="2000" dirty="0">
                <a:solidFill>
                  <a:schemeClr val="tx1"/>
                </a:solidFill>
              </a:rPr>
            </a:br>
            <a:br>
              <a:rPr lang="en-US" sz="2000" b="1" dirty="0">
                <a:solidFill>
                  <a:schemeClr val="tx1"/>
                </a:solidFill>
              </a:rPr>
            </a:br>
            <a:r>
              <a:rPr lang="en-US" sz="2000" b="1" dirty="0">
                <a:solidFill>
                  <a:schemeClr val="tx1"/>
                </a:solidFill>
              </a:rPr>
              <a:t>*Avoid all energy plays like the plague, </a:t>
            </a:r>
            <a:r>
              <a:rPr lang="en-US" sz="2000" dirty="0">
                <a:solidFill>
                  <a:schemeClr val="tx1"/>
                </a:solidFill>
              </a:rPr>
              <a:t>could</a:t>
            </a:r>
            <a:br>
              <a:rPr lang="en-US" sz="2000" dirty="0">
                <a:solidFill>
                  <a:schemeClr val="tx1"/>
                </a:solidFill>
              </a:rPr>
            </a:br>
            <a:r>
              <a:rPr lang="en-US" sz="2000" dirty="0">
                <a:solidFill>
                  <a:schemeClr val="tx1"/>
                </a:solidFill>
              </a:rPr>
              <a:t> drop by half in the coming recession</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rgbClr val="FF0000"/>
                </a:solidFill>
                <a:latin typeface="+mj-lt"/>
              </a:rPr>
            </a:br>
            <a:br>
              <a:rPr lang="en-US" sz="2000" b="1" dirty="0">
                <a:solidFill>
                  <a:srgbClr val="FF0000"/>
                </a:solidFill>
              </a:rPr>
            </a:br>
            <a:br>
              <a:rPr lang="en-US" sz="20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endParaRPr lang="en-US" sz="2000" dirty="0">
              <a:solidFill>
                <a:srgbClr val="FF0000"/>
              </a:solidFill>
            </a:endParaRPr>
          </a:p>
        </p:txBody>
      </p:sp>
      <p:pic>
        <p:nvPicPr>
          <p:cNvPr id="3" name="Picture 2">
            <a:extLst>
              <a:ext uri="{FF2B5EF4-FFF2-40B4-BE49-F238E27FC236}">
                <a16:creationId xmlns:a16="http://schemas.microsoft.com/office/drawing/2014/main" id="{E27AF0A5-D23E-C341-B580-C28F9191BA6F}"/>
              </a:ext>
            </a:extLst>
          </p:cNvPr>
          <p:cNvPicPr>
            <a:picLocks noChangeAspect="1"/>
          </p:cNvPicPr>
          <p:nvPr/>
        </p:nvPicPr>
        <p:blipFill>
          <a:blip r:embed="rId3"/>
          <a:stretch>
            <a:fillRect/>
          </a:stretch>
        </p:blipFill>
        <p:spPr>
          <a:xfrm>
            <a:off x="6621953" y="3733800"/>
            <a:ext cx="5189047" cy="2780071"/>
          </a:xfrm>
          <a:prstGeom prst="rect">
            <a:avLst/>
          </a:prstGeom>
        </p:spPr>
      </p:pic>
    </p:spTree>
    <p:extLst>
      <p:ext uri="{BB962C8B-B14F-4D97-AF65-F5344CB8AC3E}">
        <p14:creationId xmlns:p14="http://schemas.microsoft.com/office/powerpoint/2010/main" val="219506141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92CF-F2C3-4C4C-8302-CBEE5CE39A64}"/>
              </a:ext>
            </a:extLst>
          </p:cNvPr>
          <p:cNvSpPr>
            <a:spLocks noGrp="1"/>
          </p:cNvSpPr>
          <p:nvPr>
            <p:ph type="title"/>
          </p:nvPr>
        </p:nvSpPr>
        <p:spPr/>
        <p:txBody>
          <a:bodyPr/>
          <a:lstStyle/>
          <a:p>
            <a:r>
              <a:rPr lang="en-US" sz="2800" dirty="0"/>
              <a:t>Corona Update</a:t>
            </a:r>
          </a:p>
        </p:txBody>
      </p:sp>
      <p:sp>
        <p:nvSpPr>
          <p:cNvPr id="3" name="Text Placeholder 2">
            <a:extLst>
              <a:ext uri="{FF2B5EF4-FFF2-40B4-BE49-F238E27FC236}">
                <a16:creationId xmlns:a16="http://schemas.microsoft.com/office/drawing/2014/main" id="{3F79DE79-C20A-B64C-AAB6-37308D4A9D01}"/>
              </a:ext>
            </a:extLst>
          </p:cNvPr>
          <p:cNvSpPr>
            <a:spLocks noGrp="1"/>
          </p:cNvSpPr>
          <p:nvPr>
            <p:ph type="body" idx="1"/>
          </p:nvPr>
        </p:nvSpPr>
        <p:spPr>
          <a:xfrm>
            <a:off x="609600" y="1417637"/>
            <a:ext cx="10972800" cy="4526100"/>
          </a:xfrm>
        </p:spPr>
        <p:txBody>
          <a:bodyPr/>
          <a:lstStyle/>
          <a:p>
            <a:pPr marL="203200" indent="0">
              <a:buNone/>
            </a:pPr>
            <a:r>
              <a:rPr lang="en-US" sz="1800" dirty="0"/>
              <a:t>*US cases top 2.2 million, </a:t>
            </a:r>
            <a:r>
              <a:rPr lang="en-US" sz="1800" b="1" dirty="0"/>
              <a:t>deaths at 119,000 </a:t>
            </a:r>
            <a:r>
              <a:rPr lang="en-US" sz="1800" dirty="0"/>
              <a:t>and new cases are exploding in 25 states</a:t>
            </a:r>
            <a:br>
              <a:rPr lang="en-US" sz="1800" dirty="0"/>
            </a:br>
            <a:br>
              <a:rPr lang="en-US" sz="1800" dirty="0"/>
            </a:br>
            <a:r>
              <a:rPr lang="en-US" sz="1800" dirty="0"/>
              <a:t>*</a:t>
            </a:r>
            <a:r>
              <a:rPr lang="en-US" sz="1800" i="1" dirty="0"/>
              <a:t>New CDC Forecasts Calls for </a:t>
            </a:r>
            <a:r>
              <a:rPr lang="en-US" sz="1800" b="1" i="1" dirty="0"/>
              <a:t>250,000 US Deaths by August</a:t>
            </a:r>
            <a:r>
              <a:rPr lang="en-US" sz="1800" dirty="0"/>
              <a:t>, or 2,500 a day </a:t>
            </a:r>
            <a:br>
              <a:rPr lang="en-US" sz="1800" dirty="0"/>
            </a:br>
            <a:br>
              <a:rPr lang="en-US" sz="1800" dirty="0"/>
            </a:br>
            <a:r>
              <a:rPr lang="en-US" sz="1800" b="1" dirty="0"/>
              <a:t>*New Zealand </a:t>
            </a:r>
            <a:r>
              <a:rPr lang="en-US" sz="1800" dirty="0"/>
              <a:t>became the first Corona free country</a:t>
            </a:r>
            <a:br>
              <a:rPr lang="en-US" sz="1800" dirty="0"/>
            </a:br>
            <a:br>
              <a:rPr lang="en-US" sz="1800" dirty="0"/>
            </a:br>
            <a:r>
              <a:rPr lang="en-US" sz="1800" dirty="0"/>
              <a:t>*Hospitals in Texas and Arizona are on the verge of getting overwhelmed, as happened in NY</a:t>
            </a:r>
            <a:br>
              <a:rPr lang="en-US" sz="1800" dirty="0"/>
            </a:br>
            <a:br>
              <a:rPr lang="en-US" sz="1800" dirty="0"/>
            </a:br>
            <a:r>
              <a:rPr lang="en-US" sz="1800" dirty="0"/>
              <a:t>*New York is down to 23 deaths a day, subway ridership</a:t>
            </a:r>
            <a:br>
              <a:rPr lang="en-US" sz="1800" dirty="0"/>
            </a:br>
            <a:r>
              <a:rPr lang="en-US" sz="1800" dirty="0"/>
              <a:t>is back to 19% of pre-pandemic levels</a:t>
            </a:r>
            <a:br>
              <a:rPr lang="en-US" sz="1800" dirty="0"/>
            </a:br>
            <a:br>
              <a:rPr lang="en-US" sz="1800" dirty="0"/>
            </a:br>
            <a:r>
              <a:rPr lang="en-US" sz="1800" dirty="0"/>
              <a:t>*At least five companies are close to delivering a vaccine in a year,</a:t>
            </a:r>
            <a:br>
              <a:rPr lang="en-US" sz="1800" dirty="0"/>
            </a:br>
            <a:r>
              <a:rPr lang="en-US" sz="1800" dirty="0"/>
              <a:t> as trillions are poured into the sector</a:t>
            </a:r>
            <a:br>
              <a:rPr lang="en-US" sz="1800" dirty="0"/>
            </a:br>
            <a:br>
              <a:rPr lang="en-US" sz="1800" dirty="0"/>
            </a:br>
            <a:r>
              <a:rPr lang="en-US" sz="1800" b="1" dirty="0"/>
              <a:t>*A true vaccine is years off, or never</a:t>
            </a:r>
          </a:p>
        </p:txBody>
      </p:sp>
      <p:pic>
        <p:nvPicPr>
          <p:cNvPr id="7" name="Picture 6" descr="A close up of a flower&#10;&#10;Description automatically generated">
            <a:extLst>
              <a:ext uri="{FF2B5EF4-FFF2-40B4-BE49-F238E27FC236}">
                <a16:creationId xmlns:a16="http://schemas.microsoft.com/office/drawing/2014/main" id="{D03B3CC6-48A6-5743-A726-F72B3F66D198}"/>
              </a:ext>
            </a:extLst>
          </p:cNvPr>
          <p:cNvPicPr>
            <a:picLocks noChangeAspect="1"/>
          </p:cNvPicPr>
          <p:nvPr/>
        </p:nvPicPr>
        <p:blipFill>
          <a:blip r:embed="rId2"/>
          <a:stretch>
            <a:fillRect/>
          </a:stretch>
        </p:blipFill>
        <p:spPr>
          <a:xfrm>
            <a:off x="7848601" y="4139543"/>
            <a:ext cx="4347724" cy="2443819"/>
          </a:xfrm>
          <a:prstGeom prst="rect">
            <a:avLst/>
          </a:prstGeom>
        </p:spPr>
      </p:pic>
    </p:spTree>
    <p:extLst>
      <p:ext uri="{BB962C8B-B14F-4D97-AF65-F5344CB8AC3E}">
        <p14:creationId xmlns:p14="http://schemas.microsoft.com/office/powerpoint/2010/main" val="1295177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33E0983A-51F9-474E-9C66-5BD48463F42A}"/>
              </a:ext>
            </a:extLst>
          </p:cNvPr>
          <p:cNvPicPr>
            <a:picLocks noChangeAspect="1"/>
          </p:cNvPicPr>
          <p:nvPr/>
        </p:nvPicPr>
        <p:blipFill>
          <a:blip r:embed="rId3"/>
          <a:stretch>
            <a:fillRect/>
          </a:stretch>
        </p:blipFill>
        <p:spPr>
          <a:xfrm>
            <a:off x="2362200" y="914400"/>
            <a:ext cx="7706989" cy="5943600"/>
          </a:xfrm>
          <a:prstGeom prst="rect">
            <a:avLst/>
          </a:prstGeom>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United States Oil Fund (USO)</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stopped out of long (USO)</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10/$9.50-$10 Vertical bull call spread</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B347E78A-EEB9-4AB8-BFE3-4EC7F253F9BC}"/>
              </a:ext>
            </a:extLst>
          </p:cNvPr>
          <p:cNvPicPr>
            <a:picLocks noChangeAspect="1"/>
          </p:cNvPicPr>
          <p:nvPr/>
        </p:nvPicPr>
        <p:blipFill>
          <a:blip r:embed="rId3"/>
          <a:stretch>
            <a:fillRect/>
          </a:stretch>
        </p:blipFill>
        <p:spPr>
          <a:xfrm>
            <a:off x="2362200" y="1014821"/>
            <a:ext cx="7620000" cy="5843179"/>
          </a:xfrm>
          <a:prstGeom prst="rect">
            <a:avLst/>
          </a:prstGeom>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91176BBE-C937-4420-8F32-57A3B9E4AFD1}"/>
              </a:ext>
            </a:extLst>
          </p:cNvPr>
          <p:cNvPicPr>
            <a:picLocks noChangeAspect="1"/>
          </p:cNvPicPr>
          <p:nvPr/>
        </p:nvPicPr>
        <p:blipFill>
          <a:blip r:embed="rId3"/>
          <a:stretch>
            <a:fillRect/>
          </a:stretch>
        </p:blipFill>
        <p:spPr>
          <a:xfrm>
            <a:off x="2438400" y="1043502"/>
            <a:ext cx="7524645" cy="5814498"/>
          </a:xfrm>
          <a:prstGeom prst="rect">
            <a:avLst/>
          </a:prstGeom>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Halliburton (HAL)-</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31567086-F281-4686-96C3-19EAC9941B6F}"/>
              </a:ext>
            </a:extLst>
          </p:cNvPr>
          <p:cNvPicPr>
            <a:picLocks noChangeAspect="1"/>
          </p:cNvPicPr>
          <p:nvPr/>
        </p:nvPicPr>
        <p:blipFill>
          <a:blip r:embed="rId3"/>
          <a:stretch>
            <a:fillRect/>
          </a:stretch>
        </p:blipFill>
        <p:spPr>
          <a:xfrm>
            <a:off x="2514600" y="838200"/>
            <a:ext cx="7931852" cy="6038088"/>
          </a:xfrm>
          <a:prstGeom prst="rect">
            <a:avLst/>
          </a:prstGeom>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CD03148E-6652-4A51-8E0D-CEEF8133753B}"/>
              </a:ext>
            </a:extLst>
          </p:cNvPr>
          <p:cNvPicPr>
            <a:picLocks noChangeAspect="1"/>
          </p:cNvPicPr>
          <p:nvPr/>
        </p:nvPicPr>
        <p:blipFill>
          <a:blip r:embed="rId3"/>
          <a:stretch>
            <a:fillRect/>
          </a:stretch>
        </p:blipFill>
        <p:spPr>
          <a:xfrm>
            <a:off x="2514600" y="838201"/>
            <a:ext cx="7793004" cy="6019800"/>
          </a:xfrm>
          <a:prstGeom prst="rect">
            <a:avLst/>
          </a:prstGeom>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82880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Still Pushing for Highs</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762000" y="1066800"/>
            <a:ext cx="998220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*No change in bullish picture-narrow sideways consolidation is bullish</a:t>
            </a: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*Hedging demand piles on top of central bank buying</a:t>
            </a:r>
            <a:br>
              <a:rPr lang="en-US" sz="2000" dirty="0">
                <a:solidFill>
                  <a:srgbClr val="FF0000"/>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*New </a:t>
            </a:r>
            <a:r>
              <a:rPr lang="en-US" sz="2000" b="1" dirty="0">
                <a:solidFill>
                  <a:schemeClr val="tx1"/>
                </a:solidFill>
                <a:latin typeface="Calibri"/>
                <a:ea typeface="Calibri"/>
                <a:cs typeface="Calibri"/>
                <a:sym typeface="Calibri"/>
              </a:rPr>
              <a:t>QE Infinity </a:t>
            </a:r>
            <a:r>
              <a:rPr lang="en-US" sz="2000" dirty="0">
                <a:solidFill>
                  <a:schemeClr val="tx1"/>
                </a:solidFill>
                <a:latin typeface="Calibri"/>
                <a:ea typeface="Calibri"/>
                <a:cs typeface="Calibri"/>
                <a:sym typeface="Calibri"/>
              </a:rPr>
              <a:t>sparks huge rally, worthless dollar make</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valuable gold</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*Near zero interest rates and</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Collapsing US dollar is another incentive</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*Central banks still pouring into gold every month</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*Bottom Line: buy a bigger dip in</a:t>
            </a:r>
            <a:br>
              <a:rPr lang="en-US" sz="20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gold and precious metals </a:t>
            </a:r>
            <a:br>
              <a:rPr lang="en-US" sz="2000" dirty="0">
                <a:solidFill>
                  <a:schemeClr val="tx1"/>
                </a:solidFill>
                <a:latin typeface="Calibri"/>
                <a:ea typeface="Calibri"/>
                <a:cs typeface="Calibri"/>
                <a:sym typeface="Calibri"/>
              </a:rPr>
            </a:br>
            <a:br>
              <a:rPr lang="en-US" dirty="0">
                <a:solidFill>
                  <a:srgbClr val="FF0000"/>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B55F4CD-59D7-7D41-ABDB-23D727F0235E}"/>
              </a:ext>
            </a:extLst>
          </p:cNvPr>
          <p:cNvPicPr>
            <a:picLocks noChangeAspect="1"/>
          </p:cNvPicPr>
          <p:nvPr/>
        </p:nvPicPr>
        <p:blipFill>
          <a:blip r:embed="rId3"/>
          <a:stretch>
            <a:fillRect/>
          </a:stretch>
        </p:blipFill>
        <p:spPr>
          <a:xfrm>
            <a:off x="8534400" y="2531909"/>
            <a:ext cx="3147854" cy="3945091"/>
          </a:xfrm>
          <a:prstGeom prst="rect">
            <a:avLst/>
          </a:prstGeom>
        </p:spPr>
      </p:pic>
    </p:spTree>
    <p:extLst>
      <p:ext uri="{BB962C8B-B14F-4D97-AF65-F5344CB8AC3E}">
        <p14:creationId xmlns:p14="http://schemas.microsoft.com/office/powerpoint/2010/main" val="40703420"/>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Gold (GLD)- Short Term downtrend </a:t>
            </a: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C2F55119-13A1-4B7D-8386-E5ACA6E681A5}"/>
              </a:ext>
            </a:extLst>
          </p:cNvPr>
          <p:cNvPicPr>
            <a:picLocks noChangeAspect="1"/>
          </p:cNvPicPr>
          <p:nvPr/>
        </p:nvPicPr>
        <p:blipFill>
          <a:blip r:embed="rId3"/>
          <a:stretch>
            <a:fillRect/>
          </a:stretch>
        </p:blipFill>
        <p:spPr>
          <a:xfrm>
            <a:off x="2438400" y="914400"/>
            <a:ext cx="7739142" cy="5902887"/>
          </a:xfrm>
          <a:prstGeom prst="rect">
            <a:avLst/>
          </a:prstGeom>
        </p:spPr>
      </p:pic>
    </p:spTree>
    <p:extLst>
      <p:ext uri="{BB962C8B-B14F-4D97-AF65-F5344CB8AC3E}">
        <p14:creationId xmlns:p14="http://schemas.microsoft.com/office/powerpoint/2010/main" val="855198796"/>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6ED0B2D9-2D27-48B9-B4BC-77AED5826BB0}"/>
              </a:ext>
            </a:extLst>
          </p:cNvPr>
          <p:cNvPicPr>
            <a:picLocks noChangeAspect="1"/>
          </p:cNvPicPr>
          <p:nvPr/>
        </p:nvPicPr>
        <p:blipFill>
          <a:blip r:embed="rId3"/>
          <a:stretch>
            <a:fillRect/>
          </a:stretch>
        </p:blipFill>
        <p:spPr>
          <a:xfrm>
            <a:off x="2514600" y="762001"/>
            <a:ext cx="7982415" cy="6096000"/>
          </a:xfrm>
          <a:prstGeom prst="rect">
            <a:avLst/>
          </a:prstGeom>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9F621D8C-34D7-465F-9AEA-B0FD87110171}"/>
              </a:ext>
            </a:extLst>
          </p:cNvPr>
          <p:cNvPicPr>
            <a:picLocks noChangeAspect="1"/>
          </p:cNvPicPr>
          <p:nvPr/>
        </p:nvPicPr>
        <p:blipFill>
          <a:blip r:embed="rId3"/>
          <a:stretch>
            <a:fillRect/>
          </a:stretch>
        </p:blipFill>
        <p:spPr>
          <a:xfrm>
            <a:off x="2438400" y="838200"/>
            <a:ext cx="7892436" cy="6028944"/>
          </a:xfrm>
          <a:prstGeom prst="rect">
            <a:avLst/>
          </a:prstGeom>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1CD62FE5-6BB3-4FB4-AAC1-E426C7661F75}"/>
              </a:ext>
            </a:extLst>
          </p:cNvPr>
          <p:cNvPicPr>
            <a:picLocks noChangeAspect="1"/>
          </p:cNvPicPr>
          <p:nvPr/>
        </p:nvPicPr>
        <p:blipFill>
          <a:blip r:embed="rId3"/>
          <a:stretch>
            <a:fillRect/>
          </a:stretch>
        </p:blipFill>
        <p:spPr>
          <a:xfrm>
            <a:off x="2286000" y="838201"/>
            <a:ext cx="7831228" cy="6019800"/>
          </a:xfrm>
          <a:prstGeom prst="rect">
            <a:avLst/>
          </a:prstGeom>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Index-Bottom of Range-at to a “BUY”</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dirty="0"/>
          </a:p>
        </p:txBody>
      </p:sp>
      <p:pic>
        <p:nvPicPr>
          <p:cNvPr id="6" name="Picture 5" descr="A close up of a clock&#10;&#10;Description automatically generated">
            <a:extLst>
              <a:ext uri="{FF2B5EF4-FFF2-40B4-BE49-F238E27FC236}">
                <a16:creationId xmlns:a16="http://schemas.microsoft.com/office/drawing/2014/main" id="{B3E09B9E-3991-F34F-BBA0-FC603B09B694}"/>
              </a:ext>
            </a:extLst>
          </p:cNvPr>
          <p:cNvPicPr>
            <a:picLocks noChangeAspect="1"/>
          </p:cNvPicPr>
          <p:nvPr/>
        </p:nvPicPr>
        <p:blipFill>
          <a:blip r:embed="rId2"/>
          <a:stretch>
            <a:fillRect/>
          </a:stretch>
        </p:blipFill>
        <p:spPr>
          <a:xfrm>
            <a:off x="2286000" y="1932700"/>
            <a:ext cx="7924800" cy="4267200"/>
          </a:xfrm>
          <a:prstGeom prst="rect">
            <a:avLst/>
          </a:prstGeom>
        </p:spPr>
      </p:pic>
    </p:spTree>
    <p:extLst>
      <p:ext uri="{BB962C8B-B14F-4D97-AF65-F5344CB8AC3E}">
        <p14:creationId xmlns:p14="http://schemas.microsoft.com/office/powerpoint/2010/main" val="43595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D5055566-7B0F-4A73-9BC5-2016416FF237}"/>
              </a:ext>
            </a:extLst>
          </p:cNvPr>
          <p:cNvPicPr>
            <a:picLocks noChangeAspect="1"/>
          </p:cNvPicPr>
          <p:nvPr/>
        </p:nvPicPr>
        <p:blipFill>
          <a:blip r:embed="rId3"/>
          <a:stretch>
            <a:fillRect/>
          </a:stretch>
        </p:blipFill>
        <p:spPr>
          <a:xfrm>
            <a:off x="2362200" y="685800"/>
            <a:ext cx="8015482" cy="6172200"/>
          </a:xfrm>
          <a:prstGeom prst="rect">
            <a:avLst/>
          </a:prstGeom>
        </p:spPr>
      </p:pic>
    </p:spTree>
    <p:extLst>
      <p:ext uri="{BB962C8B-B14F-4D97-AF65-F5344CB8AC3E}">
        <p14:creationId xmlns:p14="http://schemas.microsoft.com/office/powerpoint/2010/main" val="2160401597"/>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2E9483C1-EAC3-481C-B026-5A5A2B769077}"/>
              </a:ext>
            </a:extLst>
          </p:cNvPr>
          <p:cNvPicPr>
            <a:picLocks noChangeAspect="1"/>
          </p:cNvPicPr>
          <p:nvPr/>
        </p:nvPicPr>
        <p:blipFill>
          <a:blip r:embed="rId3"/>
          <a:stretch>
            <a:fillRect/>
          </a:stretch>
        </p:blipFill>
        <p:spPr>
          <a:xfrm>
            <a:off x="2438400" y="838201"/>
            <a:ext cx="7859436" cy="6019800"/>
          </a:xfrm>
          <a:prstGeom prst="rect">
            <a:avLst/>
          </a:prstGeom>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Wheaton Precious Metals - (WPM)-</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419D2ADE-21FB-4FBC-ADB0-D9728A9C21B7}"/>
              </a:ext>
            </a:extLst>
          </p:cNvPr>
          <p:cNvPicPr>
            <a:picLocks noChangeAspect="1"/>
          </p:cNvPicPr>
          <p:nvPr/>
        </p:nvPicPr>
        <p:blipFill>
          <a:blip r:embed="rId3"/>
          <a:stretch>
            <a:fillRect/>
          </a:stretch>
        </p:blipFill>
        <p:spPr>
          <a:xfrm>
            <a:off x="2209800" y="990600"/>
            <a:ext cx="7663904" cy="5867400"/>
          </a:xfrm>
          <a:prstGeom prst="rect">
            <a:avLst/>
          </a:prstGeom>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981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Copper (COPX)-Collapse</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Trade War Disaster</a:t>
            </a:r>
            <a:br>
              <a:rPr lang="en-US" sz="2400" dirty="0">
                <a:solidFill>
                  <a:schemeClr val="dk1"/>
                </a:solidFill>
                <a:latin typeface="Calibri"/>
                <a:ea typeface="Calibri"/>
                <a:cs typeface="Calibri"/>
                <a:sym typeface="Calibri"/>
              </a:rPr>
            </a:br>
            <a:endParaRPr lang="en-US" sz="2800" b="1"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4C79263E-C682-4D3D-8595-821C4AB8F7FE}"/>
              </a:ext>
            </a:extLst>
          </p:cNvPr>
          <p:cNvPicPr>
            <a:picLocks noChangeAspect="1"/>
          </p:cNvPicPr>
          <p:nvPr/>
        </p:nvPicPr>
        <p:blipFill>
          <a:blip r:embed="rId3"/>
          <a:stretch>
            <a:fillRect/>
          </a:stretch>
        </p:blipFill>
        <p:spPr>
          <a:xfrm>
            <a:off x="2514600" y="1219200"/>
            <a:ext cx="7240375" cy="5563036"/>
          </a:xfrm>
          <a:prstGeom prst="rect">
            <a:avLst/>
          </a:prstGeom>
        </p:spPr>
      </p:pic>
    </p:spTree>
    <p:extLst>
      <p:ext uri="{BB962C8B-B14F-4D97-AF65-F5344CB8AC3E}">
        <p14:creationId xmlns:p14="http://schemas.microsoft.com/office/powerpoint/2010/main" val="2246013762"/>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981200" y="76200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Freeport McMoRan (FCX)-</a:t>
            </a:r>
            <a:r>
              <a:rPr lang="en-US" sz="2000" dirty="0">
                <a:solidFill>
                  <a:schemeClr val="dk1"/>
                </a:solidFill>
                <a:latin typeface="Calibri"/>
                <a:ea typeface="Calibri"/>
                <a:cs typeface="Calibri"/>
                <a:sym typeface="Calibri"/>
              </a:rPr>
              <a:t>World’s Largest Copper Producer</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4/$10-$11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short 4/$114 calls</a:t>
            </a:r>
            <a:br>
              <a:rPr lang="en-US" sz="2400" dirty="0">
                <a:solidFill>
                  <a:schemeClr val="dk1"/>
                </a:solidFill>
                <a:latin typeface="Calibri"/>
                <a:ea typeface="Calibri"/>
                <a:cs typeface="Calibri"/>
                <a:sym typeface="Calibri"/>
              </a:rPr>
            </a:br>
            <a:endParaRPr lang="en-US" sz="2800" b="1" dirty="0">
              <a:solidFill>
                <a:schemeClr val="dk1"/>
              </a:solidFill>
              <a:latin typeface="Calibri"/>
              <a:ea typeface="Calibri"/>
              <a:cs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7B335FE5-13DA-4A52-951B-FAEB112FD1B2}"/>
              </a:ext>
            </a:extLst>
          </p:cNvPr>
          <p:cNvPicPr>
            <a:picLocks noChangeAspect="1"/>
          </p:cNvPicPr>
          <p:nvPr/>
        </p:nvPicPr>
        <p:blipFill>
          <a:blip r:embed="rId3"/>
          <a:stretch>
            <a:fillRect/>
          </a:stretch>
        </p:blipFill>
        <p:spPr>
          <a:xfrm>
            <a:off x="2514600" y="1828364"/>
            <a:ext cx="6576630" cy="5029636"/>
          </a:xfrm>
          <a:prstGeom prst="rect">
            <a:avLst/>
          </a:prstGeom>
        </p:spPr>
      </p:pic>
    </p:spTree>
    <p:extLst>
      <p:ext uri="{BB962C8B-B14F-4D97-AF65-F5344CB8AC3E}">
        <p14:creationId xmlns:p14="http://schemas.microsoft.com/office/powerpoint/2010/main" val="3945119886"/>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1521372" y="265176"/>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Real Estate – From Strength to Strength</a:t>
            </a:r>
          </a:p>
        </p:txBody>
      </p:sp>
      <p:sp>
        <p:nvSpPr>
          <p:cNvPr id="577" name="Shape 577"/>
          <p:cNvSpPr txBox="1">
            <a:spLocks noGrp="1"/>
          </p:cNvSpPr>
          <p:nvPr>
            <p:ph type="body" idx="1"/>
          </p:nvPr>
        </p:nvSpPr>
        <p:spPr>
          <a:xfrm>
            <a:off x="762000" y="1108926"/>
            <a:ext cx="9677400" cy="5063274"/>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2000" dirty="0">
                <a:solidFill>
                  <a:schemeClr val="tx1"/>
                </a:solidFill>
                <a:latin typeface="Calibri" panose="020F0502020204030204" pitchFamily="34" charset="0"/>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*Buyers are back in force, lured by 3.0% 30-year fixed rate mortgages</a:t>
            </a:r>
            <a:br>
              <a:rPr lang="en-US" sz="1800" dirty="0">
                <a:solidFill>
                  <a:schemeClr val="tx1"/>
                </a:solidFill>
                <a:latin typeface="+mj-lt"/>
                <a:ea typeface="Calibri"/>
                <a:cs typeface="Calibri" panose="020F0502020204030204" pitchFamily="34" charset="0"/>
                <a:sym typeface="Calibri"/>
              </a:rPr>
            </a:b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*30-year fixed rate mortgage falls below 3.00% for the first time ever, but jumbo rates remain stubbornly high at 4.00% as banks brace for defaults</a:t>
            </a:r>
            <a:br>
              <a:rPr lang="en-US" sz="1800" dirty="0">
                <a:solidFill>
                  <a:schemeClr val="tx1"/>
                </a:solidFill>
                <a:latin typeface="+mj-lt"/>
                <a:ea typeface="Calibri"/>
                <a:cs typeface="Calibri"/>
                <a:sym typeface="Calibri"/>
              </a:rPr>
            </a:br>
            <a:br>
              <a:rPr lang="en-US" sz="1800" dirty="0">
                <a:solidFill>
                  <a:schemeClr val="tx1"/>
                </a:solidFill>
                <a:latin typeface="+mj-lt"/>
                <a:ea typeface="Calibri"/>
                <a:cs typeface="Calibri"/>
                <a:sym typeface="Calibri"/>
              </a:rPr>
            </a:br>
            <a:r>
              <a:rPr lang="en-US" sz="1800" dirty="0">
                <a:solidFill>
                  <a:schemeClr val="tx1"/>
                </a:solidFill>
                <a:latin typeface="+mj-lt"/>
                <a:ea typeface="Calibri"/>
                <a:cs typeface="Calibri"/>
                <a:sym typeface="Calibri"/>
              </a:rPr>
              <a:t>*Inventories have collapsed to record lows as buyers rush back in but there are few homes for sale, rental prices are crashing high highest price cities like New York and San Francisco</a:t>
            </a:r>
            <a:br>
              <a:rPr lang="en-US" sz="1800" dirty="0"/>
            </a:br>
            <a:br>
              <a:rPr lang="en-US" sz="1800" dirty="0"/>
            </a:br>
            <a:r>
              <a:rPr lang="en-US" sz="1800" dirty="0"/>
              <a:t>*Big move out of the cities to the suburbs is in progress,</a:t>
            </a:r>
            <a:br>
              <a:rPr lang="en-US" sz="1800" dirty="0"/>
            </a:br>
            <a:r>
              <a:rPr lang="en-US" sz="1800" dirty="0"/>
              <a:t>and office is now the most requested upgrade, most requested</a:t>
            </a:r>
            <a:br>
              <a:rPr lang="en-US" sz="1800" dirty="0"/>
            </a:br>
            <a:r>
              <a:rPr lang="en-US" sz="1800" dirty="0"/>
              <a:t>upgrade is a home office</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*Mortgage forbearance falling sharply, many qualified</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are not using it</a:t>
            </a:r>
            <a:br>
              <a:rPr lang="en-US" sz="2000" dirty="0">
                <a:solidFill>
                  <a:srgbClr val="FF0000"/>
                </a:solidFill>
              </a:rPr>
            </a:br>
            <a:br>
              <a:rPr lang="en-US" sz="2000" dirty="0">
                <a:solidFill>
                  <a:srgbClr val="FF0000"/>
                </a:solidFill>
              </a:rPr>
            </a:br>
            <a:r>
              <a:rPr lang="en-US" sz="1800" dirty="0">
                <a:solidFill>
                  <a:schemeClr val="tx1"/>
                </a:solidFill>
              </a:rPr>
              <a:t>*Housing prices were ready to explode to the</a:t>
            </a:r>
            <a:br>
              <a:rPr lang="en-US" sz="1800" dirty="0">
                <a:solidFill>
                  <a:schemeClr val="tx1"/>
                </a:solidFill>
              </a:rPr>
            </a:br>
            <a:r>
              <a:rPr lang="en-US" sz="1800" dirty="0">
                <a:solidFill>
                  <a:schemeClr val="tx1"/>
                </a:solidFill>
              </a:rPr>
              <a:t>upside with </a:t>
            </a:r>
            <a:r>
              <a:rPr lang="en-US" sz="1800" b="1" i="1" dirty="0">
                <a:solidFill>
                  <a:schemeClr val="tx1"/>
                </a:solidFill>
              </a:rPr>
              <a:t>S&amp;P Case Shiller Rose 3.9%,</a:t>
            </a:r>
            <a:r>
              <a:rPr lang="en-US" sz="1800" dirty="0">
                <a:solidFill>
                  <a:schemeClr val="tx1"/>
                </a:solidFill>
              </a:rPr>
              <a:t> in March </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br>
              <a:rPr lang="en-US" sz="1800" b="1" dirty="0">
                <a:solidFill>
                  <a:schemeClr val="tx1"/>
                </a:solidFill>
                <a:latin typeface="Calibri"/>
                <a:ea typeface="Calibri"/>
                <a:cs typeface="Calibri"/>
                <a:sym typeface="Calibri"/>
              </a:rPr>
            </a:br>
            <a:br>
              <a:rPr lang="en-US" sz="1600" dirty="0">
                <a:solidFill>
                  <a:schemeClr val="tx1"/>
                </a:solidFill>
                <a:latin typeface="Calibri"/>
                <a:ea typeface="Calibri"/>
                <a:cs typeface="Calibri"/>
                <a:sym typeface="Calibri"/>
              </a:rPr>
            </a:br>
            <a:br>
              <a:rPr lang="en-US" sz="1600" dirty="0">
                <a:solidFill>
                  <a:schemeClr val="tx1"/>
                </a:solidFill>
                <a:latin typeface="Calibri"/>
                <a:ea typeface="Calibri"/>
                <a:cs typeface="Calibri"/>
                <a:sym typeface="Calibri"/>
              </a:rPr>
            </a:br>
            <a:endParaRPr lang="en-US" sz="16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A426205F-7EB4-3D42-9FDE-DAC86258B6C4}"/>
              </a:ext>
            </a:extLst>
          </p:cNvPr>
          <p:cNvPicPr>
            <a:picLocks noChangeAspect="1"/>
          </p:cNvPicPr>
          <p:nvPr/>
        </p:nvPicPr>
        <p:blipFill>
          <a:blip r:embed="rId3"/>
          <a:stretch>
            <a:fillRect/>
          </a:stretch>
        </p:blipFill>
        <p:spPr>
          <a:xfrm>
            <a:off x="7693591" y="3962400"/>
            <a:ext cx="4206309" cy="2630424"/>
          </a:xfrm>
          <a:prstGeom prst="rect">
            <a:avLst/>
          </a:prstGeom>
        </p:spPr>
      </p:pic>
    </p:spTree>
    <p:extLst>
      <p:ext uri="{BB962C8B-B14F-4D97-AF65-F5344CB8AC3E}">
        <p14:creationId xmlns:p14="http://schemas.microsoft.com/office/powerpoint/2010/main" val="1018156935"/>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67A2-65AD-B546-BB1E-42DE189B9B1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EE617EF-3178-4C45-A52A-D93CC3B25E67}"/>
              </a:ext>
            </a:extLst>
          </p:cNvPr>
          <p:cNvSpPr>
            <a:spLocks noGrp="1"/>
          </p:cNvSpPr>
          <p:nvPr>
            <p:ph type="body" idx="1"/>
          </p:nvPr>
        </p:nvSpPr>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3F489C31-2840-D642-9A9A-EE7EE14F39DA}"/>
              </a:ext>
            </a:extLst>
          </p:cNvPr>
          <p:cNvPicPr>
            <a:picLocks noChangeAspect="1"/>
          </p:cNvPicPr>
          <p:nvPr/>
        </p:nvPicPr>
        <p:blipFill>
          <a:blip r:embed="rId2"/>
          <a:stretch>
            <a:fillRect/>
          </a:stretch>
        </p:blipFill>
        <p:spPr>
          <a:xfrm>
            <a:off x="490959" y="457200"/>
            <a:ext cx="10922644" cy="5791200"/>
          </a:xfrm>
          <a:prstGeom prst="rect">
            <a:avLst/>
          </a:prstGeom>
        </p:spPr>
      </p:pic>
    </p:spTree>
    <p:extLst>
      <p:ext uri="{BB962C8B-B14F-4D97-AF65-F5344CB8AC3E}">
        <p14:creationId xmlns:p14="http://schemas.microsoft.com/office/powerpoint/2010/main" val="32138312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2057400" y="3048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February Corelogic S&amp;P Case Shiller Home Price Index</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Phoenix (8.2%), Seattle (6.9%), Charlotte (5.8%) showing biggest gains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8C4D5F6C-0E99-CE41-8B45-0286AA11B17B}"/>
              </a:ext>
            </a:extLst>
          </p:cNvPr>
          <p:cNvSpPr txBox="1"/>
          <p:nvPr/>
        </p:nvSpPr>
        <p:spPr>
          <a:xfrm>
            <a:off x="5715000" y="6400800"/>
            <a:ext cx="1249060" cy="215444"/>
          </a:xfrm>
          <a:prstGeom prst="rect">
            <a:avLst/>
          </a:prstGeom>
          <a:noFill/>
        </p:spPr>
        <p:txBody>
          <a:bodyPr wrap="none" rtlCol="0">
            <a:spAutoFit/>
          </a:bodyPr>
          <a:lstStyle/>
          <a:p>
            <a:r>
              <a:rPr lang="en-US" sz="800" dirty="0" err="1"/>
              <a:t>Tradingeconomics.com</a:t>
            </a:r>
            <a:endParaRPr lang="en-US" sz="800" dirty="0"/>
          </a:p>
        </p:txBody>
      </p:sp>
      <p:pic>
        <p:nvPicPr>
          <p:cNvPr id="5" name="Picture 4" descr="A close up of a map&#10;&#10;Description automatically generated">
            <a:extLst>
              <a:ext uri="{FF2B5EF4-FFF2-40B4-BE49-F238E27FC236}">
                <a16:creationId xmlns:a16="http://schemas.microsoft.com/office/drawing/2014/main" id="{94D7F8C6-4F38-9C4E-A34A-516F603CB7D2}"/>
              </a:ext>
            </a:extLst>
          </p:cNvPr>
          <p:cNvPicPr>
            <a:picLocks noChangeAspect="1"/>
          </p:cNvPicPr>
          <p:nvPr/>
        </p:nvPicPr>
        <p:blipFill>
          <a:blip r:embed="rId3"/>
          <a:stretch>
            <a:fillRect/>
          </a:stretch>
        </p:blipFill>
        <p:spPr>
          <a:xfrm>
            <a:off x="1447800" y="1101994"/>
            <a:ext cx="9372600" cy="5421588"/>
          </a:xfrm>
          <a:prstGeom prst="rect">
            <a:avLst/>
          </a:prstGeom>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Simon Property Group (SPG)- Mall REIT</a:t>
            </a:r>
            <a:br>
              <a:rPr lang="en-US" sz="2000" dirty="0"/>
            </a:br>
            <a:r>
              <a:rPr lang="en-US" sz="2000" i="1" dirty="0"/>
              <a:t>Up to 60% of Mall Tenants Aren’t Paying Rent</a:t>
            </a:r>
            <a:r>
              <a:rPr lang="en-US" sz="2000" dirty="0"/>
              <a:t> </a:t>
            </a:r>
          </a:p>
        </p:txBody>
      </p:sp>
      <p:sp>
        <p:nvSpPr>
          <p:cNvPr id="3" name="Text Placeholder 2"/>
          <p:cNvSpPr>
            <a:spLocks noGrp="1"/>
          </p:cNvSpPr>
          <p:nvPr>
            <p:ph type="body" idx="1"/>
          </p:nvPr>
        </p:nvSpPr>
        <p:spPr/>
        <p:txBody>
          <a:bodyPr/>
          <a:lstStyle/>
          <a:p>
            <a:endParaRPr lang="en-US" dirty="0"/>
          </a:p>
        </p:txBody>
      </p:sp>
      <p:pic>
        <p:nvPicPr>
          <p:cNvPr id="5" name="Picture 4" descr="A close up of a map&#10;&#10;Description automatically generated">
            <a:extLst>
              <a:ext uri="{FF2B5EF4-FFF2-40B4-BE49-F238E27FC236}">
                <a16:creationId xmlns:a16="http://schemas.microsoft.com/office/drawing/2014/main" id="{792221CD-2D07-4027-9421-EF18351A4313}"/>
              </a:ext>
            </a:extLst>
          </p:cNvPr>
          <p:cNvPicPr>
            <a:picLocks noChangeAspect="1"/>
          </p:cNvPicPr>
          <p:nvPr/>
        </p:nvPicPr>
        <p:blipFill>
          <a:blip r:embed="rId2"/>
          <a:stretch>
            <a:fillRect/>
          </a:stretch>
        </p:blipFill>
        <p:spPr>
          <a:xfrm>
            <a:off x="2362200" y="1219200"/>
            <a:ext cx="7330440" cy="5638800"/>
          </a:xfrm>
          <a:prstGeom prst="rect">
            <a:avLst/>
          </a:prstGeom>
        </p:spPr>
      </p:pic>
    </p:spTree>
    <p:extLst>
      <p:ext uri="{BB962C8B-B14F-4D97-AF65-F5344CB8AC3E}">
        <p14:creationId xmlns:p14="http://schemas.microsoft.com/office/powerpoint/2010/main" val="45209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3.40% yielding cell phone Tower REIT</a:t>
            </a:r>
          </a:p>
        </p:txBody>
      </p:sp>
      <p:sp>
        <p:nvSpPr>
          <p:cNvPr id="3" name="Text Placeholder 2">
            <a:extLst>
              <a:ext uri="{FF2B5EF4-FFF2-40B4-BE49-F238E27FC236}">
                <a16:creationId xmlns:a16="http://schemas.microsoft.com/office/drawing/2014/main" id="{DFB95F1D-4C46-D44E-A4CE-9414029014F5}"/>
              </a:ext>
            </a:extLst>
          </p:cNvPr>
          <p:cNvSpPr>
            <a:spLocks noGrp="1"/>
          </p:cNvSpPr>
          <p:nvPr>
            <p:ph type="body" idx="1"/>
          </p:nvPr>
        </p:nvSpPr>
        <p:spPr/>
        <p:txBody>
          <a:bodyPr/>
          <a:lstStyle/>
          <a:p>
            <a:endParaRPr lang="en-US"/>
          </a:p>
        </p:txBody>
      </p:sp>
      <p:pic>
        <p:nvPicPr>
          <p:cNvPr id="5" name="Picture 4" descr="A close up of a map&#10;&#10;Description automatically generated">
            <a:extLst>
              <a:ext uri="{FF2B5EF4-FFF2-40B4-BE49-F238E27FC236}">
                <a16:creationId xmlns:a16="http://schemas.microsoft.com/office/drawing/2014/main" id="{51454737-8632-448A-ADDF-4820271EBD8E}"/>
              </a:ext>
            </a:extLst>
          </p:cNvPr>
          <p:cNvPicPr>
            <a:picLocks noChangeAspect="1"/>
          </p:cNvPicPr>
          <p:nvPr/>
        </p:nvPicPr>
        <p:blipFill>
          <a:blip r:embed="rId2"/>
          <a:stretch>
            <a:fillRect/>
          </a:stretch>
        </p:blipFill>
        <p:spPr>
          <a:xfrm>
            <a:off x="2438399" y="1143001"/>
            <a:ext cx="7452203" cy="5690616"/>
          </a:xfrm>
          <a:prstGeom prst="rect">
            <a:avLst/>
          </a:prstGeom>
        </p:spPr>
      </p:pic>
    </p:spTree>
    <p:extLst>
      <p:ext uri="{BB962C8B-B14F-4D97-AF65-F5344CB8AC3E}">
        <p14:creationId xmlns:p14="http://schemas.microsoft.com/office/powerpoint/2010/main" val="3845321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2800" b="1" dirty="0"/>
            </a:br>
            <a:r>
              <a:rPr lang="en-US" sz="2800" b="1" dirty="0"/>
              <a:t>The Mad Hedge Profit Predictor</a:t>
            </a:r>
            <a:br>
              <a:rPr lang="en-US" sz="2800" b="1" dirty="0"/>
            </a:br>
            <a:r>
              <a:rPr lang="en-US" sz="2800" b="1" dirty="0"/>
              <a:t>From Extreme Overbought to Oversold</a:t>
            </a:r>
            <a:br>
              <a:rPr lang="en-US" sz="2400" b="1" dirty="0"/>
            </a:br>
            <a:endParaRPr lang="en-US" sz="2400" dirty="0"/>
          </a:p>
        </p:txBody>
      </p:sp>
      <p:sp>
        <p:nvSpPr>
          <p:cNvPr id="6" name="Left Arrow Callout 5">
            <a:extLst>
              <a:ext uri="{FF2B5EF4-FFF2-40B4-BE49-F238E27FC236}">
                <a16:creationId xmlns:a16="http://schemas.microsoft.com/office/drawing/2014/main" id="{3A11F493-5924-C44D-94C4-ED11B95D6F91}"/>
              </a:ext>
            </a:extLst>
          </p:cNvPr>
          <p:cNvSpPr/>
          <p:nvPr/>
        </p:nvSpPr>
        <p:spPr>
          <a:xfrm>
            <a:off x="10527596" y="1898940"/>
            <a:ext cx="1629991" cy="114158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7" name="Left Arrow Callout 6">
            <a:extLst>
              <a:ext uri="{FF2B5EF4-FFF2-40B4-BE49-F238E27FC236}">
                <a16:creationId xmlns:a16="http://schemas.microsoft.com/office/drawing/2014/main" id="{E8880F8A-2526-0249-BF5A-C766930E866D}"/>
              </a:ext>
            </a:extLst>
          </p:cNvPr>
          <p:cNvSpPr/>
          <p:nvPr/>
        </p:nvSpPr>
        <p:spPr>
          <a:xfrm>
            <a:off x="10387164" y="4663419"/>
            <a:ext cx="1629991"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pic>
        <p:nvPicPr>
          <p:cNvPr id="8" name="Picture 7" descr="A picture containing sitting, looking, display, black&#10;&#10;Description automatically generated">
            <a:extLst>
              <a:ext uri="{FF2B5EF4-FFF2-40B4-BE49-F238E27FC236}">
                <a16:creationId xmlns:a16="http://schemas.microsoft.com/office/drawing/2014/main" id="{B9E1F495-8D03-2D4E-BB3D-111C384682A2}"/>
              </a:ext>
            </a:extLst>
          </p:cNvPr>
          <p:cNvPicPr>
            <a:picLocks noChangeAspect="1"/>
          </p:cNvPicPr>
          <p:nvPr/>
        </p:nvPicPr>
        <p:blipFill>
          <a:blip r:embed="rId3"/>
          <a:stretch>
            <a:fillRect/>
          </a:stretch>
        </p:blipFill>
        <p:spPr>
          <a:xfrm>
            <a:off x="990600" y="1600199"/>
            <a:ext cx="9396564" cy="4983163"/>
          </a:xfrm>
          <a:prstGeom prst="rect">
            <a:avLst/>
          </a:prstGeom>
        </p:spPr>
      </p:pic>
    </p:spTree>
    <p:extLst>
      <p:ext uri="{BB962C8B-B14F-4D97-AF65-F5344CB8AC3E}">
        <p14:creationId xmlns:p14="http://schemas.microsoft.com/office/powerpoint/2010/main" val="18146172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pic>
        <p:nvPicPr>
          <p:cNvPr id="4" name="Picture 3" descr="A close up of a map&#10;&#10;Description automatically generated">
            <a:extLst>
              <a:ext uri="{FF2B5EF4-FFF2-40B4-BE49-F238E27FC236}">
                <a16:creationId xmlns:a16="http://schemas.microsoft.com/office/drawing/2014/main" id="{1D33B0AB-41A8-4D70-BEC1-4753B93D74D0}"/>
              </a:ext>
            </a:extLst>
          </p:cNvPr>
          <p:cNvPicPr>
            <a:picLocks noChangeAspect="1"/>
          </p:cNvPicPr>
          <p:nvPr/>
        </p:nvPicPr>
        <p:blipFill>
          <a:blip r:embed="rId2"/>
          <a:stretch>
            <a:fillRect/>
          </a:stretch>
        </p:blipFill>
        <p:spPr>
          <a:xfrm>
            <a:off x="2743200" y="1033279"/>
            <a:ext cx="7620000" cy="5809481"/>
          </a:xfrm>
          <a:prstGeom prst="rect">
            <a:avLst/>
          </a:prstGeom>
        </p:spPr>
      </p:pic>
    </p:spTree>
    <p:extLst>
      <p:ext uri="{BB962C8B-B14F-4D97-AF65-F5344CB8AC3E}">
        <p14:creationId xmlns:p14="http://schemas.microsoft.com/office/powerpoint/2010/main" val="17707405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br>
              <a:rPr lang="en-US" sz="22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*Stocks - sell rallies, buy big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sell rallies aggressively</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sell US dollar rallies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*Precious Metals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sell short over $50</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buy dips</a:t>
            </a: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9994-FC2F-954C-B155-CA1E3440A44B}"/>
              </a:ext>
            </a:extLst>
          </p:cNvPr>
          <p:cNvSpPr>
            <a:spLocks noGrp="1"/>
          </p:cNvSpPr>
          <p:nvPr>
            <p:ph type="title"/>
          </p:nvPr>
        </p:nvSpPr>
        <p:spPr/>
        <p:txBody>
          <a:bodyPr/>
          <a:lstStyle/>
          <a:p>
            <a:r>
              <a:rPr lang="en-US" sz="2800" b="1" i="1" dirty="0"/>
              <a:t>The Mad Hedge June 4 Traders &amp; Investors Summit</a:t>
            </a:r>
            <a:endParaRPr lang="en-US" sz="2800" dirty="0"/>
          </a:p>
        </p:txBody>
      </p:sp>
      <p:sp>
        <p:nvSpPr>
          <p:cNvPr id="3" name="Text Placeholder 2">
            <a:extLst>
              <a:ext uri="{FF2B5EF4-FFF2-40B4-BE49-F238E27FC236}">
                <a16:creationId xmlns:a16="http://schemas.microsoft.com/office/drawing/2014/main" id="{0E6107B1-7968-5847-AC05-840281F80EAC}"/>
              </a:ext>
            </a:extLst>
          </p:cNvPr>
          <p:cNvSpPr>
            <a:spLocks noGrp="1"/>
          </p:cNvSpPr>
          <p:nvPr>
            <p:ph type="body" idx="1"/>
          </p:nvPr>
        </p:nvSpPr>
        <p:spPr/>
        <p:txBody>
          <a:bodyPr/>
          <a:lstStyle/>
          <a:p>
            <a:pPr marL="203200" indent="0">
              <a:buNone/>
            </a:pPr>
            <a:r>
              <a:rPr lang="en-US" sz="2000" dirty="0"/>
              <a:t>*The Summit recording is Up. </a:t>
            </a:r>
            <a:br>
              <a:rPr lang="en-US" sz="2000" b="1" i="1" dirty="0"/>
            </a:br>
            <a:br>
              <a:rPr lang="en-US" sz="2000" b="1" i="1" dirty="0"/>
            </a:br>
            <a:r>
              <a:rPr lang="en-US" sz="2000" b="1" i="1" dirty="0"/>
              <a:t>*</a:t>
            </a:r>
            <a:r>
              <a:rPr lang="en-US" sz="2000" dirty="0"/>
              <a:t>I have posted all 9:15 hours of recordings of every speaker. </a:t>
            </a:r>
            <a:br>
              <a:rPr lang="en-US" sz="2000" dirty="0"/>
            </a:br>
            <a:br>
              <a:rPr lang="en-US" sz="2000" dirty="0"/>
            </a:br>
            <a:r>
              <a:rPr lang="en-US" sz="2000" dirty="0"/>
              <a:t>*This is a collection of some of the best traders and investors I have stumbled across over the past five decades. </a:t>
            </a:r>
            <a:br>
              <a:rPr lang="en-US" sz="2000" dirty="0"/>
            </a:br>
            <a:br>
              <a:rPr lang="en-US" sz="2000" dirty="0"/>
            </a:br>
            <a:r>
              <a:rPr lang="en-US" sz="2000" dirty="0"/>
              <a:t>*To find it please click here at </a:t>
            </a:r>
            <a:br>
              <a:rPr lang="en-US" sz="2000" dirty="0"/>
            </a:br>
            <a:r>
              <a:rPr lang="en-US" sz="2000" u="sng" dirty="0">
                <a:hlinkClick r:id="rId2"/>
              </a:rPr>
              <a:t>https://www.madhedge.com/replay-06042020/</a:t>
            </a:r>
            <a:r>
              <a:rPr lang="en-US" sz="2000" dirty="0"/>
              <a:t> </a:t>
            </a:r>
            <a:br>
              <a:rPr lang="en-US" dirty="0"/>
            </a:br>
            <a:endParaRPr lang="en-US" dirty="0"/>
          </a:p>
        </p:txBody>
      </p:sp>
      <p:pic>
        <p:nvPicPr>
          <p:cNvPr id="5" name="Picture 4" descr="A person sitting at a table&#10;&#10;Description automatically generated">
            <a:extLst>
              <a:ext uri="{FF2B5EF4-FFF2-40B4-BE49-F238E27FC236}">
                <a16:creationId xmlns:a16="http://schemas.microsoft.com/office/drawing/2014/main" id="{E40B4296-4AED-9D4A-9176-284AD7EAB68D}"/>
              </a:ext>
            </a:extLst>
          </p:cNvPr>
          <p:cNvPicPr>
            <a:picLocks noChangeAspect="1"/>
          </p:cNvPicPr>
          <p:nvPr/>
        </p:nvPicPr>
        <p:blipFill>
          <a:blip r:embed="rId3"/>
          <a:stretch>
            <a:fillRect/>
          </a:stretch>
        </p:blipFill>
        <p:spPr>
          <a:xfrm>
            <a:off x="9144000" y="3581400"/>
            <a:ext cx="2694174" cy="3080494"/>
          </a:xfrm>
          <a:prstGeom prst="rect">
            <a:avLst/>
          </a:prstGeom>
        </p:spPr>
      </p:pic>
    </p:spTree>
    <p:extLst>
      <p:ext uri="{BB962C8B-B14F-4D97-AF65-F5344CB8AC3E}">
        <p14:creationId xmlns:p14="http://schemas.microsoft.com/office/powerpoint/2010/main" val="10469267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July 1,</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Silicon Valley</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3810000" y="5715000"/>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4" name="Picture 3" descr="A picture containing table, bottle, sitting, barrel&#10;&#10;Description automatically generated">
            <a:extLst>
              <a:ext uri="{FF2B5EF4-FFF2-40B4-BE49-F238E27FC236}">
                <a16:creationId xmlns:a16="http://schemas.microsoft.com/office/drawing/2014/main" id="{6444EFFE-119A-E043-BE71-AAE0B1E41F27}"/>
              </a:ext>
            </a:extLst>
          </p:cNvPr>
          <p:cNvPicPr>
            <a:picLocks noChangeAspect="1"/>
          </p:cNvPicPr>
          <p:nvPr/>
        </p:nvPicPr>
        <p:blipFill>
          <a:blip r:embed="rId4"/>
          <a:stretch>
            <a:fillRect/>
          </a:stretch>
        </p:blipFill>
        <p:spPr>
          <a:xfrm>
            <a:off x="8077200" y="1066800"/>
            <a:ext cx="3572877" cy="3503724"/>
          </a:xfrm>
          <a:prstGeom prst="rect">
            <a:avLst/>
          </a:prstGeom>
        </p:spPr>
      </p:pic>
    </p:spTree>
  </p:cSld>
  <p:clrMapOvr>
    <a:masterClrMapping/>
  </p:clrMapOvr>
  <p:transition spd="slow">
    <p:cut/>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33379</TotalTime>
  <Words>3775</Words>
  <Application>Microsoft Macintosh PowerPoint</Application>
  <PresentationFormat>Widescreen</PresentationFormat>
  <Paragraphs>171</Paragraphs>
  <Slides>93</Slides>
  <Notes>78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93</vt:i4>
      </vt:variant>
    </vt:vector>
  </HeadingPairs>
  <TitlesOfParts>
    <vt:vector size="96" baseType="lpstr">
      <vt:lpstr>Arial</vt:lpstr>
      <vt:lpstr>Calibri</vt:lpstr>
      <vt:lpstr>Office Theme</vt:lpstr>
      <vt:lpstr>The Mad Hedge Fund Trader “QE Infinity” </vt:lpstr>
      <vt:lpstr> Trade Alert Performance New All Time High! – A record 82 Trade Alerts since April 1  </vt:lpstr>
      <vt:lpstr>PowerPoint Presentation</vt:lpstr>
      <vt:lpstr>PowerPoint Presentation</vt:lpstr>
      <vt:lpstr>PowerPoint Presentation</vt:lpstr>
      <vt:lpstr>The Method to My Madness</vt:lpstr>
      <vt:lpstr>Corona Update</vt:lpstr>
      <vt:lpstr>The Mad Hedge Profit Predictor Market Timing Index-Bottom of Range-at to a “BUY” An artificial intelligence driven algorithm that analyzes 30 different economic, technical, and momentum driven indicators </vt:lpstr>
      <vt:lpstr> The Mad Hedge Profit Predictor From Extreme Overbought to Oversold </vt:lpstr>
      <vt:lpstr>The Global Economy – Official Recession   </vt:lpstr>
      <vt:lpstr> Weekly Jobless Claims - Disaster  +1.5 Million to 44 million, One out of Four Already Surpassed Great Depressions Peak </vt:lpstr>
      <vt:lpstr>PowerPoint Presentation</vt:lpstr>
      <vt:lpstr>PowerPoint Presentation</vt:lpstr>
      <vt:lpstr>The Bill Davis View A $1,500 Upgrade for the Mad Day Trader Service </vt:lpstr>
      <vt:lpstr>Stocks – Tipping The Punch Bowl</vt:lpstr>
      <vt:lpstr>      S&amp;P 500 – Trending sideways  long 7/$260-$270 bull call spread   long 6/$235-$245 bull call spread  stopped out of long 7/$320-$330 bear put spread took profits on long 4/$280-$290 bear put spread took profits on long 4/$275-$280 bear put spread        </vt:lpstr>
      <vt:lpstr> ProShares Ultra Short S&amp;P 500 (SDS)-  a Great Hedge for long stocks and bonds Long 2X position has a hedge against longs and bond shorts</vt:lpstr>
      <vt:lpstr> Dow Average ($INDU)-</vt:lpstr>
      <vt:lpstr>Russell 2000 (IWM)-  took profits on Long 10/$137-$142 vertical bull call spread took profits on Long 10/$153-$156 vertical bear put spread </vt:lpstr>
      <vt:lpstr>NASDAQ ($COMPQ) – Peaking Out</vt:lpstr>
      <vt:lpstr>(VIX)- A Third of the Peak </vt:lpstr>
      <vt:lpstr> (VXX)- Sell Rallies-Down $85 to $26 from top stopped out of long 1/2021 $16 puts stopped out of long 1/2021 $24 puts </vt:lpstr>
      <vt:lpstr>   Microsoft (MSFT)- Earnings beat- Looking for Another Entry Point Stopped out of long 4/$120-$130 call spread took profit on long 4/$120-$130 call spread  stop loss on long 12/$170-$180 call spread  took profits on long 12/$135-$138 call spread      </vt:lpstr>
      <vt:lpstr>   Facebook (FB)- New High stopped out of Long 9/$190-$200 vertical bear put spread took profits on Long 9/$145-$155 vertical bull call spread took profits on Long 9/$150-$160 vertical bull call spread took profits on Long 8/$167.50-$172.50 vertical bull call spread     </vt:lpstr>
      <vt:lpstr>     Apple (AAPL)- New Highs long 7/$280-$290 call spread took profits on long 5/$250-$260 call spread took profits on long 4/$250-$260 call spread took profits on long 3/$250-$260 call spread      </vt:lpstr>
      <vt:lpstr>   Alphabet (GOOGL) – Europe Antitrust took profits on long 12/$1,200-$1,230 bull call spread took profits on long 9/$1,030-$1,080 vertical bull call spread stopped out of long 5/$1,100-$1,130 bull call spread took profits on long 4/$1,080-$1,120 bull call spread   </vt:lpstr>
      <vt:lpstr>        Amazon (AMZN) – New Highs - $3,000 here we come took profits on long 4/$1,600-$1,650 bull call spread stopped out of long 3/$1,700-$1,800 bull call spread  took profits on 9/$1,500-$1,500 bull call spread        </vt:lpstr>
      <vt:lpstr>        ProShares Ultra Technology (ROM) – Up 110% in 10 Weeks        </vt:lpstr>
      <vt:lpstr>      PayPal (PYPL)-Fintech Rules took profits on long 4/$90-$95 call spread      </vt:lpstr>
      <vt:lpstr>  NVIDIA (NVDA) – New Highs on 39% Jump in Earnings   </vt:lpstr>
      <vt:lpstr>  Micron Technology (MU)-Ditto   </vt:lpstr>
      <vt:lpstr>  Salesforce (CRM)- Massive Online Migration took profits on long 9/$125-$130 vertical bull call spread took profits on long 8/$125-$130 vertical bull call spread took profits on long 2/$105-$115 call spread     </vt:lpstr>
      <vt:lpstr>   Boeing (BA) –GM Or Bank Style Takeover? 737 MAX production shutdown-Criminal investigation took profits on long 2/$270-$280 call spread took profits on long 12/$310-$330 call spread took profits on long 4/$300-$310 call spread took profits on long 4/$315-$335 call spread      </vt:lpstr>
      <vt:lpstr>  Walt Disney (DIS)- Corona Hit long 9/$120-$125 put spread  took profits on long 6/$85-$90 call spread     </vt:lpstr>
      <vt:lpstr>  Adobe (ADBE)- The Quality Non-China tech play   </vt:lpstr>
      <vt:lpstr>Industrials Sector SPDR (XLI)- (GE), (MMM), (UNP), (UTX), (BA), (HON)</vt:lpstr>
      <vt:lpstr>  US Steel (X) – Industrials Play   </vt:lpstr>
      <vt:lpstr>  Wal-Mart (WMT)-Hiring 150,000 took profit on Long 11/$125-$130 bear put spread took profit on Long 10/$119-$121 bear put spread took profits on Long 8/$114-$117 bear put spread  </vt:lpstr>
      <vt:lpstr>  Macys’ (M) – $4.5 Billion Loan took profits on Long 8/$23-$25 bear put spread  </vt:lpstr>
      <vt:lpstr>      Tesla (TSLA)-New Highs Model Y will be a blockbuster stopped out of long 6/$260-$270 put spread took profits on long 6/$140-$150 call spread took profits on long 6/$240-$250 put spread        </vt:lpstr>
      <vt:lpstr>Southwest Airlines (LUV) – Warren Buffett big seller</vt:lpstr>
      <vt:lpstr>Delta Airlines (DAL) – Warren Buffett big seller  </vt:lpstr>
      <vt:lpstr>Transports Sector SPDR (XTN)- Worst Hit Sector (ALGT),  (ALK), (JBLU), (LUV), (CHRW), (DAL) </vt:lpstr>
      <vt:lpstr>Health Care Sector (XLV), (RXL)-New Highs (JNJ), (PFE), (MRK), (GILD), (ACT), (AMGN) The new favorite sector </vt:lpstr>
      <vt:lpstr>Amgen (AMGN) </vt:lpstr>
      <vt:lpstr>CRISPR Therapeutics (CRSP) </vt:lpstr>
      <vt:lpstr>Goldman Sachs (GS) – Trading Volume Burst-Steepening Yield Curve </vt:lpstr>
      <vt:lpstr>Palo Alto Networks (PANW)- Hacking never goes out of fashion</vt:lpstr>
      <vt:lpstr>Consumer Discretionary SPDR (XLY) (DIS), (AMZN), (HD), (CMCSA), (MCD), (SBUX) </vt:lpstr>
      <vt:lpstr>Europe Hedged Equity (HEDJ)- </vt:lpstr>
      <vt:lpstr>Japan (DXJ)- </vt:lpstr>
      <vt:lpstr> Emerging Markets (EEM)-  Weak Dollar Play</vt:lpstr>
      <vt:lpstr>Bonds – QE Expanded</vt:lpstr>
      <vt:lpstr>      Treasury ETF (TLT) – Huge Short Play 3 X long 6/$175-$180 put spread-2 days to expiration long 7/$172-$175 put spread long 7/$168-$171 put spread stopped out of long 7/$165-$168 put spread took profits on long 5/$176-$177 put spread took profits on long 5/$175-$178 put spread       </vt:lpstr>
      <vt:lpstr> Ten Year Treasury Yield ($TNX) – 0.70%  </vt:lpstr>
      <vt:lpstr>Junk Bonds (HYG) 5.90% Yield to Maturity Next Fed QE Target? </vt:lpstr>
      <vt:lpstr>2X Short Treasuries (TBT)- 2 Month Bottoming Process</vt:lpstr>
      <vt:lpstr>iShares IBoxx $ Investment Grade Corporate Bond ETF (LQD)</vt:lpstr>
      <vt:lpstr>Emerging Market Debt (ELD) 4.77% Yield- </vt:lpstr>
      <vt:lpstr>Municipal Bonds (MUB) – 1.41%   Mix of AAA, AA, and A rated bonds </vt:lpstr>
      <vt:lpstr>Foreign Currencies – Dollar Swan Dive </vt:lpstr>
      <vt:lpstr>   Japanese Yen (FXY), (YCS)   </vt:lpstr>
      <vt:lpstr>   Euro ($XEU), (FXE), (EUO)-    </vt:lpstr>
      <vt:lpstr>   British Pound (FXB)-    </vt:lpstr>
      <vt:lpstr>   Australian Dollar (FXA)- The Global Recovery Play took profits on long 8/$67-$69 call spread    </vt:lpstr>
      <vt:lpstr>Emerging Market Currencies (CEW)   </vt:lpstr>
      <vt:lpstr>Chinese Yuan- (CYB)-  </vt:lpstr>
      <vt:lpstr>  Bitcoin- Hanging on to $10,000  </vt:lpstr>
      <vt:lpstr>Energy – Rally Fades</vt:lpstr>
      <vt:lpstr>Oil-($WTIC)</vt:lpstr>
      <vt:lpstr>  United States Oil Fund (USO) stopped out of long stopped out of long (USO) long 10/$9.50-$10 Vertical bull call spread  </vt:lpstr>
      <vt:lpstr>Energy Select Sector SPDR (XLE)-No Performance! (XOM), (CVX), (SLB), (KMI), (EOG), (COP) </vt:lpstr>
      <vt:lpstr>Halliburton (HAL)- </vt:lpstr>
      <vt:lpstr>Natural Gas (UNG) - </vt:lpstr>
      <vt:lpstr>Precious Metals –  Still Pushing for Highs</vt:lpstr>
      <vt:lpstr>Gold (GLD)- Short Term downtrend    </vt:lpstr>
      <vt:lpstr> Market Vectors Gold Miners ETF- (GDX) –   </vt:lpstr>
      <vt:lpstr> Barrick Gold (GOLD) </vt:lpstr>
      <vt:lpstr> Newmont Mining- (NEM)-  </vt:lpstr>
      <vt:lpstr> Silver- (SLV)-  </vt:lpstr>
      <vt:lpstr>  Silver Miners - (SIL)-  </vt:lpstr>
      <vt:lpstr>  Wheaton Precious Metals - (WPM)-  </vt:lpstr>
      <vt:lpstr> Copper (COPX)-Collapse Trade War Disaster </vt:lpstr>
      <vt:lpstr> Freeport McMoRan (FCX)-World’s Largest Copper Producer took profits on long 4/$10-$11 call spread took profits on short 4/$114 calls </vt:lpstr>
      <vt:lpstr>Real Estate – From Strength to Strength</vt:lpstr>
      <vt:lpstr>PowerPoint Presentation</vt:lpstr>
      <vt:lpstr>February Corelogic S&amp;P Case Shiller Home Price Index Phoenix (8.2%), Seattle (6.9%), Charlotte (5.8%) showing biggest gains </vt:lpstr>
      <vt:lpstr>Simon Property Group (SPG)- Mall REIT Up to 60% of Mall Tenants Aren’t Paying Rent </vt:lpstr>
      <vt:lpstr>Crown Castle International (CCI) – 3.40% yielding cell phone Tower REIT</vt:lpstr>
      <vt:lpstr>US Home Construction Index (ITB) (DHI), (LEN), (PHM), (TOL), (NVR)   </vt:lpstr>
      <vt:lpstr>Trade Sheet- So What Do We Do About All This?</vt:lpstr>
      <vt:lpstr>The Mad Hedge June 4 Traders &amp; Investors Summit</vt:lpstr>
      <vt:lpstr>    Next Strategy Webinar   12:00 EST Wednesday, July 1,  from Silicon Valley      email me questions at support@madhedgefundtrader.com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John Thomas</cp:lastModifiedBy>
  <cp:revision>7112</cp:revision>
  <cp:lastPrinted>2017-08-31T13:43:13Z</cp:lastPrinted>
  <dcterms:created xsi:type="dcterms:W3CDTF">2015-02-05T17:12:57Z</dcterms:created>
  <dcterms:modified xsi:type="dcterms:W3CDTF">2020-06-17T15:35:57Z</dcterms:modified>
</cp:coreProperties>
</file>