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25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July 8,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6E081-A8DD-4995-9ED7-384BBE0BA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8959-1501-4AE4-85EA-A1CEC9A8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150312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C8FFA-96AD-49F2-A447-720DF08B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F1BB7-01A5-48D0-AB13-3524E9753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3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EBB84-6902-41C3-9E9A-78C375E80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8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FB38A-32C3-4F2C-AD91-C7C2E364E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8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397D6-7049-47DA-AD30-90075E55E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0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A26F0-81DE-4321-85BF-D6BBD3DE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5278F-2C93-47F2-B6C2-C0230F9A6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5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D2E55-508D-4C26-84E3-FCB237ABA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3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F91B6-7CB0-450D-8998-94BCF5CE3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6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86219-DBBC-4B4A-B8A6-BEB58EE9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756E-886D-42B5-A47F-FE7282CE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60 Minute Chart</a:t>
            </a:r>
          </a:p>
        </p:txBody>
      </p:sp>
    </p:spTree>
    <p:extLst>
      <p:ext uri="{BB962C8B-B14F-4D97-AF65-F5344CB8AC3E}">
        <p14:creationId xmlns:p14="http://schemas.microsoft.com/office/powerpoint/2010/main" val="2343173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FFADE7-BB0D-4CC7-A1EE-C2C4D2F95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7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169B8-E2CC-46B0-BE9A-A706B0784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05C7B-46DD-4BE8-ABEA-D3A0B2F64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5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DC514-0325-4DB6-B9A7-C53FE2C22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4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F670F-815B-4DCD-A579-40E590D54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46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2DE82-A58D-4D6B-8AFE-283981A79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31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B037A-0F85-41DB-BF71-6C316DFF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8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C014B-5033-4938-8E92-EECB20828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7E2FC-6DBE-4B58-B34D-3B412A59B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7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2D62A-2991-456E-9953-2FCFADE9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Hedging</a:t>
            </a:r>
          </a:p>
        </p:txBody>
      </p:sp>
    </p:spTree>
    <p:extLst>
      <p:ext uri="{BB962C8B-B14F-4D97-AF65-F5344CB8AC3E}">
        <p14:creationId xmlns:p14="http://schemas.microsoft.com/office/powerpoint/2010/main" val="1827874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57EE-7824-420E-A1B9-80DCCDDD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3200" dirty="0"/>
              <a:t>Buy Write with Put Protection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Trade Structure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Stock Price  $32.95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Sell July 23rd-$33 Call @ $1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Buy July 23rd-$30.50 Put @ $.24</a:t>
            </a:r>
          </a:p>
        </p:txBody>
      </p:sp>
    </p:spTree>
    <p:extLst>
      <p:ext uri="{BB962C8B-B14F-4D97-AF65-F5344CB8AC3E}">
        <p14:creationId xmlns:p14="http://schemas.microsoft.com/office/powerpoint/2010/main" val="3696034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9690-736B-408D-847D-0D1F9BDD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sz="3200" dirty="0"/>
              <a:t>Settles at $33.50 –</a:t>
            </a:r>
            <a:br>
              <a:rPr lang="en-US" sz="3200" dirty="0"/>
            </a:br>
            <a:r>
              <a:rPr lang="en-US" sz="3200" dirty="0"/>
              <a:t>Assignment - $.55</a:t>
            </a:r>
            <a:br>
              <a:rPr lang="en-US" sz="3200" dirty="0"/>
            </a:br>
            <a:r>
              <a:rPr lang="en-US" sz="3200" dirty="0"/>
              <a:t>Net Option - $.76</a:t>
            </a:r>
            <a:br>
              <a:rPr lang="en-US" sz="3200" dirty="0"/>
            </a:br>
            <a:r>
              <a:rPr lang="en-US" sz="3200" dirty="0"/>
              <a:t>Total Profit - $1.31</a:t>
            </a:r>
            <a:br>
              <a:rPr lang="en-US" sz="3200" dirty="0"/>
            </a:br>
            <a:r>
              <a:rPr lang="en-US" sz="3200" dirty="0"/>
              <a:t>Return = 4%</a:t>
            </a:r>
          </a:p>
        </p:txBody>
      </p:sp>
    </p:spTree>
    <p:extLst>
      <p:ext uri="{BB962C8B-B14F-4D97-AF65-F5344CB8AC3E}">
        <p14:creationId xmlns:p14="http://schemas.microsoft.com/office/powerpoint/2010/main" val="612753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5E53-7985-4596-803B-D46C3804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US" sz="2400" dirty="0"/>
              <a:t>Settles at $31.00 –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Net Option Premium - $.76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Adjusted Basis –</a:t>
            </a:r>
            <a:br>
              <a:rPr lang="en-US" sz="2400" dirty="0"/>
            </a:br>
            <a:r>
              <a:rPr lang="en-US" sz="2400" dirty="0"/>
              <a:t>32.95 - .76 = 32.19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Loss = 1.19 or 3.7%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8041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35BE-B34B-4DE7-941F-7151CB10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05600"/>
          </a:xfrm>
        </p:spPr>
        <p:txBody>
          <a:bodyPr>
            <a:noAutofit/>
          </a:bodyPr>
          <a:lstStyle/>
          <a:p>
            <a:r>
              <a:rPr lang="en-US" sz="1800" dirty="0"/>
              <a:t>FCX  $12.73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Sell July 31st - $13 Call @ $.70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Buy July 21st - $11.50 Call @ $.35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If Assigned - Profit = $.62 or 4.9%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Price Closes at $12</a:t>
            </a:r>
            <a:br>
              <a:rPr lang="en-US" sz="1800" dirty="0"/>
            </a:br>
            <a:r>
              <a:rPr lang="en-US" sz="1800" dirty="0"/>
              <a:t>Profit Booked = $.35</a:t>
            </a:r>
            <a:br>
              <a:rPr lang="en-US" sz="1800" dirty="0"/>
            </a:br>
            <a:r>
              <a:rPr lang="en-US" sz="1800" dirty="0"/>
              <a:t>Break even = $12.38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Price drops under $11.50 &amp;</a:t>
            </a:r>
            <a:br>
              <a:rPr lang="en-US" sz="1800" dirty="0"/>
            </a:br>
            <a:r>
              <a:rPr lang="en-US" sz="1800" dirty="0"/>
              <a:t>Closes at $11.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Net Call Premium $.35</a:t>
            </a:r>
            <a:br>
              <a:rPr lang="en-US" sz="1800" dirty="0"/>
            </a:br>
            <a:r>
              <a:rPr lang="en-US" sz="1800" dirty="0"/>
              <a:t>Net Put Value        $.50</a:t>
            </a:r>
            <a:br>
              <a:rPr lang="en-US" sz="1800" dirty="0"/>
            </a:br>
            <a:r>
              <a:rPr lang="en-US" sz="1800" dirty="0"/>
              <a:t>Profit = $.85</a:t>
            </a:r>
            <a:br>
              <a:rPr lang="en-US" sz="1800" dirty="0"/>
            </a:br>
            <a:r>
              <a:rPr lang="en-US" sz="1800" dirty="0"/>
              <a:t>Cost = $.35</a:t>
            </a:r>
            <a:br>
              <a:rPr lang="en-US" sz="1800" dirty="0"/>
            </a:br>
            <a:r>
              <a:rPr lang="en-US" sz="1800" dirty="0"/>
              <a:t>Net = $.50</a:t>
            </a:r>
            <a:br>
              <a:rPr lang="en-US" sz="1800" dirty="0"/>
            </a:br>
            <a:r>
              <a:rPr lang="en-US" sz="1800" dirty="0"/>
              <a:t>Loss on Stock = $1.23</a:t>
            </a:r>
            <a:br>
              <a:rPr lang="en-US" sz="1800" dirty="0"/>
            </a:br>
            <a:r>
              <a:rPr lang="en-US" sz="1800" dirty="0"/>
              <a:t>Net Loss = $.73 per share or 5.7%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Loss without Call &amp; Hedge = 13.5%</a:t>
            </a:r>
          </a:p>
        </p:txBody>
      </p:sp>
    </p:spTree>
    <p:extLst>
      <p:ext uri="{BB962C8B-B14F-4D97-AF65-F5344CB8AC3E}">
        <p14:creationId xmlns:p14="http://schemas.microsoft.com/office/powerpoint/2010/main" val="2243695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35BE-B34B-4DE7-941F-7151CB10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05600"/>
          </a:xfrm>
        </p:spPr>
        <p:txBody>
          <a:bodyPr>
            <a:noAutofit/>
          </a:bodyPr>
          <a:lstStyle/>
          <a:p>
            <a:r>
              <a:rPr lang="en-US" sz="1800" dirty="0"/>
              <a:t>FCX  $12.73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Sell July 31st - $13 Call @ $.70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Buy July 21st - $11.50 Call @ $.35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If Assigned - Profit = $.62 or 4.9%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Price Closes at $12</a:t>
            </a:r>
            <a:br>
              <a:rPr lang="en-US" sz="1800" dirty="0"/>
            </a:br>
            <a:r>
              <a:rPr lang="en-US" sz="1800" dirty="0"/>
              <a:t>Profit Booked = $.35</a:t>
            </a:r>
            <a:br>
              <a:rPr lang="en-US" sz="1800" dirty="0"/>
            </a:br>
            <a:r>
              <a:rPr lang="en-US" sz="1800" dirty="0"/>
              <a:t>Break even = $12.38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Price drops under $11.50 &amp;</a:t>
            </a:r>
            <a:br>
              <a:rPr lang="en-US" sz="1800" dirty="0"/>
            </a:br>
            <a:r>
              <a:rPr lang="en-US" sz="1800" dirty="0"/>
              <a:t>Closes at $11.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Net Call Premium $.35</a:t>
            </a:r>
            <a:br>
              <a:rPr lang="en-US" sz="1800" dirty="0"/>
            </a:br>
            <a:r>
              <a:rPr lang="en-US" sz="1800" dirty="0"/>
              <a:t>Net Put Value        $.50</a:t>
            </a:r>
            <a:br>
              <a:rPr lang="en-US" sz="1800" dirty="0"/>
            </a:br>
            <a:r>
              <a:rPr lang="en-US" sz="1800" dirty="0"/>
              <a:t>Profit = $.85</a:t>
            </a:r>
            <a:br>
              <a:rPr lang="en-US" sz="1800" dirty="0"/>
            </a:br>
            <a:r>
              <a:rPr lang="en-US" sz="1800" dirty="0"/>
              <a:t>Cost = $.35</a:t>
            </a:r>
            <a:br>
              <a:rPr lang="en-US" sz="1800" dirty="0"/>
            </a:br>
            <a:r>
              <a:rPr lang="en-US" sz="1800" dirty="0"/>
              <a:t>Net = $.50</a:t>
            </a:r>
            <a:br>
              <a:rPr lang="en-US" sz="1800" dirty="0"/>
            </a:br>
            <a:r>
              <a:rPr lang="en-US" sz="1800" dirty="0"/>
              <a:t>Loss on Stock = $1.23</a:t>
            </a:r>
            <a:br>
              <a:rPr lang="en-US" sz="1800" dirty="0"/>
            </a:br>
            <a:r>
              <a:rPr lang="en-US" sz="1800" dirty="0"/>
              <a:t>Net Loss = $.73 per share or 5.7%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Loss without Call &amp; Hedge = 13.5%</a:t>
            </a:r>
          </a:p>
        </p:txBody>
      </p:sp>
    </p:spTree>
    <p:extLst>
      <p:ext uri="{BB962C8B-B14F-4D97-AF65-F5344CB8AC3E}">
        <p14:creationId xmlns:p14="http://schemas.microsoft.com/office/powerpoint/2010/main" val="3455065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53F5-A52C-443D-983C-17F1150B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9562"/>
          </a:xfrm>
        </p:spPr>
        <p:txBody>
          <a:bodyPr/>
          <a:lstStyle/>
          <a:p>
            <a:r>
              <a:rPr lang="en-US" dirty="0"/>
              <a:t>Married Put Strategy</a:t>
            </a:r>
            <a:br>
              <a:rPr lang="en-US" dirty="0"/>
            </a:br>
            <a:r>
              <a:rPr lang="en-US" dirty="0"/>
              <a:t>FCX</a:t>
            </a:r>
          </a:p>
        </p:txBody>
      </p:sp>
    </p:spTree>
    <p:extLst>
      <p:ext uri="{BB962C8B-B14F-4D97-AF65-F5344CB8AC3E}">
        <p14:creationId xmlns:p14="http://schemas.microsoft.com/office/powerpoint/2010/main" val="3015203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D34850-3C6D-4F44-95DA-236A4B7E3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97257"/>
              </p:ext>
            </p:extLst>
          </p:nvPr>
        </p:nvGraphicFramePr>
        <p:xfrm>
          <a:off x="609600" y="228600"/>
          <a:ext cx="7848601" cy="6172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5383">
                  <a:extLst>
                    <a:ext uri="{9D8B030D-6E8A-4147-A177-3AD203B41FA5}">
                      <a16:colId xmlns:a16="http://schemas.microsoft.com/office/drawing/2014/main" val="643905406"/>
                    </a:ext>
                  </a:extLst>
                </a:gridCol>
                <a:gridCol w="1268460">
                  <a:extLst>
                    <a:ext uri="{9D8B030D-6E8A-4147-A177-3AD203B41FA5}">
                      <a16:colId xmlns:a16="http://schemas.microsoft.com/office/drawing/2014/main" val="1473235650"/>
                    </a:ext>
                  </a:extLst>
                </a:gridCol>
                <a:gridCol w="2774758">
                  <a:extLst>
                    <a:ext uri="{9D8B030D-6E8A-4147-A177-3AD203B41FA5}">
                      <a16:colId xmlns:a16="http://schemas.microsoft.com/office/drawing/2014/main" val="1319303961"/>
                    </a:ext>
                  </a:extLst>
                </a:gridCol>
              </a:tblGrid>
              <a:tr h="4164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Stock Symbol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FCX</a:t>
                      </a:r>
                      <a:endParaRPr lang="en-US" sz="1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1897834066"/>
                  </a:ext>
                </a:extLst>
              </a:tr>
              <a:tr h="4164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Cost of Stock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12.73</a:t>
                      </a: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182112152"/>
                  </a:ext>
                </a:extLst>
              </a:tr>
              <a:tr h="416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Cost of Put – Sept 2020 Strike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sng" strike="noStrike" dirty="0">
                          <a:effectLst/>
                        </a:rPr>
                        <a:t>   1.45 </a:t>
                      </a:r>
                      <a:endParaRPr lang="en-US" sz="1900" b="0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3865307697"/>
                  </a:ext>
                </a:extLst>
              </a:tr>
              <a:tr h="4164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Total Investment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 14.18 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1044166195"/>
                  </a:ext>
                </a:extLst>
              </a:tr>
              <a:tr h="8079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Guaranteed Exit Price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sng" strike="noStrike">
                          <a:effectLst/>
                        </a:rPr>
                        <a:t> 13.00 </a:t>
                      </a:r>
                      <a:endParaRPr lang="en-US" sz="19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2329369987"/>
                  </a:ext>
                </a:extLst>
              </a:tr>
              <a:tr h="416478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3074807928"/>
                  </a:ext>
                </a:extLst>
              </a:tr>
              <a:tr h="416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Total At Risk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 $1.18 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4150713326"/>
                  </a:ext>
                </a:extLst>
              </a:tr>
              <a:tr h="416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% at Risk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8.32%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1735120508"/>
                  </a:ext>
                </a:extLst>
              </a:tr>
              <a:tr h="8079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Cost of Put/Cost of Stock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11%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3336492963"/>
                  </a:ext>
                </a:extLst>
              </a:tr>
              <a:tr h="416478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150118377"/>
                  </a:ext>
                </a:extLst>
              </a:tr>
              <a:tr h="8079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# of Months to Expiration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        2 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4007226595"/>
                  </a:ext>
                </a:extLst>
              </a:tr>
              <a:tr h="4164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Put Purchased</a:t>
                      </a:r>
                      <a:endParaRPr lang="en-US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8-Jul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b"/>
                </a:tc>
                <a:extLst>
                  <a:ext uri="{0D108BD9-81ED-4DB2-BD59-A6C34878D82A}">
                    <a16:rowId xmlns:a16="http://schemas.microsoft.com/office/drawing/2014/main" val="4293426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27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241C36-7907-4C15-87CA-97ADA551F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91952"/>
              </p:ext>
            </p:extLst>
          </p:nvPr>
        </p:nvGraphicFramePr>
        <p:xfrm>
          <a:off x="838200" y="304800"/>
          <a:ext cx="8001000" cy="632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9273">
                  <a:extLst>
                    <a:ext uri="{9D8B030D-6E8A-4147-A177-3AD203B41FA5}">
                      <a16:colId xmlns:a16="http://schemas.microsoft.com/office/drawing/2014/main" val="1456732752"/>
                    </a:ext>
                  </a:extLst>
                </a:gridCol>
                <a:gridCol w="1293091">
                  <a:extLst>
                    <a:ext uri="{9D8B030D-6E8A-4147-A177-3AD203B41FA5}">
                      <a16:colId xmlns:a16="http://schemas.microsoft.com/office/drawing/2014/main" val="482226310"/>
                    </a:ext>
                  </a:extLst>
                </a:gridCol>
                <a:gridCol w="2828636">
                  <a:extLst>
                    <a:ext uri="{9D8B030D-6E8A-4147-A177-3AD203B41FA5}">
                      <a16:colId xmlns:a16="http://schemas.microsoft.com/office/drawing/2014/main" val="328989559"/>
                    </a:ext>
                  </a:extLst>
                </a:gridCol>
              </a:tblGrid>
              <a:tr h="126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# of Months to Expiration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        2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7638084"/>
                  </a:ext>
                </a:extLst>
              </a:tr>
              <a:tr h="126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Put Purchased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8-Jul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1219384"/>
                  </a:ext>
                </a:extLst>
              </a:tr>
              <a:tr h="126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Sell Sept $15 call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 $0.50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2264752"/>
                  </a:ext>
                </a:extLst>
              </a:tr>
              <a:tr h="12649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Adjusted Risk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 $0.68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7126261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Risk 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5.3%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80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1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91A2F-61F8-409A-89E5-3124CCD3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63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0AD47-7A99-4F7F-8A1E-BB0EF2B4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5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87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FFFB6-99E9-43CD-9AEF-22B1AC69A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17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2757-6E19-4502-ABFA-E8277E96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If you would like an Excel </a:t>
            </a:r>
            <a:br>
              <a:rPr lang="en-US" dirty="0"/>
            </a:br>
            <a:r>
              <a:rPr lang="en-US" dirty="0"/>
              <a:t>Spreadsheet that analyzes</a:t>
            </a:r>
            <a:br>
              <a:rPr lang="en-US" dirty="0"/>
            </a:br>
            <a:r>
              <a:rPr lang="en-US" dirty="0"/>
              <a:t>the Collared / Married Put</a:t>
            </a:r>
            <a:br>
              <a:rPr lang="en-US" dirty="0"/>
            </a:br>
            <a:r>
              <a:rPr lang="en-US" dirty="0"/>
              <a:t>trade structure, send an email: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Davismdt@gmail.com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93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July 8,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5593F-820B-4C45-BD96-6D66DB72C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3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0858E-029B-47EA-8F7E-D17CECE8F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7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17515-8AC2-4B27-8233-1DA015323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7FDC8-396B-4FA2-BE57-E1E6FAEA4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4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50266-882B-450B-B813-94ACF4EE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517</Words>
  <Application>Microsoft Office PowerPoint</Application>
  <PresentationFormat>On-screen Show (4:3)</PresentationFormat>
  <Paragraphs>46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Hedging</vt:lpstr>
      <vt:lpstr>Buy Write with Put Protection  Trade Structure  Stock Price  $32.95  Sell July 23rd-$33 Call @ $1  Buy July 23rd-$30.50 Put @ $.24</vt:lpstr>
      <vt:lpstr>Settles at $33.50 – Assignment - $.55 Net Option - $.76 Total Profit - $1.31 Return = 4%</vt:lpstr>
      <vt:lpstr>Settles at $31.00 –  Net Option Premium - $.76  Adjusted Basis – 32.95 - .76 = 32.19  Loss = 1.19 or 3.7%  </vt:lpstr>
      <vt:lpstr>FCX  $12.73  Sell July 31st - $13 Call @ $.70  Buy July 21st - $11.50 Call @ $.35  If Assigned - Profit = $.62 or 4.9%  Price Closes at $12 Profit Booked = $.35 Break even = $12.38  Price drops under $11.50 &amp; Closes at $11.  Net Call Premium $.35 Net Put Value        $.50 Profit = $.85 Cost = $.35 Net = $.50 Loss on Stock = $1.23 Net Loss = $.73 per share or 5.7%  Loss without Call &amp; Hedge = 13.5%</vt:lpstr>
      <vt:lpstr>FCX  $12.73  Sell July 31st - $13 Call @ $.70  Buy July 21st - $11.50 Call @ $.35  If Assigned - Profit = $.62 or 4.9%  Price Closes at $12 Profit Booked = $.35 Break even = $12.38  Price drops under $11.50 &amp; Closes at $11.  Net Call Premium $.35 Net Put Value        $.50 Profit = $.85 Cost = $.35 Net = $.50 Loss on Stock = $1.23 Net Loss = $.73 per share or 5.7%  Loss without Call &amp; Hedge = 13.5%</vt:lpstr>
      <vt:lpstr>Married Put Strategy FCX</vt:lpstr>
      <vt:lpstr>PowerPoint Presentation</vt:lpstr>
      <vt:lpstr>PowerPoint Presentation</vt:lpstr>
      <vt:lpstr>PowerPoint Presentation</vt:lpstr>
      <vt:lpstr>PowerPoint Presentation</vt:lpstr>
      <vt:lpstr>If you would like an Excel  Spreadsheet that analyzes the Collared / Married Put trade structure, send an email:  Davismdt@gmail.com</vt:lpstr>
      <vt:lpstr>Thanks for watching!  Bill Davis Mad Day Trader July 8,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110</cp:revision>
  <dcterms:created xsi:type="dcterms:W3CDTF">2015-06-16T15:14:51Z</dcterms:created>
  <dcterms:modified xsi:type="dcterms:W3CDTF">2020-07-08T16:43:41Z</dcterms:modified>
</cp:coreProperties>
</file>