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7"/>
  </p:notesMasterIdLst>
  <p:sldIdLst>
    <p:sldId id="256" r:id="rId2"/>
    <p:sldId id="888" r:id="rId3"/>
    <p:sldId id="605" r:id="rId4"/>
    <p:sldId id="997" r:id="rId5"/>
    <p:sldId id="664" r:id="rId6"/>
    <p:sldId id="824" r:id="rId7"/>
    <p:sldId id="1032" r:id="rId8"/>
    <p:sldId id="647" r:id="rId9"/>
    <p:sldId id="695" r:id="rId10"/>
    <p:sldId id="755" r:id="rId11"/>
    <p:sldId id="1038" r:id="rId12"/>
    <p:sldId id="1039" r:id="rId13"/>
    <p:sldId id="1040" r:id="rId14"/>
    <p:sldId id="898" r:id="rId15"/>
    <p:sldId id="693" r:id="rId16"/>
    <p:sldId id="910" r:id="rId17"/>
    <p:sldId id="787" r:id="rId18"/>
    <p:sldId id="1033" r:id="rId19"/>
    <p:sldId id="1026" r:id="rId20"/>
    <p:sldId id="570" r:id="rId21"/>
    <p:sldId id="280" r:id="rId22"/>
    <p:sldId id="285" r:id="rId23"/>
    <p:sldId id="1022" r:id="rId24"/>
    <p:sldId id="563" r:id="rId25"/>
    <p:sldId id="835" r:id="rId26"/>
    <p:sldId id="613" r:id="rId27"/>
    <p:sldId id="831" r:id="rId28"/>
    <p:sldId id="811" r:id="rId29"/>
    <p:sldId id="1025" r:id="rId30"/>
    <p:sldId id="891" r:id="rId31"/>
    <p:sldId id="814" r:id="rId32"/>
    <p:sldId id="764" r:id="rId33"/>
    <p:sldId id="765" r:id="rId34"/>
    <p:sldId id="840" r:id="rId35"/>
    <p:sldId id="893" r:id="rId36"/>
    <p:sldId id="841" r:id="rId37"/>
    <p:sldId id="289" r:id="rId38"/>
    <p:sldId id="730" r:id="rId39"/>
    <p:sldId id="994" r:id="rId40"/>
    <p:sldId id="996" r:id="rId41"/>
    <p:sldId id="799" r:id="rId42"/>
    <p:sldId id="673" r:id="rId43"/>
    <p:sldId id="830" r:id="rId44"/>
    <p:sldId id="481" r:id="rId45"/>
    <p:sldId id="290" r:id="rId46"/>
    <p:sldId id="1008" r:id="rId47"/>
    <p:sldId id="1036" r:id="rId48"/>
    <p:sldId id="1037" r:id="rId49"/>
    <p:sldId id="1009" r:id="rId50"/>
    <p:sldId id="669" r:id="rId51"/>
    <p:sldId id="522" r:id="rId52"/>
    <p:sldId id="336" r:id="rId53"/>
    <p:sldId id="295" r:id="rId54"/>
    <p:sldId id="501" r:id="rId55"/>
    <p:sldId id="539" r:id="rId56"/>
    <p:sldId id="982" r:id="rId57"/>
    <p:sldId id="654" r:id="rId58"/>
    <p:sldId id="659" r:id="rId59"/>
    <p:sldId id="655" r:id="rId60"/>
    <p:sldId id="656" r:id="rId61"/>
    <p:sldId id="657" r:id="rId62"/>
    <p:sldId id="658" r:id="rId63"/>
    <p:sldId id="985" r:id="rId64"/>
    <p:sldId id="533" r:id="rId65"/>
    <p:sldId id="756" r:id="rId66"/>
    <p:sldId id="1001" r:id="rId67"/>
    <p:sldId id="786" r:id="rId68"/>
    <p:sldId id="546" r:id="rId69"/>
    <p:sldId id="536" r:id="rId70"/>
    <p:sldId id="777" r:id="rId71"/>
    <p:sldId id="986" r:id="rId72"/>
    <p:sldId id="388" r:id="rId73"/>
    <p:sldId id="312" r:id="rId74"/>
    <p:sldId id="380" r:id="rId75"/>
    <p:sldId id="747" r:id="rId76"/>
    <p:sldId id="313" r:id="rId77"/>
    <p:sldId id="972" r:id="rId78"/>
    <p:sldId id="907" r:id="rId79"/>
    <p:sldId id="650" r:id="rId80"/>
    <p:sldId id="729" r:id="rId81"/>
    <p:sldId id="737" r:id="rId82"/>
    <p:sldId id="998" r:id="rId83"/>
    <p:sldId id="999" r:id="rId84"/>
    <p:sldId id="1000" r:id="rId85"/>
    <p:sldId id="904" r:id="rId86"/>
    <p:sldId id="905" r:id="rId87"/>
    <p:sldId id="754" r:id="rId88"/>
    <p:sldId id="1041" r:id="rId89"/>
    <p:sldId id="332" r:id="rId90"/>
    <p:sldId id="586" r:id="rId91"/>
    <p:sldId id="1005" r:id="rId92"/>
    <p:sldId id="1006" r:id="rId93"/>
    <p:sldId id="492" r:id="rId94"/>
    <p:sldId id="1034" r:id="rId95"/>
    <p:sldId id="335" r:id="rId9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66" autoAdjust="0"/>
    <p:restoredTop sz="94966"/>
  </p:normalViewPr>
  <p:slideViewPr>
    <p:cSldViewPr>
      <p:cViewPr varScale="1">
        <p:scale>
          <a:sx n="121" d="100"/>
          <a:sy n="121" d="100"/>
        </p:scale>
        <p:origin x="392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800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790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912347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hyperlink" Target="https://www.madhedge.com/replay-06042020/" TargetMode="Externa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“Covid is Back!”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July 1,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03BC18-FD20-3449-B975-07AD35E55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371600"/>
            <a:ext cx="4675199" cy="350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From a “V” to a “W”   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762000" y="914400"/>
            <a:ext cx="10287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*Recovery is shifting from a “V” to a “W” as another wave of shutdowns hobbles the economy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unemployment rate is about to soar, as PPP and state unemployment money runs out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new Great D</a:t>
            </a:r>
            <a:r>
              <a:rPr lang="en-US" sz="2000" b="1" dirty="0">
                <a:solidFill>
                  <a:schemeClr val="tx1"/>
                </a:solidFill>
              </a:rPr>
              <a:t>epression deepens</a:t>
            </a:r>
            <a:r>
              <a:rPr lang="en-US" sz="2000" dirty="0">
                <a:solidFill>
                  <a:schemeClr val="tx1"/>
                </a:solidFill>
              </a:rPr>
              <a:t>, with 43 million new unemployed in ten weeks, and the Fed targeting 52 million. Some 20% of these jobs are never coming back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i="1" dirty="0"/>
              <a:t>Weekly Jobless Claims Hit 1.5 Million</a:t>
            </a:r>
            <a:r>
              <a:rPr lang="en-US" sz="2000" dirty="0"/>
              <a:t>, still falling</a:t>
            </a:r>
            <a:br>
              <a:rPr lang="en-US" sz="2000" dirty="0"/>
            </a:br>
            <a:r>
              <a:rPr lang="en-US" sz="2000" dirty="0"/>
              <a:t> but still horrendous. </a:t>
            </a:r>
            <a:br>
              <a:rPr lang="en-US" sz="2000" dirty="0"/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*Will the next $1 trillion stimulus package go straight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into the stock market?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23A35-7074-3247-85FA-E0EF83443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00" y="3758324"/>
            <a:ext cx="29464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18368-2EFC-1E4C-9118-F0A43BB7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BAA14-69EF-0144-A6DB-FC3F73AD3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40EB743-415B-BE41-92E1-5048A17E6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11" y="161189"/>
            <a:ext cx="11971189" cy="65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27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31426-CFCA-E247-B145-F4550DC37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BDF2C-B722-E94E-B541-5B0023AEE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6CBD1D0-84B4-3B45-8E55-3938F99D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919"/>
            <a:ext cx="11582400" cy="633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67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533CE-A6DE-2A46-BC0D-CD88CA4D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88423-054F-EA49-AD86-F9940893F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A092FFE-FB40-F144-87A2-0A2CF256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52" y="274637"/>
            <a:ext cx="11493548" cy="619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9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- Disaster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+1.5 Million to 44 million, One out of Four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Already Surpassed Great Depressions Peak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3129181-18C7-CF4E-8480-0A4460A87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2115153"/>
            <a:ext cx="9982200" cy="42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9A5D20-989E-6B4B-84DA-5A83E0977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126057"/>
              </p:ext>
            </p:extLst>
          </p:nvPr>
        </p:nvGraphicFramePr>
        <p:xfrm>
          <a:off x="1371600" y="1767052"/>
          <a:ext cx="9372600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5017582">
                  <a:extLst>
                    <a:ext uri="{9D8B030D-6E8A-4147-A177-3AD203B41FA5}">
                      <a16:colId xmlns:a16="http://schemas.microsoft.com/office/drawing/2014/main" val="3526780388"/>
                    </a:ext>
                  </a:extLst>
                </a:gridCol>
                <a:gridCol w="1890995">
                  <a:extLst>
                    <a:ext uri="{9D8B030D-6E8A-4147-A177-3AD203B41FA5}">
                      <a16:colId xmlns:a16="http://schemas.microsoft.com/office/drawing/2014/main" val="2800739354"/>
                    </a:ext>
                  </a:extLst>
                </a:gridCol>
                <a:gridCol w="2464023">
                  <a:extLst>
                    <a:ext uri="{9D8B030D-6E8A-4147-A177-3AD203B41FA5}">
                      <a16:colId xmlns:a16="http://schemas.microsoft.com/office/drawing/2014/main" val="3056506364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16980655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90692145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TreeHouse Foods Inc. (THS)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43.00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52.00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02999236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VeriSign, Inc. (VRSN)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206.00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230.00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10689339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Scotts Co. (SMG)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134.00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148.00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687193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Keysight Technologies Inc. (KEYS)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98.00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110.00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85279289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Moelis &amp; Company (MC)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32.00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86137835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16967391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37863383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44110556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Facebook, Inc. (FB)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231.00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198.00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48756998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Moody's Corp (MCO)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266.00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235.00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57827664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Dollar Tree,Inc. (DLTR)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93.00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70.00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01347595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Workiva Inc. (WK)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46.00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72937913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Resmed, Inc. (RMD)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192.00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 170.00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162000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The Reclosing Trade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*Corona fears trigger first market correction in three months, knocking 10% off (SPY), 4.8% off NASDAQ and that tells the whole story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/>
              <a:t>*Big short squeeze puts in a classic market top, with small lot retail buying as a turbocharger</a:t>
            </a:r>
            <a:br>
              <a:rPr lang="en-US" sz="2000" i="1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*Reopening sectors take biggest dive, like airlines, casinos, and cruise lines, then bounce back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/>
              <a:t>Banks banned from paying dividends and buying back shares,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market is not close to reflecting the long-term</a:t>
            </a:r>
            <a:br>
              <a:rPr lang="en-US" sz="2000" dirty="0"/>
            </a:br>
            <a:r>
              <a:rPr lang="en-US" sz="2000" dirty="0"/>
              <a:t> damage to the economy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*We could be entering a wide </a:t>
            </a:r>
            <a:r>
              <a:rPr lang="en-US" sz="2000" b="1" dirty="0"/>
              <a:t>$2,700 - $3,200 </a:t>
            </a:r>
            <a:r>
              <a:rPr lang="en-US" sz="2000" dirty="0"/>
              <a:t>range</a:t>
            </a:r>
            <a:br>
              <a:rPr lang="en-US" sz="2000" dirty="0"/>
            </a:br>
            <a:r>
              <a:rPr lang="en-US" sz="2000" dirty="0"/>
              <a:t>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F1AD2B-391D-7146-9D10-81520634D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400" y="4191000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Trending sideways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7/$320-$330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long 6/$235-$245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4/$280-$290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4/$275-$280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105900" y="378635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</a:t>
            </a:r>
            <a:br>
              <a:rPr lang="en-US" sz="2000" dirty="0"/>
            </a:br>
            <a:r>
              <a:rPr lang="en-US" sz="2000" dirty="0"/>
              <a:t>2,700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BA027-31C3-8F4B-9A60-98DB6FDD97BF}"/>
              </a:ext>
            </a:extLst>
          </p:cNvPr>
          <p:cNvCxnSpPr>
            <a:cxnSpLocks/>
          </p:cNvCxnSpPr>
          <p:nvPr/>
        </p:nvCxnSpPr>
        <p:spPr>
          <a:xfrm flipV="1">
            <a:off x="7048305" y="3581070"/>
            <a:ext cx="804080" cy="53373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A0B4D9-CAE6-2340-9B56-532FBA4F5F9C}"/>
              </a:ext>
            </a:extLst>
          </p:cNvPr>
          <p:cNvCxnSpPr>
            <a:cxnSpLocks/>
          </p:cNvCxnSpPr>
          <p:nvPr/>
        </p:nvCxnSpPr>
        <p:spPr>
          <a:xfrm>
            <a:off x="6608881" y="3733800"/>
            <a:ext cx="371646" cy="51810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C90C8D-7590-DD41-B37E-0ECD5B30C191}"/>
              </a:ext>
            </a:extLst>
          </p:cNvPr>
          <p:cNvCxnSpPr>
            <a:cxnSpLocks/>
          </p:cNvCxnSpPr>
          <p:nvPr/>
        </p:nvCxnSpPr>
        <p:spPr>
          <a:xfrm>
            <a:off x="7901135" y="3625394"/>
            <a:ext cx="570605" cy="62650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8520490" y="2630871"/>
            <a:ext cx="1457268" cy="14839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10058400" y="191748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519849-BCF5-9248-937E-0A921421D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9" y="2049904"/>
            <a:ext cx="5816600" cy="440399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3982381" y="4251902"/>
            <a:ext cx="5123519" cy="943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A3940BA-7CE8-415D-A852-65D47BEA9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1601"/>
            <a:ext cx="71681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23A3794-4AFB-48AF-9B3B-EF775FBD8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5369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 – A record 82 Trade Alerts since April 1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1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+0.28%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-6.05%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*Year to date +20.70%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-9.4%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+376.61%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35.58%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D627FCC-F889-461C-B72D-E1180C080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1601"/>
            <a:ext cx="71764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Peaking Out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E2D5A33-B783-423D-80E8-E16267D1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60478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(VIX)-Big Rally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E4A037B-7F97-4096-BFF7-2FF73D2ED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1"/>
            <a:ext cx="7752296" cy="593773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Sell Rallies-Down $85 to $26 from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1/2021 $16 puts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1/2021 $24 puts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C1BFB2D-B6E8-4C3E-8136-EFEB6508B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1"/>
            <a:ext cx="710397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4035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4/$120-$130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4/$120-$130 call spread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86DE4D6-C60F-4406-B70D-4C261A352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583649"/>
            <a:ext cx="6858000" cy="525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Breaking Down on Ad Boycott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363BCBF-825F-4675-B13C-D3101912A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866467"/>
            <a:ext cx="6576630" cy="49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4/$250-$260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3/$250-$260 call spread</a:t>
            </a: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ACF7DC2-A96D-4633-B4E8-183085A95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981200"/>
            <a:ext cx="6248400" cy="47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Europe Antitrust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4539106-8248-445D-9938-8D9A00917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851226"/>
            <a:ext cx="6614733" cy="50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4/$1,500-$1,550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3/$1,700-$1,800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90F5F60-DB87-462D-9CCD-EA951ACD0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62939"/>
            <a:ext cx="6934200" cy="52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110% in 10 Weeks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at $100.10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6FE9644-4172-4D5B-8A8B-8299D9F14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1"/>
            <a:ext cx="731253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Staying Aggressively “RISK ON” in Rising Market, </a:t>
            </a: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/>
              <a:t>+25.97% </a:t>
            </a:r>
            <a:r>
              <a:rPr lang="en-US" sz="2400" b="1" dirty="0"/>
              <a:t>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3731984-EFCA-7A40-BCBA-AC9CD3249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526771"/>
              </p:ext>
            </p:extLst>
          </p:nvPr>
        </p:nvGraphicFramePr>
        <p:xfrm>
          <a:off x="1131395" y="1366840"/>
          <a:ext cx="3951938" cy="452596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832008">
                  <a:extLst>
                    <a:ext uri="{9D8B030D-6E8A-4147-A177-3AD203B41FA5}">
                      <a16:colId xmlns:a16="http://schemas.microsoft.com/office/drawing/2014/main" val="873752557"/>
                    </a:ext>
                  </a:extLst>
                </a:gridCol>
                <a:gridCol w="1119930">
                  <a:extLst>
                    <a:ext uri="{9D8B030D-6E8A-4147-A177-3AD203B41FA5}">
                      <a16:colId xmlns:a16="http://schemas.microsoft.com/office/drawing/2014/main" val="1389021221"/>
                    </a:ext>
                  </a:extLst>
                </a:gridCol>
              </a:tblGrid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On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1159947638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Better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868266533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187135393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7/$168-$171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930429280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(SPY) 7/$260-$270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392553321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(TSLA) 7/$750-$800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76165335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(SGEN) 7/140-$145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98241291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(AMZN) 7/$1,500-$1,550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39819806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(AAPL) 7/$320-$330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1996783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(ILMN) 7/$320-$330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332121525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9798184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777395944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Off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509362411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Worse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4016976460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474726140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7/$151-$154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251188758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(SPY) 7/$335-$340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58670043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(GLD) 7/$157-$160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616097665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1574560320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40.00%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032330580"/>
                  </a:ext>
                </a:extLst>
              </a:tr>
            </a:tbl>
          </a:graphicData>
        </a:graphic>
      </p:graphicFrame>
      <p:pic>
        <p:nvPicPr>
          <p:cNvPr id="4" name="Picture 3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8845D495-9A9C-5242-9127-CB4EDBD75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0" y="3496235"/>
            <a:ext cx="26289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FE9ECC7-3851-4914-90E0-1442E6130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72308"/>
            <a:ext cx="7391400" cy="568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New Highs on 39% Jump in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8563DB8-04F6-47B2-A5E0-9E2275993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066800"/>
            <a:ext cx="752681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(MU)-Ditto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7E1C82C-6611-4B6C-B560-236FB0E2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512566" cy="57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BD5110A-4D8A-477E-8E42-98227C911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1"/>
            <a:ext cx="7098600" cy="54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–GM Or Bank Style Takeover?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 MAX production shutdown-Criminal investigation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12/$310-$330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AD48B06-5B6C-4E16-A7EC-A3FA91114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209800"/>
            <a:ext cx="6070829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Corona Hit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9/$120-$125 put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6/$85-$90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2512A28-7DBA-4B46-B525-AAF59A542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38352"/>
            <a:ext cx="7086600" cy="541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6451F7B-F917-49A4-AB8F-60CF533DB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57034"/>
            <a:ext cx="7315200" cy="560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1756999-397C-4595-BB96-243D0954A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43413"/>
            <a:ext cx="7315200" cy="56145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2F2290E-694A-4C89-BB20-4BD7A100A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585520" cy="58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(WMT)-Hiring 150,000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DF41534-FFDA-4A95-A362-91AE24874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7106530" cy="54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1049D60B-E48F-3C48-B157-F8874FBB7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336550"/>
            <a:ext cx="88519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$4.5 Billion Loan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764B603-2828-4218-8E0D-10548509B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47212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Y will be a blockbuster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6/$260-$270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F328B47-7CE0-44CB-9664-47C2B6E72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99492"/>
            <a:ext cx="656900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– Warren Buffett big seller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8C8AD8D-09AC-4589-97B3-A97221464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077" y="982630"/>
            <a:ext cx="7620000" cy="58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Warren Buffett big seller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838FC95-B9BC-4F29-9B1C-F11DC6A92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0"/>
            <a:ext cx="786222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A55D72-A3E4-4751-A42D-7FC38F17B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38726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new favorite sector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88B514E-DAF0-4E53-87E3-C199107D1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219201"/>
            <a:ext cx="7384347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F6C4113-7661-4513-B064-06C5175DC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7841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Seattle Genetics (SGEN)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7/$140-$145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04606AE-DAB9-4DAF-BE1B-F8D089ABF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57367"/>
            <a:ext cx="7696200" cy="586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217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Illumina (ILMN)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A22F3CB-A80B-4BAD-B1EF-7C0C22D84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799"/>
            <a:ext cx="7578499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263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3B9DF3E-88F1-40D8-986F-DD7A7C854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622486" cy="584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37685C-8EE5-2D4B-A6A2-3571A82CD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139700"/>
            <a:ext cx="106426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Trading Volume Burst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7D8C15A-C06A-48AA-B302-293E89E3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14623" cy="568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25453F0-FE82-4D14-8E8E-BEF04B039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732372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971DB76-28B1-4B57-BBBC-D5BD0635B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0"/>
            <a:ext cx="7413229" cy="570913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D8FE991-0CC5-4F74-BD90-59957BB0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512" y="1031631"/>
            <a:ext cx="7629980" cy="582636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86F41C8-2FDF-4199-8009-3A6D2EA63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91048" cy="58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D337CE3-3A7A-42C8-A3EC-9954EC768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08258"/>
            <a:ext cx="7543800" cy="574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b="1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*Shift from a “V” to a “W” recovery delivers 12-point short covering rally in bonds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*We took profits on ten short bond positions and have only one left, then made money with two long positions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*Largest five-year bond issue in history comes off without a hitch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*Powell says he won’t raise short term rates for three years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*Another short selling opportunity of the century is in play,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once corona cases peak out again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*Bottom line: sell short every major rally in the (TLT)</a:t>
            </a:r>
            <a:br>
              <a:rPr lang="en-US" sz="22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The Reclosing Trade is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E36C5-1DA8-E14A-AD2E-6D814D3E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657600"/>
            <a:ext cx="503967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76200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7/$168-$171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7/$151-$154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7/$172-$175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6/$175-$180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stopped out of long 7/$165-$168 put spread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C113B46-0014-4272-960C-1D4FB203C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209800"/>
            <a:ext cx="6035326" cy="462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0.62%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8757454-9F11-41C0-986C-5CC882C2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14400"/>
            <a:ext cx="775447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5.90%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spreads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B4CCF08-F14E-4A35-80FD-C69AAC9F9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5221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925875"/>
            <a:ext cx="11277600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Fed has proven its intention to step in and run the printing presses on any 10% market correction,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which is imminent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*Stocks still overpriced after a 10% correction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bond short is far and away the better trade based on massive over issuance of US government bonds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now we have a big rally to sell into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big fear remains for a second larger Corona spike now, with a second bigger one in the fall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is breaking out from hedging demand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US dollar is toast because of exploding deficits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*Best buying opportunity of the decade is setting up,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next big dip is the one you buy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368312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B9B717C-0CE7-4D8D-9F24-34FCA3B00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47448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92E9100-13C2-4E50-B872-C84623896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808697" cy="59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1.41%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DCD7BB7-CBDE-46DA-9C71-95E2081DC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1"/>
            <a:ext cx="729977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Rebound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stabilizes on “RISK OFF” bid</a:t>
            </a: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*Massive QE and bond issuance is sucking the life out of the Greenback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 double top?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*Profit taking hits British pound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hanging on to $10,000 on supply</a:t>
            </a: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restriction and miner payout cut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dollar consolidates strength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2B3292-965F-7F48-840D-56B69130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545" y="3886200"/>
            <a:ext cx="5959255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E677F99-4797-45E7-9892-82BC50A90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1343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D1A9E90-540E-4F24-BA1B-1365FEE20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774493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519A19A-8BB9-4750-B519-125347089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1"/>
            <a:ext cx="7818954" cy="59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28B1317-D89C-41D8-9A59-D8378F4E2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320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D15C6D7-4DC3-4C07-A0D6-B9F02BC2C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439440" cy="57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E37F2AA-5CA6-4ADB-8394-494FFE552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6199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Corona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*US cases top 2.7 million, </a:t>
            </a:r>
            <a:r>
              <a:rPr lang="en-US" sz="1800" b="1" dirty="0"/>
              <a:t>deaths at 129,000 </a:t>
            </a:r>
            <a:r>
              <a:rPr lang="en-US" sz="1800" dirty="0"/>
              <a:t>and new cases are exploding in 25 states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i="1" dirty="0"/>
              <a:t>New CDC Forecasts Calls for </a:t>
            </a:r>
            <a:r>
              <a:rPr lang="en-US" sz="1800" b="1" i="1" dirty="0"/>
              <a:t>250,000 US Deaths by August</a:t>
            </a:r>
            <a:r>
              <a:rPr lang="en-US" sz="1800" dirty="0"/>
              <a:t>, or 2,500 a day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*Arizona and Texas hospitals are getting overwhelmed, returning field hospitals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*New wave is spreading to younger victims, so the death rate is falling under 1%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*At least five companies are close to delivering a vaccine in a year,</a:t>
            </a:r>
            <a:br>
              <a:rPr lang="en-US" sz="1800" dirty="0"/>
            </a:br>
            <a:r>
              <a:rPr lang="en-US" sz="1800" dirty="0"/>
              <a:t> as trillions are poured into the sector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*All companies will be involved in production to quickly</a:t>
            </a:r>
            <a:br>
              <a:rPr lang="en-US" sz="1800" dirty="0"/>
            </a:br>
            <a:r>
              <a:rPr lang="en-US" sz="1800" dirty="0"/>
              <a:t>turn out one billion vaccine doses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*A true vaccine is years off, or never</a:t>
            </a: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1" y="4139543"/>
            <a:ext cx="4347724" cy="244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7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Hanging on to $10,000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82694EF-1C19-274F-912A-546054B91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61590"/>
            <a:ext cx="10058400" cy="503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Reclosing Dive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*Fear of slowing recovery causes energy stocks to dive along with oil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*Production supply/demand gap is shrinking but is still historically huge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*Much of lost demand is permanent as US economy restructures to a less transportation-oriented economy.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*Maybe half of all listed energy names will go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bankrupt in 2020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*Any  price spike will be temporary, as over supply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against fading demand will last for years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</a:t>
            </a:r>
            <a:r>
              <a:rPr lang="en-US" sz="2000" dirty="0">
                <a:solidFill>
                  <a:schemeClr val="tx1"/>
                </a:solidFill>
              </a:rPr>
              <a:t>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3777D9-416B-B54C-AFB7-BD6AAF83B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320017"/>
            <a:ext cx="4574628" cy="30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C8E98D7-9852-4192-BA1B-7D0EEBB96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14400"/>
            <a:ext cx="7747349" cy="59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stopped out of long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83EEDAE-7EBC-48DC-A3BC-DF3D4BFD2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580566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8EE84E5-D1DA-4176-9CDD-ED1C83933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7627620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D1BE8FA-ED5E-4EF7-8FB2-59D4C0DA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887666" cy="59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4F0CB87-4ACE-408A-8EB4-9E0EECD8F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8201"/>
            <a:ext cx="7868543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Breakout Imminent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change in bullish picture-upside breakout is imminent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*Hedging demand piles on top of central bank buying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QE Infinity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sparks huge rally, worthless dollar make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valuable gold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*Near zero interest rates and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Collapsing US dollar is another incentive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still pouring into gold every month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C555CC-64D1-E144-9763-DEC9238ED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564792"/>
            <a:ext cx="5029200" cy="277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7/$157-$160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4608C2E-548B-469E-B5E0-47F948D7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709846" cy="58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C1C13E4-BDE1-4F9F-96A2-A0DAFEAB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762000"/>
            <a:ext cx="7923467" cy="606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to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device with a screen&#10;&#10;Description automatically generated">
            <a:extLst>
              <a:ext uri="{FF2B5EF4-FFF2-40B4-BE49-F238E27FC236}">
                <a16:creationId xmlns:a16="http://schemas.microsoft.com/office/drawing/2014/main" id="{6F50CD94-88AC-3440-92F1-770D659A6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007890"/>
            <a:ext cx="7848600" cy="422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22913F5-43A2-45E2-99C4-F03E6F170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653008" cy="584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098D09A-5944-4456-BE46-BD84A0FB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712958"/>
            <a:ext cx="8001000" cy="615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3F1EB24-4854-47DB-9C2A-BA9C5699A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914400"/>
            <a:ext cx="7695327" cy="59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DEFBDE9-1864-4785-B905-4AB4BA892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1"/>
            <a:ext cx="775919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A48D55E-9153-45F6-933E-8B18308E6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58120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802F442-D784-4FB4-9E37-310883C95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3871"/>
            <a:ext cx="7543800" cy="579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B26A0CD-AAE2-4E23-BB9D-895A875D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16192"/>
            <a:ext cx="6781800" cy="51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Embracing the new world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/>
              <a:t>Existing Home Sales are Down 9.7%, in May, the worst in ten years. They are off 26.6% YOY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 Homebuilder Confidence is Off the Charts, with Sales Expectations jumping 22 points to 68.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*Buyers are back in force, lured by 2.90% 30-year fixed rate mortgages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*Inventories have collapsed to record lows as buyers rush back in but there are few homes for sale, rental prices are </a:t>
            </a:r>
            <a:r>
              <a:rPr lang="en-US" sz="180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crashing in high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highest price cities like New York and San Francisco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*Big move out of the cities to the suburbs is in progress,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and office is now the most requested upgrade, most requested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upgrade is a home office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*Housing prices were ready to explode to the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upside with </a:t>
            </a:r>
            <a:r>
              <a:rPr lang="en-US" sz="1800" b="1" i="1" dirty="0">
                <a:solidFill>
                  <a:srgbClr val="FF0000"/>
                </a:solidFill>
              </a:rPr>
              <a:t>S&amp;P Case Shiller Rose 3.9%,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in April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D7782-32C6-0544-A951-89084EA36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162326"/>
            <a:ext cx="4502150" cy="269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A1D6-B0F5-5C41-8F2D-8997EF9A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1152C-7E78-DB4F-92E6-D1871A9A1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EF60A874-81C8-DC4F-B13C-85D66A3DF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11430000" cy="62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469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(8.2%), Seattle (6.9%), Charlotte (5.8%)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Overbought to Oversold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970802" y="1967531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9970802" y="4191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 descr="A picture containing sitting, display, table, many&#10;&#10;Description automatically generated">
            <a:extLst>
              <a:ext uri="{FF2B5EF4-FFF2-40B4-BE49-F238E27FC236}">
                <a16:creationId xmlns:a16="http://schemas.microsoft.com/office/drawing/2014/main" id="{DA7DFBD7-8C70-9841-A622-F091971B3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17637"/>
            <a:ext cx="8229600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i="1" dirty="0"/>
              <a:t>Up to 60% of Mall Tenants Aren’t Paying Rent</a:t>
            </a:r>
            <a:r>
              <a:rPr lang="en-US" sz="2000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DCD5BFE-9E6E-45D3-A4E5-D5BEC460E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926" y="1219201"/>
            <a:ext cx="732788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7153A11-BC2D-437F-8231-7A9C9E051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143001"/>
            <a:ext cx="746679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E5A1AD4-8B7C-47FE-8539-0A23A1382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0"/>
            <a:ext cx="765505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trade the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$50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99994-FC2F-954C-B155-CA1E3440A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1" dirty="0"/>
              <a:t>The Mad Hedge June 4 Traders &amp; Investors Summit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107B1-7968-5847-AC05-840281F80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*The Summit recording is Up. </a:t>
            </a:r>
            <a:br>
              <a:rPr lang="en-US" sz="2000" b="1" i="1" dirty="0"/>
            </a:br>
            <a:br>
              <a:rPr lang="en-US" sz="2000" b="1" i="1" dirty="0"/>
            </a:br>
            <a:r>
              <a:rPr lang="en-US" sz="2000" b="1" i="1" dirty="0"/>
              <a:t>*</a:t>
            </a:r>
            <a:r>
              <a:rPr lang="en-US" sz="2000" dirty="0"/>
              <a:t>I have posted all 9:15 hours of recordings of every speaker.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*This is a collection of some of the best traders and investors I have stumbled across over the past five decades.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*To find it please click here at </a:t>
            </a:r>
            <a:br>
              <a:rPr lang="en-US" sz="2000" dirty="0"/>
            </a:br>
            <a:r>
              <a:rPr lang="en-US" sz="2000" u="sng" dirty="0">
                <a:hlinkClick r:id="rId2"/>
              </a:rPr>
              <a:t>https://www.madhedge.com/replay-06042020/</a:t>
            </a:r>
            <a:r>
              <a:rPr lang="en-US" sz="2000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person sitting at a table&#10;&#10;Description automatically generated">
            <a:extLst>
              <a:ext uri="{FF2B5EF4-FFF2-40B4-BE49-F238E27FC236}">
                <a16:creationId xmlns:a16="http://schemas.microsoft.com/office/drawing/2014/main" id="{E40B4296-4AED-9D4A-9176-284AD7EAB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3581400"/>
            <a:ext cx="2694174" cy="30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267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July 15,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A2A4EDD8-07C1-8042-8DA1-6B9E67E51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911393"/>
            <a:ext cx="3092301" cy="41559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33613</TotalTime>
  <Words>3737</Words>
  <Application>Microsoft Macintosh PowerPoint</Application>
  <PresentationFormat>Widescreen</PresentationFormat>
  <Paragraphs>176</Paragraphs>
  <Slides>95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8" baseType="lpstr">
      <vt:lpstr>Arial</vt:lpstr>
      <vt:lpstr>Calibri</vt:lpstr>
      <vt:lpstr>Office Theme</vt:lpstr>
      <vt:lpstr>The Mad Hedge Fund Trader “Covid is Back!” </vt:lpstr>
      <vt:lpstr> Trade Alert Performance New All Time High! – A record 82 Trade Alerts since April 1  </vt:lpstr>
      <vt:lpstr>PowerPoint Presentation</vt:lpstr>
      <vt:lpstr>PowerPoint Presentation</vt:lpstr>
      <vt:lpstr>PowerPoint Presentation</vt:lpstr>
      <vt:lpstr>The Method to My Madness</vt:lpstr>
      <vt:lpstr>Corona Update</vt:lpstr>
      <vt:lpstr>The Mad Hedge Profit Predictor Market Timing Index-Bottom of Range-at to a “BUY” An artificial intelligence driven algorithm that analyzes 30 different economic, technical, and momentum driven indicators </vt:lpstr>
      <vt:lpstr> The Mad Hedge Profit Predictor From Extreme Overbought to Oversold </vt:lpstr>
      <vt:lpstr>The Global Economy – From a “V” to a “W”   </vt:lpstr>
      <vt:lpstr>PowerPoint Presentation</vt:lpstr>
      <vt:lpstr>PowerPoint Presentation</vt:lpstr>
      <vt:lpstr>PowerPoint Presentation</vt:lpstr>
      <vt:lpstr> Weekly Jobless Claims - Disaster  +1.5 Million to 44 million, One out of Four Already Surpassed Great Depressions Peak </vt:lpstr>
      <vt:lpstr>The Bill Davis View A $1,500 Upgrade for the Mad Day Trader Service </vt:lpstr>
      <vt:lpstr>Stocks – The Reclosing Trade</vt:lpstr>
      <vt:lpstr>      S&amp;P 500 – Trending sideways stopped out of long 7/$320-$330 bear put spread   long 6/$235-$245 bull call spread  took profits on long 4/$280-$290 bear put spread took profits on long 4/$275-$280 bear put spread        </vt:lpstr>
      <vt:lpstr> ProShares Ultra Short S&amp;P 500 (SDS)-  a Great Hedge for long stocks and bonds Long 2X position has a hedge against longs and bond shorts</vt:lpstr>
      <vt:lpstr> Dow Average ($INDU)-</vt:lpstr>
      <vt:lpstr>Russell 2000 (IWM)-  took profits on Long 10/$137-$142 vertical bull call spread took profits on Long 10/$153-$156 vertical bear put spread </vt:lpstr>
      <vt:lpstr>NASDAQ ($COMPQ) – Peaking Out</vt:lpstr>
      <vt:lpstr>(VIX)-Big Rally </vt:lpstr>
      <vt:lpstr> (VXX)- Sell Rallies-Down $85 to $26 from top stopped out of long 1/2021 $16 puts stopped out of long 1/2021 $24 puts </vt:lpstr>
      <vt:lpstr>   Microsoft (MSFT)- Earnings beat- Looking for Another Entry Point Stopped out of long 4/$120-$130 call spread took profit on long 4/$120-$130 call spread  stop loss on long 12/$170-$180 call spread  took profits on long 12/$135-$138 call spread      </vt:lpstr>
      <vt:lpstr>   Facebook (FB)- Breaking Down on Ad Boycott stopped out of Long 9/$190-$200 vertical bear put spread took profits on Long 9/$145-$155 vertical bull call spread took profits on Long 9/$150-$160 vertical bull call spread took profits on Long 8/$167.50-$172.50 vertical bull call spread     </vt:lpstr>
      <vt:lpstr>     Apple (AAPL)- New Highs long 7/$320-$330 call spread took profits on long 4/24/$250-$260 call spread took profits on long 5/$250-$260 call spread took profits on long 4/$250-$260 call spread took profits on long 3/$250-$260 call spread      </vt:lpstr>
      <vt:lpstr>   Alphabet (GOOGL) – Europe Antitrust took profits on long 12/$1,200-$1,230 bull call spread took profits on long 9/$1,030-$1,080 vertical bull call spread stopped out of long 5/$1,100-$1,130 bull call spread took profits on long 4/$1,080-$1,120 bull call spread   </vt:lpstr>
      <vt:lpstr>        Amazon (AMZN) – New Highs long 4/$1,500-$1,550 bull call spread took profits on long 4/$1,600-$1,650 bull call spread stopped out of long 3/$1,700-$1,800 bull call spread  took profits on 9/$1,500-$1,500 bull call spread        </vt:lpstr>
      <vt:lpstr>        ProShares Ultra Technology (ROM) – Up 110% in 10 Weeks stopped out of long at $100.10        </vt:lpstr>
      <vt:lpstr>      PayPal (PYPL)-Fintech Rules took profits on long 4/$90-$95 call spread      </vt:lpstr>
      <vt:lpstr>  NVIDIA (NVDA) – New Highs on 39% Jump in Earnings   </vt:lpstr>
      <vt:lpstr>  Micron Technology (MU)-Ditto   </vt:lpstr>
      <vt:lpstr>  Salesforce (CRM)- Massive Online Migration took profits on long 9/$125-$130 vertical bull call spread took profits on long 8/$125-$130 vertical bull call spread took profits on long 2/$105-$115 call spread     </vt:lpstr>
      <vt:lpstr>   Boeing (BA) –GM Or Bank Style Takeover? 737 MAX production shutdown-Criminal investigation took profits on long 2/$270-$280 call spread took profits on long 12/$310-$330 call spread took profits on long 4/$300-$310 call spread took profits on long 4/$315-$335 call spread      </vt:lpstr>
      <vt:lpstr>  Walt Disney (DIS)- Corona Hit long 9/$120-$125 put spread  took profits on long 6/$85-$90 call spread     </vt:lpstr>
      <vt:lpstr>  Adobe (ADBE)- The Quality Non-China tech play   </vt:lpstr>
      <vt:lpstr>Industrials Sector SPDR (XLI)- (GE), (MMM), (UNP), (UTX), (BA), (HON)</vt:lpstr>
      <vt:lpstr>  US Steel (X)-Tariffs Trouble   </vt:lpstr>
      <vt:lpstr>  Wal-Mart (WMT)-Hiring 150,000 took profit on Long 11/$125-$130 bear put spread took profit on Long 10/$119-$121 bear put spread took profits on Long 8/$114-$117 bear put spread  </vt:lpstr>
      <vt:lpstr>  Macys’ (M) – $4.5 Billion Loan took profits on Long 8/$23-$25 bear put spread  </vt:lpstr>
      <vt:lpstr>      Tesla (TSLA)-New Highs Model Y will be a blockbuster stopped out of long 6/$260-$270 put spread took profits on long 6/$140-$150 call spread took profits on long 6/$240-$250 put spread        </vt:lpstr>
      <vt:lpstr>Southwest Airlines (LUV) – Warren Buffett big seller</vt:lpstr>
      <vt:lpstr>Delta Airlines (DAL) – Warren Buffett big seller  </vt:lpstr>
      <vt:lpstr>Transports Sector SPDR (XTN)- Worst Hit Sector (ALGT),  (ALK), (JBLU), (LUV), (CHRW), (DAL) </vt:lpstr>
      <vt:lpstr>Health Care Sector (XLV), (RXL)-New Highs (JNJ), (PFE), (MRK), (GILD), (ACT), (AMGN) The new favorite sector </vt:lpstr>
      <vt:lpstr>Amgen (AMGN) </vt:lpstr>
      <vt:lpstr>Seattle Genetics (SGEN) long 7/$140-$145 call spread </vt:lpstr>
      <vt:lpstr>Illumina (ILMN) long 7/$320-$330 call spread </vt:lpstr>
      <vt:lpstr>CRISPR Therapeutics (CRSP) </vt:lpstr>
      <vt:lpstr>Goldman Sachs (GS) – Trading Volume Burst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 Weak Dollar Play</vt:lpstr>
      <vt:lpstr>Bonds – The Reclosing Trade is On</vt:lpstr>
      <vt:lpstr>       Treasury ETF (TLT) – Huge Short Play long 7/$168-$171 put spread long 7/$151-$154 call spread took profits on long 7/$172-$175 put spread took profits on long 6/$175-$180 put spread stopped out of long 7/$165-$168 put spread        </vt:lpstr>
      <vt:lpstr> Ten Year Treasury Yield ($TNX) – 0.62%  </vt:lpstr>
      <vt:lpstr>Junk Bonds (HYG) 5.90% Yield to Maturity big jump in spreads on stock selloff and recession fears </vt:lpstr>
      <vt:lpstr>2X Short Treasuries (TBT)- 2 Month Bottoming Process</vt:lpstr>
      <vt:lpstr>Emerging Market Debt (ELD) 4.77% Yield- </vt:lpstr>
      <vt:lpstr>Municipal Bonds (MUB) – 1.41%   Mix of AAA, AA, and A rated bonds </vt:lpstr>
      <vt:lpstr>Foreign Currencies – Dollar Rebound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 Bitcoin- Hanging on to $10,000  </vt:lpstr>
      <vt:lpstr>Energy – Reclosing Dive</vt:lpstr>
      <vt:lpstr>Oil-($WTIC)</vt:lpstr>
      <vt:lpstr>  United States Oil Fund (USO) stopped out of long stopped out of long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 Breakout Imminent</vt:lpstr>
      <vt:lpstr>Gold (GLD)- Short Term downtrend long 7/$157-$160 call spread    </vt:lpstr>
      <vt:lpstr> Market Vectors Gold Miners ETF- (GDX) – 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Embracing the new world</vt:lpstr>
      <vt:lpstr>PowerPoint Presentation</vt:lpstr>
      <vt:lpstr>February Corelogic S&amp;P Case Shiller Home Price Index Phoenix (8.2%), Seattle (6.9%), Charlotte (5.8%) showing biggest gains </vt:lpstr>
      <vt:lpstr>Simon Property Group (SPG)- Mall REIT Up to 60% of Mall Tenants Aren’t Paying Rent 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The Mad Hedge June 4 Traders &amp; Investors Summit</vt:lpstr>
      <vt:lpstr>    Next Strategy Webinar   12:00 EST Wednesday, July 15,  from Silicon Valley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7129</cp:revision>
  <cp:lastPrinted>2017-08-31T13:43:13Z</cp:lastPrinted>
  <dcterms:created xsi:type="dcterms:W3CDTF">2015-02-05T17:12:57Z</dcterms:created>
  <dcterms:modified xsi:type="dcterms:W3CDTF">2020-07-01T15:52:54Z</dcterms:modified>
</cp:coreProperties>
</file>