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97"/>
  </p:notesMasterIdLst>
  <p:sldIdLst>
    <p:sldId id="256" r:id="rId2"/>
    <p:sldId id="888" r:id="rId3"/>
    <p:sldId id="605" r:id="rId4"/>
    <p:sldId id="997" r:id="rId5"/>
    <p:sldId id="664" r:id="rId6"/>
    <p:sldId id="824" r:id="rId7"/>
    <p:sldId id="1032" r:id="rId8"/>
    <p:sldId id="1041" r:id="rId9"/>
    <p:sldId id="647" r:id="rId10"/>
    <p:sldId id="695" r:id="rId11"/>
    <p:sldId id="755" r:id="rId12"/>
    <p:sldId id="1040" r:id="rId13"/>
    <p:sldId id="1039" r:id="rId14"/>
    <p:sldId id="898" r:id="rId15"/>
    <p:sldId id="693" r:id="rId16"/>
    <p:sldId id="910" r:id="rId17"/>
    <p:sldId id="787" r:id="rId18"/>
    <p:sldId id="1033" r:id="rId19"/>
    <p:sldId id="1026" r:id="rId20"/>
    <p:sldId id="570" r:id="rId21"/>
    <p:sldId id="280" r:id="rId22"/>
    <p:sldId id="285" r:id="rId23"/>
    <p:sldId id="1022" r:id="rId24"/>
    <p:sldId id="563" r:id="rId25"/>
    <p:sldId id="835" r:id="rId26"/>
    <p:sldId id="613" r:id="rId27"/>
    <p:sldId id="831" r:id="rId28"/>
    <p:sldId id="811" r:id="rId29"/>
    <p:sldId id="1025" r:id="rId30"/>
    <p:sldId id="891" r:id="rId31"/>
    <p:sldId id="814" r:id="rId32"/>
    <p:sldId id="764" r:id="rId33"/>
    <p:sldId id="765" r:id="rId34"/>
    <p:sldId id="840" r:id="rId35"/>
    <p:sldId id="893" r:id="rId36"/>
    <p:sldId id="841" r:id="rId37"/>
    <p:sldId id="289" r:id="rId38"/>
    <p:sldId id="730" r:id="rId39"/>
    <p:sldId id="994" r:id="rId40"/>
    <p:sldId id="996" r:id="rId41"/>
    <p:sldId id="799" r:id="rId42"/>
    <p:sldId id="673" r:id="rId43"/>
    <p:sldId id="830" r:id="rId44"/>
    <p:sldId id="481" r:id="rId45"/>
    <p:sldId id="290" r:id="rId46"/>
    <p:sldId id="1008" r:id="rId47"/>
    <p:sldId id="1036" r:id="rId48"/>
    <p:sldId id="1037" r:id="rId49"/>
    <p:sldId id="1038" r:id="rId50"/>
    <p:sldId id="1009" r:id="rId51"/>
    <p:sldId id="669" r:id="rId52"/>
    <p:sldId id="1042" r:id="rId53"/>
    <p:sldId id="522" r:id="rId54"/>
    <p:sldId id="336" r:id="rId55"/>
    <p:sldId id="295" r:id="rId56"/>
    <p:sldId id="501" r:id="rId57"/>
    <p:sldId id="539" r:id="rId58"/>
    <p:sldId id="982" r:id="rId59"/>
    <p:sldId id="654" r:id="rId60"/>
    <p:sldId id="659" r:id="rId61"/>
    <p:sldId id="655" r:id="rId62"/>
    <p:sldId id="656" r:id="rId63"/>
    <p:sldId id="657" r:id="rId64"/>
    <p:sldId id="658" r:id="rId65"/>
    <p:sldId id="985" r:id="rId66"/>
    <p:sldId id="533" r:id="rId67"/>
    <p:sldId id="756" r:id="rId68"/>
    <p:sldId id="1001" r:id="rId69"/>
    <p:sldId id="786" r:id="rId70"/>
    <p:sldId id="546" r:id="rId71"/>
    <p:sldId id="536" r:id="rId72"/>
    <p:sldId id="777" r:id="rId73"/>
    <p:sldId id="986" r:id="rId74"/>
    <p:sldId id="388" r:id="rId75"/>
    <p:sldId id="312" r:id="rId76"/>
    <p:sldId id="380" r:id="rId77"/>
    <p:sldId id="747" r:id="rId78"/>
    <p:sldId id="313" r:id="rId79"/>
    <p:sldId id="972" r:id="rId80"/>
    <p:sldId id="907" r:id="rId81"/>
    <p:sldId id="650" r:id="rId82"/>
    <p:sldId id="729" r:id="rId83"/>
    <p:sldId id="737" r:id="rId84"/>
    <p:sldId id="998" r:id="rId85"/>
    <p:sldId id="999" r:id="rId86"/>
    <p:sldId id="1000" r:id="rId87"/>
    <p:sldId id="904" r:id="rId88"/>
    <p:sldId id="905" r:id="rId89"/>
    <p:sldId id="754" r:id="rId90"/>
    <p:sldId id="332" r:id="rId91"/>
    <p:sldId id="586" r:id="rId92"/>
    <p:sldId id="1005" r:id="rId93"/>
    <p:sldId id="1006" r:id="rId94"/>
    <p:sldId id="492" r:id="rId95"/>
    <p:sldId id="335" r:id="rId96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3" autoAdjust="0"/>
    <p:restoredTop sz="94966"/>
  </p:normalViewPr>
  <p:slideViewPr>
    <p:cSldViewPr>
      <p:cViewPr varScale="1">
        <p:scale>
          <a:sx n="121" d="100"/>
          <a:sy n="121" d="100"/>
        </p:scale>
        <p:origin x="504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800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790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912347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893838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“Covid-19 Comes Back”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July 15, 2020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E0EB9E-5F82-5841-90C8-E61A9F055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371601"/>
            <a:ext cx="5987143" cy="335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From Extreme Overbought to Oversold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4" name="Picture 3" descr="A picture containing sitting, many, display, group&#10;&#10;Description automatically generated">
            <a:extLst>
              <a:ext uri="{FF2B5EF4-FFF2-40B4-BE49-F238E27FC236}">
                <a16:creationId xmlns:a16="http://schemas.microsoft.com/office/drawing/2014/main" id="{18E0E8A0-77AA-B541-AD55-9991BE369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689" y="1506364"/>
            <a:ext cx="9870621" cy="4970636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439400" y="182880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10464114" y="51054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In Turmoil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209800" y="162647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7925C-5ED7-D74B-AF37-17BBF5E39AAE}"/>
              </a:ext>
            </a:extLst>
          </p:cNvPr>
          <p:cNvSpPr txBox="1"/>
          <p:nvPr/>
        </p:nvSpPr>
        <p:spPr>
          <a:xfrm>
            <a:off x="762000" y="914400"/>
            <a:ext cx="10287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000" b="1" i="1" dirty="0"/>
            </a:br>
            <a:r>
              <a:rPr lang="en-US" sz="2000" b="1" i="1" dirty="0"/>
              <a:t>*June Nonfarm Payrolls Blow it Away</a:t>
            </a:r>
            <a:r>
              <a:rPr lang="en-US" sz="2000" dirty="0"/>
              <a:t>, up 4.8 million, taking the unemployment rate to a still half century high of 11.1%. </a:t>
            </a:r>
            <a:br>
              <a:rPr lang="en-US" sz="2000" b="1" i="1" dirty="0"/>
            </a:br>
            <a:br>
              <a:rPr lang="en-US" sz="2000" b="1" i="1" dirty="0"/>
            </a:br>
            <a:r>
              <a:rPr lang="en-US" sz="2000" b="1" i="1" dirty="0"/>
              <a:t>*Weekly Jobless Claims Still a Blockbuster 1.3 Million</a:t>
            </a:r>
            <a:r>
              <a:rPr lang="en-US" sz="2000" dirty="0"/>
              <a:t>. However, gigantic layoffs loom with a resurging pandemic pouring gasoline on the fire. I’m moving towards cash to protect against a summer selloff.</a:t>
            </a:r>
            <a:br>
              <a:rPr lang="en-US" dirty="0"/>
            </a:br>
            <a:br>
              <a:rPr lang="en-US" sz="2000" b="1" i="1" dirty="0"/>
            </a:br>
            <a:r>
              <a:rPr lang="en-US" sz="2000" b="1" i="1" dirty="0"/>
              <a:t>*Goldman Sachs Chops Growth Forecast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dirty="0"/>
              <a:t> in the face of soaring Covid-19 cases, paring</a:t>
            </a:r>
            <a:br>
              <a:rPr lang="en-US" sz="2000" dirty="0"/>
            </a:br>
            <a:r>
              <a:rPr lang="en-US" sz="2000" dirty="0"/>
              <a:t> their Q3 prediction from +33% to +25%.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i="1" dirty="0"/>
              <a:t>Chicago Purchasing Managers Index Dives to 43.5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dirty="0"/>
              <a:t> a multi decade low, delivering another nail in the</a:t>
            </a:r>
            <a:br>
              <a:rPr lang="en-US" sz="2000" dirty="0"/>
            </a:br>
            <a:r>
              <a:rPr lang="en-US" sz="2000" dirty="0"/>
              <a:t> coffin for the “V” shaped recovery.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water, grass, food, group&#10;&#10;Description automatically generated">
            <a:extLst>
              <a:ext uri="{FF2B5EF4-FFF2-40B4-BE49-F238E27FC236}">
                <a16:creationId xmlns:a16="http://schemas.microsoft.com/office/drawing/2014/main" id="{2D381E85-746D-DE45-AFA3-24A2BB6C4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771654"/>
            <a:ext cx="4165600" cy="283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149A7-82A4-CD41-A929-B3AAF56A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D29226A7-270C-8041-AB0E-DBAC6286B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4145"/>
            <a:ext cx="10223500" cy="54737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DE0413-60E6-884F-B9D7-B885C32B5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399" y="1128538"/>
            <a:ext cx="2044153" cy="138606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3200" indent="0" algn="ctr">
              <a:buNone/>
            </a:pP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pPr marL="203200" indent="0" algn="ctr">
              <a:buNone/>
            </a:pPr>
            <a:r>
              <a:rPr lang="en-US" sz="2000" dirty="0"/>
              <a:t>You are</a:t>
            </a:r>
            <a:br>
              <a:rPr lang="en-US" sz="2000" dirty="0"/>
            </a:br>
            <a:r>
              <a:rPr lang="en-US" sz="2000" dirty="0"/>
              <a:t>Here Now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D19EE5-2FE6-8343-8BD7-23E77F13313F}"/>
              </a:ext>
            </a:extLst>
          </p:cNvPr>
          <p:cNvCxnSpPr>
            <a:cxnSpLocks/>
          </p:cNvCxnSpPr>
          <p:nvPr/>
        </p:nvCxnSpPr>
        <p:spPr>
          <a:xfrm>
            <a:off x="1524000" y="1836577"/>
            <a:ext cx="838200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74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B03E-0DD0-D644-9FD4-6B157A7A3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A6F28-CC7B-0148-891A-1ADB136DF6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6964E0-C0CA-1942-8408-03FEB52EF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61" y="533399"/>
            <a:ext cx="11728307" cy="604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87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- Disaster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 +1.3 Million to 46 million, One out of Four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Already Surpassed Great Depressions Peak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3129181-18C7-CF4E-8480-0A4460A87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2115153"/>
            <a:ext cx="9982200" cy="426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8778D7D-2E39-1745-836C-4FEF6CFC5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973388"/>
              </p:ext>
            </p:extLst>
          </p:nvPr>
        </p:nvGraphicFramePr>
        <p:xfrm>
          <a:off x="2070651" y="1905000"/>
          <a:ext cx="8092852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687604">
                  <a:extLst>
                    <a:ext uri="{9D8B030D-6E8A-4147-A177-3AD203B41FA5}">
                      <a16:colId xmlns:a16="http://schemas.microsoft.com/office/drawing/2014/main" val="3541886592"/>
                    </a:ext>
                  </a:extLst>
                </a:gridCol>
                <a:gridCol w="1745728">
                  <a:extLst>
                    <a:ext uri="{9D8B030D-6E8A-4147-A177-3AD203B41FA5}">
                      <a16:colId xmlns:a16="http://schemas.microsoft.com/office/drawing/2014/main" val="1015591346"/>
                    </a:ext>
                  </a:extLst>
                </a:gridCol>
                <a:gridCol w="1659520">
                  <a:extLst>
                    <a:ext uri="{9D8B030D-6E8A-4147-A177-3AD203B41FA5}">
                      <a16:colId xmlns:a16="http://schemas.microsoft.com/office/drawing/2014/main" val="2088658338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62927356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80537935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TreeHouse Foods Inc. (THS) X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45.00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54.00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83854486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eHealth, Inc. (EHTH)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112.00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138.00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4186905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McDonalds Corp. (MCD)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188.00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200.00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58374810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United Rentals Inc. (URI)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155.00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170.00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2587104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Intel Corp. (INTC)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56.00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70.00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484618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71979989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71015161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76793446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Lockheed Marriot Corp (LMT)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363.00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340.00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36155319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Paycom Software,Inc. (PAYC)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298.00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270.00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39453915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Aspen Technology, Inc. (AZPN)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102.00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92.00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8381667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Reata Pharmaceuticals, Inc. (RETA)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160.00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125.00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04077128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Moderna Inc. ( MRNA)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76.00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 55.00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796199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Paying up for the Future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hit new highs as US Corona cases explode, with tech and biotech leading the charge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*”Recovery stocks like banks, energy, cruise lines, and hotels have been thrown back into the trash can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are expensive relative to the old America, but cheap relative to the new one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*Pandemic is forcing massive economies and cist cutting, evolving companies towards much more profitable business models at incredible speed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*That’s what investors are paying up for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*Fear of being left behind at the station is dragging in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$5 trillion in cash from the sidelines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could be entering a wide </a:t>
            </a:r>
            <a:r>
              <a:rPr lang="en-US" sz="2000" b="1" dirty="0">
                <a:solidFill>
                  <a:schemeClr val="tx1"/>
                </a:solidFill>
              </a:rPr>
              <a:t>$2,700 - $3,200 </a:t>
            </a:r>
            <a:r>
              <a:rPr lang="en-US" sz="2000" dirty="0">
                <a:solidFill>
                  <a:schemeClr val="tx1"/>
                </a:solidFill>
              </a:rPr>
              <a:t>range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9220D9-094F-7042-8C1F-B7A7838B9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3595299"/>
            <a:ext cx="2095500" cy="311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Trending sideways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7/$320-$330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long 6/$235-$245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4/$280-$290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4/$275-$280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105900" y="3786350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</a:t>
            </a:r>
            <a:br>
              <a:rPr lang="en-US" sz="2000" dirty="0"/>
            </a:br>
            <a:r>
              <a:rPr lang="en-US" sz="2000" dirty="0"/>
              <a:t>2,700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6BA027-31C3-8F4B-9A60-98DB6FDD97BF}"/>
              </a:ext>
            </a:extLst>
          </p:cNvPr>
          <p:cNvCxnSpPr>
            <a:cxnSpLocks/>
          </p:cNvCxnSpPr>
          <p:nvPr/>
        </p:nvCxnSpPr>
        <p:spPr>
          <a:xfrm flipV="1">
            <a:off x="7048305" y="3581070"/>
            <a:ext cx="804080" cy="53373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C90C8D-7590-DD41-B37E-0ECD5B30C191}"/>
              </a:ext>
            </a:extLst>
          </p:cNvPr>
          <p:cNvCxnSpPr>
            <a:cxnSpLocks/>
          </p:cNvCxnSpPr>
          <p:nvPr/>
        </p:nvCxnSpPr>
        <p:spPr>
          <a:xfrm>
            <a:off x="7901135" y="3625394"/>
            <a:ext cx="570605" cy="62650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8520490" y="2630871"/>
            <a:ext cx="1457268" cy="14839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10058400" y="1917480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A22495-47DE-B84E-A934-213C4D56D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90" y="1970991"/>
            <a:ext cx="5816600" cy="440399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3982381" y="4251902"/>
            <a:ext cx="5123519" cy="943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A0B4D9-CAE6-2340-9B56-532FBA4F5F9C}"/>
              </a:ext>
            </a:extLst>
          </p:cNvPr>
          <p:cNvCxnSpPr>
            <a:cxnSpLocks/>
          </p:cNvCxnSpPr>
          <p:nvPr/>
        </p:nvCxnSpPr>
        <p:spPr>
          <a:xfrm>
            <a:off x="6414145" y="3429000"/>
            <a:ext cx="566382" cy="82290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89CA915-9BB6-4D0F-A8BD-86893D604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730723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B1B6AB3-7555-45B8-A7D0-E3F5E5E65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59212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 – A record 82 Trade Alerts since April 1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5240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3.13%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+5.13%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-6.05%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+16.01%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-5.50%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+4.55%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+14.19%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-1.26%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+10.38%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+4.97%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*Year to date +25.83%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-8.8%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+381.74%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36.07%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91529E0-374A-4F81-9335-0CBA1D242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95401"/>
            <a:ext cx="727093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Peaking Out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8ECCE2F-F9AB-4D33-B1B6-0408C6DD7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60149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(VIX)-Big Rally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433B149-DBD5-42C6-B159-8FF206866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0"/>
            <a:ext cx="7903178" cy="59980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 Sell Rallies-Down $85 to $26 from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1/2021 $16 puts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1/2021 $24 puts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5E06708-6C19-4D00-8CF8-8CA20B548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77354"/>
            <a:ext cx="7010400" cy="538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04035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4/$120-$130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4/$120-$130 call spread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259F095-131D-4606-AA38-EA01CD2EE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564296"/>
            <a:ext cx="6934200" cy="528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Breaking Down on Ad Boycott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1A06D95-F869-4C91-A8BC-946E59A13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116" y="1783731"/>
            <a:ext cx="6553768" cy="50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4/$250-$260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3/$250-$260 call spread</a:t>
            </a: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1E405D2-B55D-48CC-94E9-A0CD579BA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981200"/>
            <a:ext cx="6252495" cy="478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Europe Antitrust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F2A1056-2228-454E-BE14-F730D2E18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064" y="1835985"/>
            <a:ext cx="6591871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4/$1,500-$1,550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3/$1,700-$1,800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9/$1,500-$1,500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5929F04-B316-4DDE-8901-E941F1E10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59136"/>
            <a:ext cx="6934200" cy="53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110% in 10 Weeks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AA9F077-B94A-49C5-9A8A-29390671D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1601"/>
            <a:ext cx="712982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Moving to Cash in Very High Risk Market</a:t>
            </a: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3" y="1983645"/>
            <a:ext cx="2388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+28.89%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370B8C-7523-1247-B871-592327208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913865"/>
              </p:ext>
            </p:extLst>
          </p:nvPr>
        </p:nvGraphicFramePr>
        <p:xfrm>
          <a:off x="914400" y="1752600"/>
          <a:ext cx="4939923" cy="452596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40010">
                  <a:extLst>
                    <a:ext uri="{9D8B030D-6E8A-4147-A177-3AD203B41FA5}">
                      <a16:colId xmlns:a16="http://schemas.microsoft.com/office/drawing/2014/main" val="3617816446"/>
                    </a:ext>
                  </a:extLst>
                </a:gridCol>
                <a:gridCol w="1399913">
                  <a:extLst>
                    <a:ext uri="{9D8B030D-6E8A-4147-A177-3AD203B41FA5}">
                      <a16:colId xmlns:a16="http://schemas.microsoft.com/office/drawing/2014/main" val="3565105716"/>
                    </a:ext>
                  </a:extLst>
                </a:gridCol>
              </a:tblGrid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Current Capital at Risk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104214368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1886139927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On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2326172789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World is Getting Better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371898120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201853181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(SGEN) 7/140-$145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2234985607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(ILMN) 7/$320-$330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429232748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(REGN) 7/$570-$580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4067528033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(TLT) 8/$175-$180 put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143350594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338487790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Off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24815867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World is Getting Worse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190309894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160204296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274833756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Net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209569272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Aggregate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40.00%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1423062932"/>
                  </a:ext>
                </a:extLst>
              </a:tr>
            </a:tbl>
          </a:graphicData>
        </a:graphic>
      </p:graphicFrame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AB2E17-D5B3-DF4D-8FF6-DB8B6F0A0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3133903"/>
            <a:ext cx="2590800" cy="24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2D1422E-14B8-478B-8E43-DC7AD3267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58998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New Highs on 39% Jump in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649982A-72C8-46E5-B0C7-491324151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066801"/>
            <a:ext cx="759271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(MU)-Ditto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FEBEB1E-B789-4C4A-953C-FCCEBF1BF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4345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E375E65-59E9-485C-9E31-D6C9E174E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47800"/>
            <a:ext cx="701775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914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–GM Or Bank Style Takeover?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737 MAX production shutdown-Criminal investigation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12/$310-$330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6B19D0E-01BA-4905-BC19-2E3C89DA5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275115"/>
            <a:ext cx="5957453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Corona Hit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9/$120-$125 put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6/$85-$90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58228FF-D82B-45DA-B2ED-B6B8FA6D3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285" y="1371601"/>
            <a:ext cx="71956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5AC3883-C44C-4C09-ABAC-217B8F2E7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330712"/>
            <a:ext cx="7239000" cy="554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2523666-BD19-4F35-9F0D-ED77EC56A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13692"/>
            <a:ext cx="7467600" cy="574430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BDE44D4-018F-451B-8B17-8E26C1558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78910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(WMT)-Hiring 150,000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CBFB134-9604-4E9C-B074-F3B8DE524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4001"/>
            <a:ext cx="7007560" cy="534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4AB845-DEB8-CB45-833C-936A8B80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7350"/>
            <a:ext cx="10668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$4.5 Billion Loan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226C195-DFCF-421D-8A93-8CEB81B0E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1"/>
            <a:ext cx="729562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7342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(TSLA)-New Highs Up 110X from my first recommendation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Y will be a blockbuster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6/$850-$900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7/$750-$800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6/$260-$270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F6925EF-4383-4F50-A5D4-6F3C8B3B1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962834"/>
            <a:ext cx="6400800" cy="489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– Warren Buffett big seller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6AC5F55-FF0F-427C-8C12-633E72F89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990601"/>
            <a:ext cx="7634701" cy="58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Warren Buffett big seller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9DAD9C2-BDA5-4BED-9288-2E14D528C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14401"/>
            <a:ext cx="77212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42DDE78-2AB3-4CE1-80D2-6F6451184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1"/>
            <a:ext cx="728274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new favorite sector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3D925AC-4D36-42D6-AD4E-4DD743BC6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86543"/>
            <a:ext cx="7361551" cy="562791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 – Corona gains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CC9ACD5-E045-4DB1-B1D0-AF4ADC7BA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066800"/>
            <a:ext cx="762463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Seattle Genetics (SGEN)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7/$140-$145 call spread-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expires in two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5ACA01A-5C75-470A-8D5B-7F0FF034C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990600"/>
            <a:ext cx="765429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217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Illumina (ILMN)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7/$320-$330 call spread-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expires in two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9667615-49B3-43EA-9807-C9F852CE8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71322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2638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7/$570-$580 call spread-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expires in two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7B95865-6AF1-406D-A902-FE8345DB6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62230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11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DD2AA99-7E1B-AF46-8DAE-D779B9FC1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350" y="647701"/>
            <a:ext cx="91313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CFBD05E-EE14-4844-95A7-2C5387ADB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0"/>
            <a:ext cx="7726255" cy="591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Trading Volume Burst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327C560-A094-442D-B2A7-8B6DA1F80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26385"/>
            <a:ext cx="7332210" cy="563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(JPM) – Great Earnings Surprise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7/$80-$85 calls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B71E1A-164C-A542-975C-88CFE7B35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24000"/>
            <a:ext cx="6350000" cy="480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1013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FF9FE71-E4EA-48A3-B4CF-FE02F22CD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396450" cy="57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B24791C-5B59-424E-AE08-6050F17BA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467485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46E0C90-9623-4A26-B0FF-FAF20CFE4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221" y="1034143"/>
            <a:ext cx="7620579" cy="582385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2593DE4-BCF5-47C1-A3D4-0970E809E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952" y="881743"/>
            <a:ext cx="7797077" cy="597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 Play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85B27C8-5595-4CAE-A94C-0474AF422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68096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219201"/>
            <a:ext cx="10515600" cy="495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*A second wave if the Corona virus is bringing a second dip in interest rates and spike in prices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/>
              <a:t>US Budget Deficit Soars to $867 Billion in June, taking it to an unprecedented </a:t>
            </a:r>
            <a:r>
              <a:rPr lang="en-US" sz="2000" b="1" dirty="0"/>
              <a:t>$10.4 trillion annual rate, taking </a:t>
            </a:r>
            <a:r>
              <a:rPr lang="en-US" sz="2000" b="1"/>
              <a:t>the national debt up 50% in one yea</a:t>
            </a:r>
            <a:r>
              <a:rPr lang="en-US" sz="2000" b="1" dirty="0"/>
              <a:t>r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*While stock market ignores soaring Corona cases, bonds are keeping a laser focus</a:t>
            </a:r>
            <a:br>
              <a:rPr lang="en-US" sz="2000" b="1" i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br>
              <a:rPr lang="en-US" sz="2000" b="1" i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*Shift from a “V” to a “W” recovery delivers 15-point short covering rally in bonds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*We added an entry level short position on latest spike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*Another short selling opportunity of the century is in play,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once corona cases peak out again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to $105, taking interest rates from 0.31% to 3.25%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*Bottom line: sell short every major rally in the (TLT)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Second Dip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65F4643-683C-C846-BC15-8A1A7CEAE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4019560"/>
            <a:ext cx="3568700" cy="256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81000"/>
            <a:ext cx="7620000" cy="1828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Huge Short Play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7/$168-$171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7/$151-$154 call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7/$172-$175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6/$175-$180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stopped out of long 7/$165-$168 put spread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DBC2FC6D-9C57-4214-BB0D-52ECB85C8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182400"/>
            <a:ext cx="6111526" cy="46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925875"/>
            <a:ext cx="11277600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Fed has proven its intention to step in and run the printing presses on any 10% market correction,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which is imminent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*Stocks overpriced just short on an all time high, but cheap on a three-year view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bond short is far and away the better trade based on massive over issuance of US government bonds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now we have a big rally to sell into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big fear remains for a larger Corona spike now, with a second, bigger one in the fall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is breaking out from hedging demand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US dollar is toast because of exploding deficits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*Best buying opportunity of the decade is setting up,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next big dip is the one you buy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368312"/>
            <a:ext cx="3505201" cy="23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0.61%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E24F2A3-9322-407D-9A9F-0450DDB75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9" y="914401"/>
            <a:ext cx="777516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5.90%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spreads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0C2F15D-F316-4EB6-93E8-1B5B01F35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066801"/>
            <a:ext cx="756904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(TBT)- 4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DBA944C-9A1A-453A-BAF7-E361647CC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97429"/>
            <a:ext cx="7390427" cy="566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4.77%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B85ABF5-3835-458B-A682-8BD18315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990600"/>
            <a:ext cx="7750699" cy="59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1.41%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E0039DF-0479-4B51-BC9D-801928CC7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22029"/>
            <a:ext cx="7355437" cy="564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A Tale of Two Economies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Dollar weakens on soaring Corona pandemic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*Massive QE and bond issuance is sucking the life out of the Greenback, $8 trillion in new debt by yearend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 takes a new run at the highs as their economy recovers and the US doesn’t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strengthens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dollar consolidates strength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hanging on to $10,000 on supply</a:t>
            </a: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restriction and miner payout cut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*Keep selling short all  US dollar rallies,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35B174-6105-F84F-9B5A-908C7E912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067" y="3276600"/>
            <a:ext cx="4946533" cy="32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342DD57-6437-4BBD-8FE1-9A0795E10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568494" cy="58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A58C1AF-F1DA-4ED7-83B8-25FF3E8CF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7658777" cy="592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42E3E55-12B9-4A16-B551-9C95223C2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762000"/>
            <a:ext cx="7937508" cy="608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8479184-FE04-4A1A-A9B9-FBAF0883E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0"/>
            <a:ext cx="76454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Corona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*US cases top 3.2 million, </a:t>
            </a:r>
            <a:r>
              <a:rPr lang="en-US" sz="1800" b="1" dirty="0"/>
              <a:t>deaths at 135,000 </a:t>
            </a:r>
            <a:r>
              <a:rPr lang="en-US" sz="1800" dirty="0"/>
              <a:t>and new cases are exploding in 26 states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i="1" dirty="0"/>
              <a:t>New CDC Forecasts Calls for </a:t>
            </a:r>
            <a:r>
              <a:rPr lang="en-US" sz="1800" b="1" i="1" dirty="0"/>
              <a:t>250,000 US Deaths by August</a:t>
            </a:r>
            <a:r>
              <a:rPr lang="en-US" sz="1800" dirty="0"/>
              <a:t>, or 2,500 a day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*Arizona, Texas, and Florida hospitals are getting overwhelmed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*New wave is spreading to younger victims, so the death rate is falling under 1%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*At least five companies are close to delivering a vaccine in a year,</a:t>
            </a:r>
            <a:br>
              <a:rPr lang="en-US" sz="1800" dirty="0"/>
            </a:br>
            <a:r>
              <a:rPr lang="en-US" sz="1800" dirty="0"/>
              <a:t> as trillions are poured into the sector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*All companies will be involved in production to quickly</a:t>
            </a:r>
            <a:br>
              <a:rPr lang="en-US" sz="1800" dirty="0"/>
            </a:br>
            <a:r>
              <a:rPr lang="en-US" sz="1800" dirty="0"/>
              <a:t>turn out one billion vaccine doses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*A true vaccine is a year off, or never</a:t>
            </a: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1" y="4139543"/>
            <a:ext cx="4347724" cy="244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774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3D58909-F0F3-4BC7-9B9B-7D2558FA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518378" cy="58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3E50D94-A579-4232-8913-6B3C25113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46343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Hanging on to $10,000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6499E67-875D-2646-AE5F-2086F4F1E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49140"/>
            <a:ext cx="10591800" cy="48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Resurging Corona Hammers Texas Tea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*Fear of slowing recovery causes energy stocks to dive along with oil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*Production supply/demand gap is shrinking but is still historically huge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*Much of lost demand is permanent as US economy restructures to a less transportation-oriented economy.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*Maybe half of all listed energy names will go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bankrupt in 2020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*Any  price spike will be temporary, as over supply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against fading demand will last for years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*Avoid all energy plays like the plague, </a:t>
            </a:r>
            <a:r>
              <a:rPr lang="en-US" sz="2000" dirty="0">
                <a:solidFill>
                  <a:schemeClr val="tx1"/>
                </a:solidFill>
              </a:rPr>
              <a:t>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B164B5-9B08-7E4E-8BFB-7E9E01848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3228242"/>
            <a:ext cx="4331677" cy="324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1F44979-2DBB-4179-9F50-E902E5437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1"/>
            <a:ext cx="773840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stopped out of long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C65DC04-F047-49FB-B4A9-FB8F8DF01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1"/>
            <a:ext cx="7624956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98E9C49-901C-4584-8FCF-A66A77044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990600"/>
            <a:ext cx="7721849" cy="592879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C455FD0-2E13-4D0C-B76E-F9882AFF8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1"/>
            <a:ext cx="792851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F149D32-1E78-4F67-9959-DB336290C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610288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 Teasing All Time Highs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 change in bullish picture-upside breakout is in play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*Hedging demand piles on top of central bank buying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QE Infinity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sparks huge rally, worthless dollar make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valuable gold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*Near zero interest rates and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Collapsing US dollar is another incentive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banks still pouring into gold every month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9F6FD2D4-13A5-7C45-8B54-0DE37A0B0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2444513"/>
            <a:ext cx="4210873" cy="41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D21A3-4CC4-CA45-9C19-1D1E302E7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C7110-2D63-F449-A550-EFB64350A1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C68A7A-1110-7F49-BF22-0DCF39903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05" y="552375"/>
            <a:ext cx="11467195" cy="56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399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Breaking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7/$158-$161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7/$157-$160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F519CDE-99CB-472B-B707-82A150724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889" y="1219200"/>
            <a:ext cx="6926222" cy="525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Breaking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29DDFFA-D199-470E-AD12-E4A32472F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61873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(GOLD)- Breaking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E42AEDC-13D0-4EBD-99D6-9254E73CA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838201"/>
            <a:ext cx="787484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 Breaking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B29DD19-2C2A-4DF2-B136-CBA52DCE0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839456"/>
            <a:ext cx="7620000" cy="589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 Breaking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5EC90EC-4340-491A-BA3B-FD1C25F93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762000"/>
            <a:ext cx="7924733" cy="606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 Breaking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0B081B2-8015-4E3B-B213-BDC7D7F35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762001"/>
            <a:ext cx="798307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Breaking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7C0BDB8-B94C-4335-941D-5A855995C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838201"/>
            <a:ext cx="794687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 Breaking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and Asia are recovering, but no the US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0838A79-1840-4CAC-8F5B-B9D72E89F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1"/>
            <a:ext cx="7613049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FFE1E15-6B69-46B0-8ABF-276F33906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676401"/>
            <a:ext cx="677775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 The Bidding Wars are Back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*There is a massive move by the real estate industry online, which may be permanent with virtual open houses and tours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*Enormous eviction wave is imminent as state holidays expire, 28 million may get thrown on to the street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*Buyers are back in force, lured by 2.90% 30-year fixed rate mortgages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*Suburban search ads soaring as urban dwellers flee Corona virus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*Mortgage bailouts drop by 435,000 but remain at a high 4.14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million, 7% of all mortgages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*Housing prices were ready to explode to the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upside with </a:t>
            </a:r>
            <a:r>
              <a:rPr lang="en-US" sz="1800" b="1" i="1" dirty="0">
                <a:solidFill>
                  <a:schemeClr val="tx1"/>
                </a:solidFill>
              </a:rPr>
              <a:t>S&amp;P Case Shiller Rose 4.7%,</a:t>
            </a:r>
            <a:r>
              <a:rPr lang="en-US" sz="1800" dirty="0">
                <a:solidFill>
                  <a:schemeClr val="tx1"/>
                </a:solidFill>
              </a:rPr>
              <a:t> in April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9E333F-B92E-6E42-B12A-CD9082056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3125391"/>
            <a:ext cx="2876018" cy="335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- Flashing “Yellow” Overbought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device with a screen&#10;&#10;Description automatically generated">
            <a:extLst>
              <a:ext uri="{FF2B5EF4-FFF2-40B4-BE49-F238E27FC236}">
                <a16:creationId xmlns:a16="http://schemas.microsoft.com/office/drawing/2014/main" id="{0CCF341E-63D0-9E4A-B6E0-511629B6F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86" y="1991932"/>
            <a:ext cx="8405614" cy="45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(8.8%), Seattle (7.3%), Minneapolis (6.4%)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4D7F8C6-4F38-9C4E-A34A-516F603C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01994"/>
            <a:ext cx="9372600" cy="54215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Simon Property Group (SPG)- Mall REIT</a:t>
            </a:r>
            <a:br>
              <a:rPr lang="en-US" sz="2000" dirty="0"/>
            </a:br>
            <a:r>
              <a:rPr lang="en-US" sz="2000" i="1" dirty="0"/>
              <a:t>Up to 60% of Mall Tenants Aren’t Paying Rent</a:t>
            </a:r>
            <a:r>
              <a:rPr lang="en-US" sz="2000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7076FD6-6A45-4BD2-AB1E-7CCCBB3D1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54505"/>
            <a:ext cx="7315200" cy="560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3.40%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B96CD9A-749D-4D0A-81E8-D92789FE7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143000"/>
            <a:ext cx="7570086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9456F48-402A-49DE-BAC2-D04818140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914400"/>
            <a:ext cx="771593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trade the range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$50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August 5,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Tahoe, Nevada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sitting on a rock&#10;&#10;Description automatically generated">
            <a:extLst>
              <a:ext uri="{FF2B5EF4-FFF2-40B4-BE49-F238E27FC236}">
                <a16:creationId xmlns:a16="http://schemas.microsoft.com/office/drawing/2014/main" id="{AE996644-9078-D64B-80FA-BE38E2872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838200"/>
            <a:ext cx="3669570" cy="38036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33723</TotalTime>
  <Words>3771</Words>
  <Application>Microsoft Macintosh PowerPoint</Application>
  <PresentationFormat>Widescreen</PresentationFormat>
  <Paragraphs>185</Paragraphs>
  <Slides>95</Slides>
  <Notes>82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9" baseType="lpstr">
      <vt:lpstr>Arial</vt:lpstr>
      <vt:lpstr>Calibri</vt:lpstr>
      <vt:lpstr>Helvetica</vt:lpstr>
      <vt:lpstr>Office Theme</vt:lpstr>
      <vt:lpstr>The Mad Hedge Fund Trader “Covid-19 Comes Back” </vt:lpstr>
      <vt:lpstr> Trade Alert Performance New All Time High! – A record 82 Trade Alerts since April 1  </vt:lpstr>
      <vt:lpstr>PowerPoint Presentation</vt:lpstr>
      <vt:lpstr>PowerPoint Presentation</vt:lpstr>
      <vt:lpstr>PowerPoint Presentation</vt:lpstr>
      <vt:lpstr>The Method to My Madness</vt:lpstr>
      <vt:lpstr>Corona Update</vt:lpstr>
      <vt:lpstr>PowerPoint Presentation</vt:lpstr>
      <vt:lpstr>The Mad Hedge Profit Predictor Market Timing Index - Flashing “Yellow” Overbought An artificial intelligence driven algorithm that analyzes 30 different economic, technical, and momentum driven indicators </vt:lpstr>
      <vt:lpstr> The Mad Hedge Profit Predictor From Extreme Overbought to Oversold </vt:lpstr>
      <vt:lpstr>The Global Economy – In Turmoil</vt:lpstr>
      <vt:lpstr>PowerPoint Presentation</vt:lpstr>
      <vt:lpstr>PowerPoint Presentation</vt:lpstr>
      <vt:lpstr> Weekly Jobless Claims - Disaster  +1.3 Million to 46 million, One out of Four Already Surpassed Great Depressions Peak </vt:lpstr>
      <vt:lpstr>The Bill Davis View A $1,500 Upgrade for the Mad Day Trader Service </vt:lpstr>
      <vt:lpstr>Stocks – Paying up for the Future</vt:lpstr>
      <vt:lpstr>      S&amp;P 500 – Trending sideways stopped out of long 7/$320-$330 bear put spread   long 6/$235-$245 bull call spread  took profits on long 4/$280-$290 bear put spread took profits on long 4/$275-$280 bear put spread        </vt:lpstr>
      <vt:lpstr> ProShares Ultra Short S&amp;P 500 (SDS)-  a Great Hedge for long stocks and bonds Long 2X position has a hedge against longs and bond shorts</vt:lpstr>
      <vt:lpstr> Dow Average ($INDU)-</vt:lpstr>
      <vt:lpstr>Russell 2000 (IWM)-  took profits on Long 10/$137-$142 vertical bull call spread took profits on Long 10/$153-$156 vertical bear put spread </vt:lpstr>
      <vt:lpstr>NASDAQ ($COMPQ) – Peaking Out</vt:lpstr>
      <vt:lpstr>(VIX)-Big Rally </vt:lpstr>
      <vt:lpstr> (VXX)- Sell Rallies-Down $85 to $26 from top stopped out of long 1/2021 $16 puts stopped out of long 1/2021 $24 puts </vt:lpstr>
      <vt:lpstr>   Microsoft (MSFT)- Earnings beat- Looking for Another Entry Point Stopped out of long 4/$120-$130 call spread took profit on long 4/$120-$130 call spread  stop loss on long 12/$170-$180 call spread  took profits on long 12/$135-$138 call spread      </vt:lpstr>
      <vt:lpstr>   Facebook (FB)- Breaking Down on Ad Boycott stopped out of Long 9/$190-$200 vertical bear put spread took profits on Long 9/$145-$155 vertical bull call spread took profits on Long 9/$150-$160 vertical bull call spread took profits on Long 8/$167.50-$172.50 vertical bull call spread     </vt:lpstr>
      <vt:lpstr>     Apple (AAPL)- New Highs took profits on long 7/$320-$330 call spread took profits on long 4/24/$250-$260 call spread took profits on long 5/$250-$260 call spread took profits on long 4/$250-$260 call spread took profits on long 3/$250-$260 call spread      </vt:lpstr>
      <vt:lpstr>   Alphabet (GOOGL) – Europe Antitrust took profits on long 12/$1,200-$1,230 bull call spread took profits on long 9/$1,030-$1,080 vertical bull call spread stopped out of long 5/$1,100-$1,130 bull call spread took profits on long 4/$1,080-$1,120 bull call spread   </vt:lpstr>
      <vt:lpstr>        Amazon (AMZN) – New Highs took profits on long 4/$1,500-$1,550 bull call spread took profits on long 4/$1,600-$1,650 bull call spread stopped out of long 3/$1,700-$1,800 bull call spread  took profits on 9/$1,500-$1,500 bull call spread        </vt:lpstr>
      <vt:lpstr>        ProShares Ultra Technology (ROM) – Up 110% in 10 Weeks        </vt:lpstr>
      <vt:lpstr>      PayPal (PYPL)-Fintech Rules took profits on long 4/$90-$95 call spread      </vt:lpstr>
      <vt:lpstr>  NVIDIA (NVDA) – New Highs on 39% Jump in Earnings   </vt:lpstr>
      <vt:lpstr>  Micron Technology (MU)-Ditto   </vt:lpstr>
      <vt:lpstr>  Salesforce (CRM)- Massive Online Migration took profits on long 9/$125-$130 vertical bull call spread took profits on long 8/$125-$130 vertical bull call spread took profits on long 2/$105-$115 call spread     </vt:lpstr>
      <vt:lpstr>   Boeing (BA) –GM Or Bank Style Takeover? 737 MAX production shutdown-Criminal investigation took profits on long 2/$270-$280 call spread took profits on long 12/$310-$330 call spread took profits on long 4/$300-$310 call spread took profits on long 4/$315-$335 call spread      </vt:lpstr>
      <vt:lpstr>  Walt Disney (DIS)- Corona Hit long 9/$120-$125 put spread  took profits on long 6/$85-$90 call spread     </vt:lpstr>
      <vt:lpstr>  Adobe (ADBE)- The Quality Non-China tech play   </vt:lpstr>
      <vt:lpstr>Industrials Sector SPDR (XLI)- (GE), (MMM), (UNP), (UTX), (BA), (HON)</vt:lpstr>
      <vt:lpstr>  US Steel (X)-Tariffs Trouble   </vt:lpstr>
      <vt:lpstr>  Wal-Mart (WMT)-Hiring 150,000 took profit on Long 11/$125-$130 bear put spread took profit on Long 10/$119-$121 bear put spread took profits on Long 8/$114-$117 bear put spread  </vt:lpstr>
      <vt:lpstr>  Macys’ (M) – $4.5 Billion Loan took profits on Long 8/$23-$25 bear put spread  </vt:lpstr>
      <vt:lpstr>       Tesla (TSLA)-New Highs Up 110X from my first recommendation Model Y will be a blockbuster long 6/$850-$900 call spread long 7/$750-$800 call spread stopped out of long 6/$260-$270 put spread took profits on long 6/$140-$150 call spread        </vt:lpstr>
      <vt:lpstr>Southwest Airlines (LUV) – Warren Buffett big seller</vt:lpstr>
      <vt:lpstr>Delta Airlines (DAL) – Warren Buffett big seller  </vt:lpstr>
      <vt:lpstr>Transports Sector SPDR (XTN)- Worst Hit Sector (ALGT),  (ALK), (JBLU), (LUV), (CHRW), (DAL) </vt:lpstr>
      <vt:lpstr>Health Care Sector (XLV), (RXL)-New Highs (JNJ), (PFE), (MRK), (GILD), (ACT), (AMGN) The new favorite sector </vt:lpstr>
      <vt:lpstr>Amgen (AMGN) – Corona gains </vt:lpstr>
      <vt:lpstr>Seattle Genetics (SGEN) long 7/$140-$145 call spread-expires in two days </vt:lpstr>
      <vt:lpstr>Illumina (ILMN) long 7/$320-$330 call spread-expires in two days </vt:lpstr>
      <vt:lpstr>Regeneron (REGN) long 7/$570-$580 call spread-expires in two days </vt:lpstr>
      <vt:lpstr>CRISPR Therapeutics (CRSP) </vt:lpstr>
      <vt:lpstr>Goldman Sachs (GS) – Trading Volume Burst </vt:lpstr>
      <vt:lpstr>JP Morgan (JPM) – Great Earnings Surprise took profits on 7/$80-$85 calls spread </vt:lpstr>
      <vt:lpstr>Palo Alto Networks (PANW)-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 Weak Dollar Play</vt:lpstr>
      <vt:lpstr>Bonds – Second Dip</vt:lpstr>
      <vt:lpstr>       Treasury ETF (TLT) – Huge Short Play long 7/$168-$171 put spread long 7/$151-$154 call spread took profits on long 7/$172-$175 put spread took profits on long 6/$175-$180 put spread stopped out of long 7/$165-$168 put spread        </vt:lpstr>
      <vt:lpstr> Ten Year Treasury Yield ($TNX) – 0.61%  </vt:lpstr>
      <vt:lpstr>Junk Bonds (HYG) 5.90% Yield to Maturity big jump in spreads on stock selloff and recession fears </vt:lpstr>
      <vt:lpstr>2X Short Treasuries (TBT)- 4 Month Bottoming Process</vt:lpstr>
      <vt:lpstr>Emerging Market Debt (ELD) 4.77% Yield- </vt:lpstr>
      <vt:lpstr>Municipal Bonds (MUB) – 1.41%   Mix of AAA, AA, and A rated bonds </vt:lpstr>
      <vt:lpstr>Foreign Currencies – A Tale of Two Economies 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 Bitcoin- Hanging on to $10,000  </vt:lpstr>
      <vt:lpstr>Energy – Resurging Corona Hammers Texas Tea </vt:lpstr>
      <vt:lpstr>Oil-($WTIC)</vt:lpstr>
      <vt:lpstr>  United States Oil Fund (USO) stopped out of long stopped out of long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 Teasing All Time Highs</vt:lpstr>
      <vt:lpstr>Gold (GLD)- Breaking Out took profits on long 7/$158-$161 call spread  took profits on long 7/$157-$160 call spread   </vt:lpstr>
      <vt:lpstr> Market Vectors Gold Miners ETF- (GDX) – Breaking Out  </vt:lpstr>
      <vt:lpstr> Barrick Gold (GOLD)- Breaking Out </vt:lpstr>
      <vt:lpstr> Newmont Mining- (NEM)- Breaking Out  </vt:lpstr>
      <vt:lpstr> Silver- (SLV)- Breaking out  </vt:lpstr>
      <vt:lpstr>  Silver Miners - (SIL)- Breaking Out  </vt:lpstr>
      <vt:lpstr>  Wheaton Precious Metals - (WPM)- Breaking Out  </vt:lpstr>
      <vt:lpstr> Copper (COPX)- Breaking Out Europe and Asia are recovering, but no the US </vt:lpstr>
      <vt:lpstr> Freeport McMoRan (FCX)-World’s Largest Copper Producer took profits on long 4/$10-$11 call spread took profits on short 4/$114 calls </vt:lpstr>
      <vt:lpstr>Real Estate –  The Bidding Wars are Back</vt:lpstr>
      <vt:lpstr>April Corelogic S&amp;P Case Shiller Home Price Index Phoenix (8.8%), Seattle (7.3%), Minneapolis (6.4%) showing biggest gains </vt:lpstr>
      <vt:lpstr>Simon Property Group (SPG)- Mall REIT Up to 60% of Mall Tenants Aren’t Paying Rent </vt:lpstr>
      <vt:lpstr>Crown Castle International (CCI) – 3.40% yielding cell phone Tower REIT</vt:lpstr>
      <vt:lpstr>US Home Construction Index (ITB) (DHI), (LEN), (PHM), (TOL), (NVR)   </vt:lpstr>
      <vt:lpstr>Trade Sheet- So What Do We Do About All This?</vt:lpstr>
      <vt:lpstr>    Next Strategy Webinar   12:00 EST Wednesday, August 5,  from Lake Tahoe, Nevada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7146</cp:revision>
  <cp:lastPrinted>2017-08-31T13:43:13Z</cp:lastPrinted>
  <dcterms:created xsi:type="dcterms:W3CDTF">2015-02-05T17:12:57Z</dcterms:created>
  <dcterms:modified xsi:type="dcterms:W3CDTF">2020-07-15T13:26:10Z</dcterms:modified>
</cp:coreProperties>
</file>