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8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647" r:id="rId9"/>
    <p:sldId id="695" r:id="rId10"/>
    <p:sldId id="755" r:id="rId11"/>
    <p:sldId id="1040" r:id="rId12"/>
    <p:sldId id="1041" r:id="rId13"/>
    <p:sldId id="1042" r:id="rId14"/>
    <p:sldId id="898" r:id="rId15"/>
    <p:sldId id="693" r:id="rId16"/>
    <p:sldId id="910" r:id="rId17"/>
    <p:sldId id="787" r:id="rId18"/>
    <p:sldId id="1033" r:id="rId19"/>
    <p:sldId id="1026" r:id="rId20"/>
    <p:sldId id="570" r:id="rId21"/>
    <p:sldId id="280" r:id="rId22"/>
    <p:sldId id="285" r:id="rId23"/>
    <p:sldId id="1022" r:id="rId24"/>
    <p:sldId id="563" r:id="rId25"/>
    <p:sldId id="835" r:id="rId26"/>
    <p:sldId id="613" r:id="rId27"/>
    <p:sldId id="831" r:id="rId28"/>
    <p:sldId id="811" r:id="rId29"/>
    <p:sldId id="1025" r:id="rId30"/>
    <p:sldId id="891" r:id="rId31"/>
    <p:sldId id="814" r:id="rId32"/>
    <p:sldId id="764" r:id="rId33"/>
    <p:sldId id="765" r:id="rId34"/>
    <p:sldId id="840" r:id="rId35"/>
    <p:sldId id="1039" r:id="rId36"/>
    <p:sldId id="893" r:id="rId37"/>
    <p:sldId id="841" r:id="rId38"/>
    <p:sldId id="289" r:id="rId39"/>
    <p:sldId id="730" r:id="rId40"/>
    <p:sldId id="994" r:id="rId41"/>
    <p:sldId id="996" r:id="rId42"/>
    <p:sldId id="799" r:id="rId43"/>
    <p:sldId id="673" r:id="rId44"/>
    <p:sldId id="830" r:id="rId45"/>
    <p:sldId id="481" r:id="rId46"/>
    <p:sldId id="290" r:id="rId47"/>
    <p:sldId id="1008" r:id="rId48"/>
    <p:sldId id="1036" r:id="rId49"/>
    <p:sldId id="1037" r:id="rId50"/>
    <p:sldId id="1038" r:id="rId51"/>
    <p:sldId id="1009" r:id="rId52"/>
    <p:sldId id="669" r:id="rId53"/>
    <p:sldId id="1043" r:id="rId54"/>
    <p:sldId id="522" r:id="rId55"/>
    <p:sldId id="336" r:id="rId56"/>
    <p:sldId id="295" r:id="rId57"/>
    <p:sldId id="501" r:id="rId58"/>
    <p:sldId id="539" r:id="rId59"/>
    <p:sldId id="982" r:id="rId60"/>
    <p:sldId id="654" r:id="rId61"/>
    <p:sldId id="659" r:id="rId62"/>
    <p:sldId id="655" r:id="rId63"/>
    <p:sldId id="656" r:id="rId64"/>
    <p:sldId id="657" r:id="rId65"/>
    <p:sldId id="658" r:id="rId66"/>
    <p:sldId id="985" r:id="rId67"/>
    <p:sldId id="533" r:id="rId68"/>
    <p:sldId id="756" r:id="rId69"/>
    <p:sldId id="1001" r:id="rId70"/>
    <p:sldId id="786" r:id="rId71"/>
    <p:sldId id="546" r:id="rId72"/>
    <p:sldId id="536" r:id="rId73"/>
    <p:sldId id="777" r:id="rId74"/>
    <p:sldId id="986" r:id="rId75"/>
    <p:sldId id="388" r:id="rId76"/>
    <p:sldId id="312" r:id="rId77"/>
    <p:sldId id="380" r:id="rId78"/>
    <p:sldId id="747" r:id="rId79"/>
    <p:sldId id="313" r:id="rId80"/>
    <p:sldId id="972" r:id="rId81"/>
    <p:sldId id="907" r:id="rId82"/>
    <p:sldId id="650" r:id="rId83"/>
    <p:sldId id="729" r:id="rId84"/>
    <p:sldId id="737" r:id="rId85"/>
    <p:sldId id="998" r:id="rId86"/>
    <p:sldId id="999" r:id="rId87"/>
    <p:sldId id="1000" r:id="rId88"/>
    <p:sldId id="904" r:id="rId89"/>
    <p:sldId id="905" r:id="rId90"/>
    <p:sldId id="754" r:id="rId91"/>
    <p:sldId id="332" r:id="rId92"/>
    <p:sldId id="586" r:id="rId93"/>
    <p:sldId id="1005" r:id="rId94"/>
    <p:sldId id="1006" r:id="rId95"/>
    <p:sldId id="492" r:id="rId96"/>
    <p:sldId id="335" r:id="rId9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8" autoAdjust="0"/>
    <p:restoredTop sz="94966"/>
  </p:normalViewPr>
  <p:slideViewPr>
    <p:cSldViewPr>
      <p:cViewPr varScale="1">
        <p:scale>
          <a:sx n="121" d="100"/>
          <a:sy n="121" d="100"/>
        </p:scale>
        <p:origin x="95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50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79014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912347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Rotation Trade is Here”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12,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64BC2-E521-9A41-BADA-AAC8379C2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019300"/>
            <a:ext cx="4089400" cy="281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The Biggest Hit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914400"/>
            <a:ext cx="1028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*July </a:t>
            </a:r>
            <a:r>
              <a:rPr lang="en-US" sz="2000" b="1" dirty="0"/>
              <a:t>Nonfarm Payroll Report </a:t>
            </a:r>
            <a:r>
              <a:rPr lang="en-US" sz="2000" dirty="0"/>
              <a:t>comes in at 1.73 million, with the headline </a:t>
            </a:r>
            <a:r>
              <a:rPr lang="en-US" sz="2000" b="1" dirty="0"/>
              <a:t>Unemployment rate</a:t>
            </a:r>
            <a:r>
              <a:rPr lang="en-US" sz="2000" dirty="0"/>
              <a:t> falling from 11.1% to 10.2%.</a:t>
            </a:r>
            <a:br>
              <a:rPr lang="en-US" sz="2000" b="1" i="1" dirty="0"/>
            </a:br>
            <a:br>
              <a:rPr lang="en-US" sz="2000" b="1" i="1" dirty="0"/>
            </a:br>
            <a:r>
              <a:rPr lang="en-US" sz="2000" dirty="0"/>
              <a:t>*</a:t>
            </a:r>
            <a:r>
              <a:rPr lang="en-US" sz="2000" b="1" dirty="0"/>
              <a:t>Weekly Jobless Claims </a:t>
            </a:r>
            <a:r>
              <a:rPr lang="en-US" sz="2000" dirty="0"/>
              <a:t>at 1,186,000 still the worst in history</a:t>
            </a:r>
            <a:br>
              <a:rPr lang="en-US" dirty="0"/>
            </a:br>
            <a:br>
              <a:rPr lang="en-US" sz="2000" b="1" i="1" dirty="0"/>
            </a:br>
            <a:r>
              <a:rPr lang="en-US" sz="2000" dirty="0"/>
              <a:t>*July </a:t>
            </a:r>
            <a:r>
              <a:rPr lang="en-US" sz="2000" b="1" dirty="0"/>
              <a:t>ADP Private Sector Report </a:t>
            </a:r>
            <a:r>
              <a:rPr lang="en-US" sz="2000" dirty="0"/>
              <a:t>shows companies only rehired 167,000, a weak recovery at best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*Q2 GDP at 32.9% is the worst in American history.</a:t>
            </a:r>
            <a:br>
              <a:rPr lang="en-US" sz="2000" dirty="0"/>
            </a:br>
            <a:r>
              <a:rPr lang="en-US" sz="2000" dirty="0"/>
              <a:t> Will there be a big rebound in Q3,</a:t>
            </a:r>
            <a:br>
              <a:rPr lang="en-US" sz="2000" dirty="0"/>
            </a:br>
            <a:r>
              <a:rPr lang="en-US" sz="2000" dirty="0"/>
              <a:t> or do we have to wait until Q4?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*Europe shrinks by 10% in Q2 at an annualized</a:t>
            </a:r>
            <a:br>
              <a:rPr lang="en-US" sz="2000" dirty="0"/>
            </a:br>
            <a:r>
              <a:rPr lang="en-US" sz="2000" dirty="0"/>
              <a:t> showing, showing their Corona policies succeeded</a:t>
            </a:r>
            <a:br>
              <a:rPr lang="en-US" sz="2000" dirty="0"/>
            </a:br>
            <a:r>
              <a:rPr lang="en-US" sz="2000" dirty="0"/>
              <a:t> where ours failed miserably.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*New trade war with China threatens an added</a:t>
            </a:r>
            <a:br>
              <a:rPr lang="en-US" sz="2000" dirty="0"/>
            </a:br>
            <a:r>
              <a:rPr lang="en-US" sz="2000" dirty="0"/>
              <a:t> drag on the US economy.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839EB-8D3E-A940-A2B4-ABE1A9CD0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419024"/>
            <a:ext cx="4736123" cy="314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9F73-65A1-D742-9FB6-3FB17B3D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2E4FA-0D10-1144-980D-2454AA293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BC56B55-F42B-D44E-AC4E-827CEC2B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1" y="274637"/>
            <a:ext cx="11510699" cy="62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40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0FAE-8890-394A-98A6-5EB8F726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D9C6E-2424-DE4C-B0C6-E3A3AB011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699F861-732D-1740-B41C-28CBF1882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35" y="152400"/>
            <a:ext cx="11212865" cy="64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5DF7-7872-DD4D-89D2-11A9CB28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60530-9D98-FC4A-B7C4-2028B0DDA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A844960-DA2A-C844-8A64-ABA8C954E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5546"/>
            <a:ext cx="11201400" cy="62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- Disaster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+1.18 Million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3129181-18C7-CF4E-8480-0A4460A8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115153"/>
            <a:ext cx="9982200" cy="42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4ACA2E-FC35-4749-9C3E-8AD34CEA5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569613"/>
              </p:ext>
            </p:extLst>
          </p:nvPr>
        </p:nvGraphicFramePr>
        <p:xfrm>
          <a:off x="1060829" y="1790700"/>
          <a:ext cx="9917941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5092927">
                  <a:extLst>
                    <a:ext uri="{9D8B030D-6E8A-4147-A177-3AD203B41FA5}">
                      <a16:colId xmlns:a16="http://schemas.microsoft.com/office/drawing/2014/main" val="2798111910"/>
                    </a:ext>
                  </a:extLst>
                </a:gridCol>
                <a:gridCol w="2248925">
                  <a:extLst>
                    <a:ext uri="{9D8B030D-6E8A-4147-A177-3AD203B41FA5}">
                      <a16:colId xmlns:a16="http://schemas.microsoft.com/office/drawing/2014/main" val="635130508"/>
                    </a:ext>
                  </a:extLst>
                </a:gridCol>
                <a:gridCol w="2576089">
                  <a:extLst>
                    <a:ext uri="{9D8B030D-6E8A-4147-A177-3AD203B41FA5}">
                      <a16:colId xmlns:a16="http://schemas.microsoft.com/office/drawing/2014/main" val="1526208599"/>
                    </a:ext>
                  </a:extLst>
                </a:gridCol>
              </a:tblGrid>
              <a:tr h="319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1449796775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4076622965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Perrigo Co. (PRGO)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55.00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  64.00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2858115623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American Express Co. (AXP)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108.00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130.00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3036377737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CDW Corp (CDW)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119.00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140.00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896096376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CME Group Inc. (CME)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167.00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190.00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3175953991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WEX Inc, (WEX)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165.00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190.00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4059067399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3402126087"/>
                  </a:ext>
                </a:extLst>
              </a:tr>
              <a:tr h="31960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764319314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4008425352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MercadoLibre Inc. (MELI)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1,160.00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1,000.00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1341194638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NetEase.com Inc. (NTES)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465.00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400.00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3178136597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Quidel Corp. (QDEL)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248.00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200.00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1494670255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Jazz Pharmaceuticals (JAZZ)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125.00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   107.00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1466228902"/>
                  </a:ext>
                </a:extLst>
              </a:tr>
              <a:tr h="2989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Cogent Communications (CCOI)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 $                      70.00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 $                           55.00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32" marR="7732" marT="7732" marB="0" anchor="b"/>
                </a:tc>
                <a:extLst>
                  <a:ext uri="{0D108BD9-81ED-4DB2-BD59-A6C34878D82A}">
                    <a16:rowId xmlns:a16="http://schemas.microsoft.com/office/drawing/2014/main" val="1154084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Rotation is Here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hit new highs as US Corona cases explode, with tech and biotech leading the charge, but are way overdue for a correction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*”Recovery stocks like banks, energy, cruise lines, and hotels have been thrown back into the trash can, but are ripe for a major bounce when corona cases peak again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expensive relative to the old America, but cheap relative to the new one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*Pandemic is forcing massive economies and cist cutting,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evolving companies towards much more profitable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business models at incredible speed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*That’s what investors are paying up for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*Fear of being left behind at the station is dragging 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$5 trillion in cash from the sidelines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$3,400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E0D442-42FA-F941-B4DD-9F865877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2971800"/>
            <a:ext cx="232706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Double Top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05900" y="378635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2,800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6698966" y="3285738"/>
            <a:ext cx="762292" cy="7674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90C8D-7590-DD41-B37E-0ECD5B30C191}"/>
              </a:ext>
            </a:extLst>
          </p:cNvPr>
          <p:cNvCxnSpPr>
            <a:cxnSpLocks/>
          </p:cNvCxnSpPr>
          <p:nvPr/>
        </p:nvCxnSpPr>
        <p:spPr>
          <a:xfrm>
            <a:off x="7510008" y="3383935"/>
            <a:ext cx="570605" cy="62650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8520490" y="2630871"/>
            <a:ext cx="1457268" cy="14839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10058400" y="191748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05B44-B317-DB41-B58A-2C4FD82CA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563"/>
            <a:ext cx="6121400" cy="463477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534240" y="4182863"/>
            <a:ext cx="5123519" cy="94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5994895" y="3285738"/>
            <a:ext cx="566382" cy="8229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4B92700-01B6-4A21-9A38-5B236456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54" y="1371600"/>
            <a:ext cx="715545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F2159A3-18B2-4B48-910E-B6CF13E4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0"/>
            <a:ext cx="7786297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– A record 82 Trade Alerts since April 1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+5.89%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+34.53%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-1.7%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+390.44%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36.60%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209800" y="3048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4ABA5F-B49B-464E-A451-3CE7583DA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30191"/>
            <a:ext cx="7239000" cy="55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Peaking Out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9CD3A3F-DA1B-4F01-8C46-342FB5A9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66800"/>
            <a:ext cx="7589609" cy="579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(VIX)-”BUY” Territory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BC86873-4A3A-4D37-A89A-B035E8585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0"/>
            <a:ext cx="7700783" cy="5879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6E82DE-3062-4EE8-8E2F-D1EDC89DE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5785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2063B38-5F50-4082-B0C6-2791803F4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32079"/>
            <a:ext cx="6905165" cy="53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F51DBA-BBFA-44D0-BD62-C3F21A3AE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20743"/>
            <a:ext cx="6553768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8/$480-$490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53B6DE5-109E-4E01-BF6E-B4D71B583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28364"/>
            <a:ext cx="6599492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03C85D-99DB-4F39-8B24-981971CC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43605"/>
            <a:ext cx="6584251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Major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8/$3,000-$3,500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5A79BBC-85B6-4960-A06E-AD4DD17E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962429"/>
            <a:ext cx="6176153" cy="47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187% in 4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A05552-844A-4AFA-85AC-93F12C825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59913" cy="57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Huge Aggressive “Recovery” Rotation Play</a:t>
            </a: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+39.23%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468206-4087-C34C-AE0C-6CACA178A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215860"/>
              </p:ext>
            </p:extLst>
          </p:nvPr>
        </p:nvGraphicFramePr>
        <p:xfrm>
          <a:off x="609600" y="1371599"/>
          <a:ext cx="4800600" cy="5076997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40170">
                  <a:extLst>
                    <a:ext uri="{9D8B030D-6E8A-4147-A177-3AD203B41FA5}">
                      <a16:colId xmlns:a16="http://schemas.microsoft.com/office/drawing/2014/main" val="4076721741"/>
                    </a:ext>
                  </a:extLst>
                </a:gridCol>
                <a:gridCol w="1360430">
                  <a:extLst>
                    <a:ext uri="{9D8B030D-6E8A-4147-A177-3AD203B41FA5}">
                      <a16:colId xmlns:a16="http://schemas.microsoft.com/office/drawing/2014/main" val="3879032099"/>
                    </a:ext>
                  </a:extLst>
                </a:gridCol>
              </a:tblGrid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Current Capital at Risk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030790162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720771935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sng" strike="noStrike">
                          <a:effectLst/>
                        </a:rPr>
                        <a:t>Risk On</a:t>
                      </a:r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383135190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World is Getting Better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085562149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895893170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(JPM) 8/$92-$95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787245715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(TLT) 8/$175-$177.50 put spread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4075389536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(TLT) 8/$172.50-$175.00 put spread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834118021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(TLT) 8/$170-$172.50 put spread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570032424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078014819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59927148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402518950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sng" strike="noStrike">
                          <a:effectLst/>
                        </a:rPr>
                        <a:t>Risk Off</a:t>
                      </a:r>
                      <a:endParaRPr lang="en-US" sz="11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3467532041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World is Getting Worse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4176267962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738781454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(AAPL) 8/$480-$490 put spread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903653227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(AMZN) 8/$3,000-3,350 put spread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189970664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(TSLA) 8/1,700-$1,750 put sprerad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2731833240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(FB) 8/$290-$300 put spread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-10.00%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589501401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920092533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Total Net Position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542957482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4266495423"/>
                  </a:ext>
                </a:extLst>
              </a:tr>
              <a:tr h="220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Total Aggregate Position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80.00%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800" marR="4800" marT="4800" marB="0" anchor="b"/>
                </a:tc>
                <a:extLst>
                  <a:ext uri="{0D108BD9-81ED-4DB2-BD59-A6C34878D82A}">
                    <a16:rowId xmlns:a16="http://schemas.microsoft.com/office/drawing/2014/main" val="1411884461"/>
                  </a:ext>
                </a:extLst>
              </a:tr>
            </a:tbl>
          </a:graphicData>
        </a:graphic>
      </p:graphicFrame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8646DC2-18A2-4F46-A726-A23531B74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133903"/>
            <a:ext cx="3810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B7D303E-825D-4B9D-BF7C-93D9FC948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394730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New Highs on 39% Jump in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AB8627-03CD-4AA5-B889-560A4B03C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522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(MU)-Ditto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FE14C4C-2417-4F6C-BEC6-B6A1E72BA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4667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8075921-A7AC-4D31-86E5-053554B5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42826"/>
            <a:ext cx="700391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–GM Or Bank Style Takeover?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BDE4C62-C8F0-4257-9B2C-688734ED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09800"/>
            <a:ext cx="6033520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Technology Letter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$2,500 Upgrade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7F0B78-D011-D24C-BDB1-5ADEE6C92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87086"/>
              </p:ext>
            </p:extLst>
          </p:nvPr>
        </p:nvGraphicFramePr>
        <p:xfrm>
          <a:off x="914400" y="1808285"/>
          <a:ext cx="5661509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67583">
                  <a:extLst>
                    <a:ext uri="{9D8B030D-6E8A-4147-A177-3AD203B41FA5}">
                      <a16:colId xmlns:a16="http://schemas.microsoft.com/office/drawing/2014/main" val="3470257467"/>
                    </a:ext>
                  </a:extLst>
                </a:gridCol>
                <a:gridCol w="1793926">
                  <a:extLst>
                    <a:ext uri="{9D8B030D-6E8A-4147-A177-3AD203B41FA5}">
                      <a16:colId xmlns:a16="http://schemas.microsoft.com/office/drawing/2014/main" val="2228040306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Current Capital at Risk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140552233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33965350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27390463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251794396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96999150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304201261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CSCO 8/$38-$41 August 2020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401866722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MSFT 8/$190-$195 August 2020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99413641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ADBE 8/$400-$405 August 2020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173364550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EBAY 8/ $50-$53 August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3313104049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424195961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18767095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29560942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34986481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 positions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226125799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657232242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364273935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083" marR="6083" marT="6083" marB="0" anchor="b"/>
                </a:tc>
                <a:extLst>
                  <a:ext uri="{0D108BD9-81ED-4DB2-BD59-A6C34878D82A}">
                    <a16:rowId xmlns:a16="http://schemas.microsoft.com/office/drawing/2014/main" val="2819162278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DF2E57-7151-444E-B592-4029516F1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3370385"/>
            <a:ext cx="2514600" cy="245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15F284-23C7-7B4F-A407-CC26E965EF8F}"/>
              </a:ext>
            </a:extLst>
          </p:cNvPr>
          <p:cNvSpPr txBox="1"/>
          <p:nvPr/>
        </p:nvSpPr>
        <p:spPr>
          <a:xfrm>
            <a:off x="8732527" y="1897522"/>
            <a:ext cx="15087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32.28%</a:t>
            </a:r>
            <a:br>
              <a:rPr lang="en-US" sz="2000" b="1" dirty="0"/>
            </a:br>
            <a:r>
              <a:rPr lang="en-US" sz="2000" b="1" dirty="0"/>
              <a:t> Expiration</a:t>
            </a:r>
            <a:br>
              <a:rPr lang="en-US" sz="2000" b="1" dirty="0"/>
            </a:br>
            <a:r>
              <a:rPr lang="en-US" sz="2000" b="1" dirty="0"/>
              <a:t>P&amp;L</a:t>
            </a:r>
          </a:p>
        </p:txBody>
      </p:sp>
    </p:spTree>
    <p:extLst>
      <p:ext uri="{BB962C8B-B14F-4D97-AF65-F5344CB8AC3E}">
        <p14:creationId xmlns:p14="http://schemas.microsoft.com/office/powerpoint/2010/main" val="265448861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9/$120-$125 put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61E856B-C9B0-4349-85CE-1372C5D3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905" y="1371600"/>
            <a:ext cx="7196989" cy="54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058B86-9BF9-4F07-B118-40247CBAE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71600"/>
            <a:ext cx="715146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7227DCD-7930-4BFC-885E-D763F10CE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64136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(X)-Dying Old Economy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463CDF8-A6DD-4BD9-9C37-FC2C8174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990601"/>
            <a:ext cx="761608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1EADDA-BED7-B34D-8CA9-8549E0AC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87" y="0"/>
            <a:ext cx="10234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(WMT)-Hiring 150,000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430B3E4-7FBE-4265-A770-962F7D68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447801"/>
            <a:ext cx="702835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Waiting for Chapter 11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DB07BD1-7119-4447-B41C-5BA507764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99181"/>
            <a:ext cx="7086600" cy="545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(TSLA)-New Highs-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Y will be a blockbuster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8/$1,700-$1,750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6/$850-$900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7/$750-$800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7682AA-918E-4E17-B6D7-A095BE209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940039"/>
            <a:ext cx="6400800" cy="49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– Warren Buffett big seller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C2C6CB-9F36-4CE4-9D4A-4AF9FBD83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3815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Warren Buffett big seller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7346A83-4F36-4EC3-B68F-D45FC7A01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772938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856B08A-EFDE-4718-AFAC-76C9970F8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4986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new favorite sector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BFD9800-E619-4823-B33F-7A74C33AD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0"/>
            <a:ext cx="7239000" cy="55214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5729E1-ADF1-4C6A-922F-9A651C410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50610"/>
            <a:ext cx="7620000" cy="580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Seattle Genetics (SGEN)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B10A55-97A4-420C-A7E4-D9561FEE9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8392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217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Illumina (ILMN)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9240A7B-0885-4685-80A9-DDF0EE8F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0"/>
            <a:ext cx="743257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63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9D5A0EC-19B7-444B-B559-96284A1E5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21" y="0"/>
            <a:ext cx="9977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776C7B-8FE6-4D18-AC0B-8A3136154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67207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C5DC864-1F03-43C4-B8D5-3A284B19E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666352" cy="58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Trading Volume Burst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320F8C-D8C4-4D11-9FA0-EB7255842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6181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8/$92-$95 bull call spread</a:t>
            </a: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49653A5-FCF0-44AF-85F5-F50D4D6D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2883"/>
            <a:ext cx="7162800" cy="548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098819F-C193-4F08-BED2-E0072FB7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4748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6D54DA1-6787-4E7E-B7D4-D82C25738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32954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AB2C658-4940-4AFE-A5CE-BDFAF1764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680960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3107D49-9F22-4BC9-93B0-0630B57A6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9602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1D118F9-3DF1-4F40-8C20-23D377670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6590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*A second peak in the Corona virus will bring a second peak in interest rates and plunge in prices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*While stock market ignores soaring Corona cases, bonds are keeping a laser focus</a:t>
            </a:r>
            <a:b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*Rotation to domestic “recovery” stocks will bring another bond selloff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*Another short selling opportunity of the century is in play,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once corona cases peak out again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Second Dip is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65053-6F23-9D4E-8B8D-FE04B2581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3210149"/>
            <a:ext cx="3098800" cy="335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Fed has proven its intention to step in and run the printing presses on any 10% market correction,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is imminent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overpriced at all time high, but cheap on a three-year view. The double top risk is here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short is far and away the better trade based on massive over issuance of US government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now we have a big rally to sell into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big fear remains for a larger Corona spike now, with a second, bigger one in the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broke out from hedging and diversification demand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dollar is toast because of exploding deficits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the decade is setting up,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next big dip is the one you buy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368312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8/$172.50-$175.00 bear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8/$175.00-$177.50 bear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7/$168-$171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7/$151-$154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7/$172-$175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DFD9527-5140-494E-B69C-AD228B098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1" y="2041348"/>
            <a:ext cx="6324600" cy="481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0.53%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C1E9DBC-0DE9-4AF4-867E-A496D4BC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90601"/>
            <a:ext cx="769320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5.90%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D0D701-FB72-4EFD-84FA-7368896DD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1"/>
            <a:ext cx="74528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F9F0D4B-9EA8-4AC3-8454-129D069B5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373504" cy="56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7B357C-F8EA-4577-8865-4A0AA91B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8096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1.41%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DF9812-B88A-4FB7-8FBF-FA34738F5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33898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US Dollar Lows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weakens on soaring Corona pandemic and poor policy responses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*Massive QE and bond issuance is sucking the life out of the Greenback, $2 trillion in new government borrowing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takes a new run at the highs as their economy recovers and the US doesn’t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strengthens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consolidates strength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new four month high at $11,400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C1144-5F5D-9247-B664-D47330409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078" y="3429000"/>
            <a:ext cx="4745896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EF5010A-EDF4-430E-AD72-9556ADE4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0"/>
            <a:ext cx="7543511" cy="58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9400359-E7E1-4BDD-88CC-F1FC9C813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66922" cy="60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E42F34-D96D-454E-A7C4-C6268F755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7384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*US cases top 4.9 million, </a:t>
            </a:r>
            <a:r>
              <a:rPr lang="en-US" sz="1800" b="1" dirty="0"/>
              <a:t>deaths at 164,690 </a:t>
            </a:r>
            <a:r>
              <a:rPr lang="en-US" sz="1800" dirty="0"/>
              <a:t>and new cases are exploding in most states, </a:t>
            </a:r>
            <a:r>
              <a:rPr lang="en-US" sz="1800" b="1" dirty="0"/>
              <a:t>BUT COULD BE PEAKING HERE FOR THE SHORT TERM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New CDC Forecasts Calls for </a:t>
            </a:r>
            <a:r>
              <a:rPr lang="en-US" sz="1800" b="1" i="1" dirty="0"/>
              <a:t>180,000 US Deaths by end August</a:t>
            </a:r>
            <a:r>
              <a:rPr lang="en-US" sz="1800" dirty="0"/>
              <a:t>, or 1,000 a day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*Arizona, Texas, and Florida hospitals are getting overwhelmed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*New wave is spreading to younger victims, so the death rate is falling under 1%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*At least five companies are close to delivering a vaccine in a year,</a:t>
            </a:r>
            <a:br>
              <a:rPr lang="en-US" sz="1800" dirty="0"/>
            </a:br>
            <a:r>
              <a:rPr lang="en-US" sz="1800" dirty="0"/>
              <a:t> as trillions are poured into the sector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*70 vaccines now in development worldwide, but some</a:t>
            </a:r>
            <a:br>
              <a:rPr lang="en-US" sz="1800" dirty="0"/>
            </a:br>
            <a:r>
              <a:rPr lang="en-US" sz="1800" dirty="0"/>
              <a:t>of these </a:t>
            </a:r>
            <a:r>
              <a:rPr lang="en-US" sz="1800" b="1" dirty="0"/>
              <a:t>MAY KILL YOU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*A true vaccine is a year off, or never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1" y="4139543"/>
            <a:ext cx="4347724" cy="24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E9ECF0-69DA-4143-A151-70C20E2B1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468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31FDABB-5ED7-45D3-A0E2-A515586F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35405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0ABF92-7EF3-48BD-B340-C6E581545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535710" cy="58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New 2020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B14C1F0A-D451-AD47-B2FF-8DB2079C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69761"/>
            <a:ext cx="11049000" cy="50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Flat Lining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*Short term bounce is possible if Corona cases peak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*Production supply/demand gap is shrinking but is still historically huge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*Much of lost demand is permanent as US economy restructures to a less transportation-oriented economy.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*Maybe half of all listed energy names will go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bankrupt in 2020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will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1BECE-C713-AE4D-BE13-E448F4B29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295" y="4114800"/>
            <a:ext cx="4923375" cy="21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3E6C633-56D2-4AD2-B2D4-9A47A5B0A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08722" cy="59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stopped out of long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5C7B843-A033-40CE-8DD5-1EA12A772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54836" cy="580464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EB28EA1-F1CA-4DCD-888D-9E5A5AB35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90601"/>
            <a:ext cx="7584845" cy="58297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7C46405-24A3-4281-B3BB-2CDBCEE8B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62000"/>
            <a:ext cx="797169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89D6AE7-7A32-438C-BE43-BBFFE551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29378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 up of a gauge&#10;&#10;Description automatically generated">
            <a:extLst>
              <a:ext uri="{FF2B5EF4-FFF2-40B4-BE49-F238E27FC236}">
                <a16:creationId xmlns:a16="http://schemas.microsoft.com/office/drawing/2014/main" id="{B4C45716-116B-7441-AF06-6EB0A8996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3931"/>
            <a:ext cx="8556171" cy="4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All Time Highs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 change in bullish picture-upside breakout is in play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sparks huge rally, worthless dollar make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valuable gold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9F6FD2D4-13A5-7C45-8B54-0DE37A0B0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2444513"/>
            <a:ext cx="4210873" cy="41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7/$157-$160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80B5E13-66FF-4263-A66F-73EEE2A1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64226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38E64DE-3243-4430-925B-65D2D01B0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90070"/>
            <a:ext cx="7696200" cy="59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F1769E-BCE7-4D14-9516-998D513E3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532" y="940398"/>
            <a:ext cx="7646541" cy="59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5DCAE00-FA49-4A2A-BF4B-4B232C8D2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838201"/>
            <a:ext cx="789526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DB7B9F-A7ED-478B-8B55-364973650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762001"/>
            <a:ext cx="799170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1135B3-75DA-43DC-B6B2-8A4304972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58316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E3699B5-EE88-486A-A56D-96EF68764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62000"/>
            <a:ext cx="795330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869FFB-207F-40E9-8199-F6154C8B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641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5D5A901-0E82-4E08-BC82-ADC98511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1752600"/>
            <a:ext cx="6661183" cy="51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Oversold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4" name="Picture 3" descr="A picture containing sitting, display, many, group&#10;&#10;Description automatically generated">
            <a:extLst>
              <a:ext uri="{FF2B5EF4-FFF2-40B4-BE49-F238E27FC236}">
                <a16:creationId xmlns:a16="http://schemas.microsoft.com/office/drawing/2014/main" id="{38650B69-3486-E348-977B-AC44B2F9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93" y="1549400"/>
            <a:ext cx="9708807" cy="48514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829800" y="19812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98298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 Running Out of Supply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*Commercial real estate may see a “hollowing out” continue as 10% of worker migration to homes may be permanent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*Home remodel market is booming as families spend much 24 hours a day at home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*30-year fixed rate mortgage hits record low at 3.14%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*Suburban search ads soaring as urban dwellers flee Corona virus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*Buyer demand is very strong with supply shrinking, so affordability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is plunging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*Up to 40 million could be evicted, four times the peak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seen during the Great Depression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upside with </a:t>
            </a:r>
            <a:r>
              <a:rPr lang="en-US" sz="1800" b="1" i="1" dirty="0">
                <a:solidFill>
                  <a:schemeClr val="tx1"/>
                </a:solidFill>
              </a:rPr>
              <a:t>S&amp;P Case Shiller Rose 4.5%,</a:t>
            </a:r>
            <a:r>
              <a:rPr lang="en-US" sz="1800" dirty="0">
                <a:solidFill>
                  <a:schemeClr val="tx1"/>
                </a:solidFill>
              </a:rPr>
              <a:t> in May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3C24C-4110-8545-9252-37DF3C182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532018"/>
            <a:ext cx="5232400" cy="206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(9.0%), Seattle (6.8%), Tampa (6.0%)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i="1" dirty="0"/>
              <a:t>Up to 60% of Mall Tenants Aren’t Paying Rent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C7545E9-45D5-4D11-9832-7974B26F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19200"/>
            <a:ext cx="738170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86320D9-F245-4D11-A399-7C106E43C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733979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2868FC5-52C6-49A4-AA3C-95438EB7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1"/>
            <a:ext cx="765158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$50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2,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Nevada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tanding on a rocky beach&#10;&#10;Description automatically generated">
            <a:extLst>
              <a:ext uri="{FF2B5EF4-FFF2-40B4-BE49-F238E27FC236}">
                <a16:creationId xmlns:a16="http://schemas.microsoft.com/office/drawing/2014/main" id="{CF22BF46-5B66-C848-A72B-F50548EC7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13716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33872</TotalTime>
  <Words>3854</Words>
  <Application>Microsoft Macintosh PowerPoint</Application>
  <PresentationFormat>Widescreen</PresentationFormat>
  <Paragraphs>212</Paragraphs>
  <Slides>96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Arial</vt:lpstr>
      <vt:lpstr>Calibri</vt:lpstr>
      <vt:lpstr>Calibri (Body)</vt:lpstr>
      <vt:lpstr>Helvetica</vt:lpstr>
      <vt:lpstr>Office Theme</vt:lpstr>
      <vt:lpstr>The Mad Hedge Fund Trader “The Rotation Trade is Here” </vt:lpstr>
      <vt:lpstr> Trade Alert Performance New All Time High! – A record 82 Trade Alerts since April 1  </vt:lpstr>
      <vt:lpstr>PowerPoint Presentation</vt:lpstr>
      <vt:lpstr>PowerPoint Presentation</vt:lpstr>
      <vt:lpstr>PowerPoint Presentation</vt:lpstr>
      <vt:lpstr>The Method to My Madness</vt:lpstr>
      <vt:lpstr>Corona Update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From Extreme Overbought to Oversold </vt:lpstr>
      <vt:lpstr>The Global Economy – The Biggest Hit</vt:lpstr>
      <vt:lpstr>PowerPoint Presentation</vt:lpstr>
      <vt:lpstr>PowerPoint Presentation</vt:lpstr>
      <vt:lpstr>PowerPoint Presentation</vt:lpstr>
      <vt:lpstr> Weekly Jobless Claims - Disaster  +1.18 Million </vt:lpstr>
      <vt:lpstr>The Bill Davis View A $1,500 Upgrade for the Mad Day Trader Service </vt:lpstr>
      <vt:lpstr>Stocks – Rotation is Here</vt:lpstr>
      <vt:lpstr>      S&amp;P 500 – Double Top Risk stopped out of long 7/$320-$330 bear put spread   took profits on long 6/$235-$245 bull call spread  took profits on long 4/$280-$290 bear put spread took profits on long 4/$275-$280 bear put spread        </vt:lpstr>
      <vt:lpstr> ProShares Ultra Short S&amp;P 500 (SDS)-  a Great Hedge for long stocks and bonds Long 2X position has a hedge against longs and bond shorts</vt:lpstr>
      <vt:lpstr> Dow Average ($INDU)-</vt:lpstr>
      <vt:lpstr>Russell 2000 (IWM)-  took profits on Long 10/$137-$142 vertical bull call spread took profits on Long 10/$153-$156 vertical bear put spread </vt:lpstr>
      <vt:lpstr>NASDAQ ($COMPQ) – Peaking Out</vt:lpstr>
      <vt:lpstr>(VIX)-”BUY” Territory </vt:lpstr>
      <vt:lpstr> (VXX)- Sell Rallies-Down $85 to $26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(FB)-New High Long 9/$290-$300 vertical bear put spread stopped out of Long 9/$190-$200 vertical bear put spread took profits on Long 9/$145-$155 vertical bull call spread took profits on Long 9/$150-$160 vertical bull call spread took profits on Long 8/$167.50-$172.50 vertical bull call spread     </vt:lpstr>
      <vt:lpstr>      Apple (AAPL)- New Highs long 8/$480-$490 bear put spread took profits on long 7/$320-$330 call spread took profits on long 4/24/$250-$260 call spread took profits on long 5/$250-$260 call spread       </vt:lpstr>
      <vt:lpstr>   Alphabet (GOOGL) – New High took profits on long 12/$1,200-$1,230 bull call spread took profits on long 9/$1,030-$1,080 vertical bull call spread stopped out of long 5/$1,100-$1,130 bull call spread took profits on long 4/$1,080-$1,120 bull call spread   </vt:lpstr>
      <vt:lpstr>         Amazon (AMZN) – Major New High long 8/$3,000-$3,500 bear put spread took profits on long 4/$1,500-$1,550 bull call spread took profits on long 4/$1,600-$1,650 bull call spread stopped out of long 3/$1,700-$1,800 bull call spread  took profits on 9/$1,500-$1,500 bull call spread        </vt:lpstr>
      <vt:lpstr>        ProShares Ultra Technology (ROM) – Up 187% in 4 Months        </vt:lpstr>
      <vt:lpstr>      PayPal (PYPL)-Fintech Rules took profits on long 4/$90-$95 call spread      </vt:lpstr>
      <vt:lpstr>  NVIDIA (NVDA) – New Highs on 39% Jump in Earnings   </vt:lpstr>
      <vt:lpstr>  Micron Technology (MU)-Ditto   </vt:lpstr>
      <vt:lpstr>  Salesforce (CRM)- Massive Online Migration took profits on long 9/$125-$130 vertical bull call spread took profits on long 8/$125-$130 vertical bull call spread took profits on long 2/$105-$115 call spread     </vt:lpstr>
      <vt:lpstr>   Boeing (BA) –GM Or Bank Style Takeover? 737 MAX production shutdown-Criminal investigation took profits on long 2/$270-$280 call spread took profits on long 12/$310-$330 call spread took profits on long 4/$300-$310 call spread took profits on long 4/$315-$335 call spread      </vt:lpstr>
      <vt:lpstr>The Mad Hedge Technology Letter A $2,500 Upgrade </vt:lpstr>
      <vt:lpstr>  Walt Disney (DIS)- Corona Hit long 9/$120-$125 put spread  took profits on long 6/$85-$90 call spread     </vt:lpstr>
      <vt:lpstr>  Adobe (ADBE)- The Quality Non-China tech play   </vt:lpstr>
      <vt:lpstr>Industrials Sector SPDR (XLI)- (GE), (MMM), (UNP), (UTX), (BA), (HON)</vt:lpstr>
      <vt:lpstr>  US Steel (X)-Dying Old Economy   </vt:lpstr>
      <vt:lpstr>  Wal-Mart (WMT)-Hiring 150,000 took profit on Long 11/$125-$130 bear put spread took profit on Long 10/$119-$121 bear put spread took profits on Long 8/$114-$117 bear put spread  </vt:lpstr>
      <vt:lpstr>  Macys’ (M) – Waiting for Chapter 11 took profits on Long 8/$23-$25 bear put spread  </vt:lpstr>
      <vt:lpstr>       Tesla (TSLA)-New Highs-Model Y will be a blockbuster long 8/$1,700-$1,750 bear put spread long 6/$850-$900 call spread long 7/$750-$800 call spread stopped out of long 6/$260-$270 put spread took profits on long 6/$140-$150 call spread        </vt:lpstr>
      <vt:lpstr>Southwest Airlines (LUV) – Warren Buffett big seller</vt:lpstr>
      <vt:lpstr>Delta Airlines (DAL) – Warren Buffett big seller  </vt:lpstr>
      <vt:lpstr>Transports Sector SPDR (XTN)- Worst Hit Sector (ALGT),  (ALK), (JBLU), (LUV), (CHRW), (DAL) </vt:lpstr>
      <vt:lpstr>Health Care Sector (XLV), (RXL)-New Highs (JNJ), (PFE), (MRK), (GILD), (ACT), (AMGN) The new favorite sector </vt:lpstr>
      <vt:lpstr>Amgen (AMGN) </vt:lpstr>
      <vt:lpstr>Seattle Genetics (SGEN) took profits on long 7/$140-$145 call spread </vt:lpstr>
      <vt:lpstr>Illumina (ILMN) took profits on long 7/$320-$330 call spread </vt:lpstr>
      <vt:lpstr>Regeneron (REGN) took profits on long 7/$570-$580 call spread </vt:lpstr>
      <vt:lpstr>CRISPR Therapeutics (CRSP) </vt:lpstr>
      <vt:lpstr>Goldman Sachs (GS) – Trading Volume Burst </vt:lpstr>
      <vt:lpstr>JP Morgan Chase (JPM) – “Recovery” Rotation Play long 8/$92-$95 bull call spread</vt:lpstr>
      <vt:lpstr>Palo Alto Networks (PANW)- New High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 Weak Dollar Play</vt:lpstr>
      <vt:lpstr>Bonds – Second Dip is Here</vt:lpstr>
      <vt:lpstr>       Treasury ETF (TLT) – Huge Short Play long 8/$172.50-$175.00 bear put spread long 8/$175.00-$177.50 bear put spread took profits on long 7/$168-$171 put spread took profits on long 7/$151-$154 call spread took profits on long 7/$172-$175 put spread         </vt:lpstr>
      <vt:lpstr> Ten Year Treasury Yield ($TNX) – 0.53%  </vt:lpstr>
      <vt:lpstr>Junk Bonds (HYG) 5.90% Yield to Maturity big jump in spreads on stock selloff and recession fears </vt:lpstr>
      <vt:lpstr>2X Short Treasuries (TBT)- 2 Month Bottoming Process</vt:lpstr>
      <vt:lpstr>Emerging Market Debt (ELD) 4.77% Yield- </vt:lpstr>
      <vt:lpstr>Municipal Bonds (MUB) – 1.41%   Mix of AAA, AA, and A rated bonds </vt:lpstr>
      <vt:lpstr>Foreign Currencies – New US Dollar Lows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Bitcoin- New 2020 High  </vt:lpstr>
      <vt:lpstr>Energy – Flat Lining </vt:lpstr>
      <vt:lpstr>Oil-($WTIC)</vt:lpstr>
      <vt:lpstr>  United States Oil Fund (USO) stopped out of long stopped out of long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All Time Highs</vt:lpstr>
      <vt:lpstr>Gold (GLD)- Short Term downtrend long 7/$157-$160 call spread    </vt:lpstr>
      <vt:lpstr> Market Vectors Gold Miners ETF- (GDX) – 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 Running Out of Supply</vt:lpstr>
      <vt:lpstr>April Corelogic S&amp;P Case Shiller Home Price Index Phoenix (9.0%), Seattle (6.8%), Tampa (6.0%) showing biggest gains </vt:lpstr>
      <vt:lpstr>Simon Property Group (SPG)- Mall REIT Up to 60% of Mall Tenants Aren’t Paying Rent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September 2,  from Lake Tahoe, Nevada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7162</cp:revision>
  <cp:lastPrinted>2017-08-31T13:43:13Z</cp:lastPrinted>
  <dcterms:created xsi:type="dcterms:W3CDTF">2015-02-05T17:12:57Z</dcterms:created>
  <dcterms:modified xsi:type="dcterms:W3CDTF">2020-08-12T15:54:53Z</dcterms:modified>
</cp:coreProperties>
</file>