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96"/>
  </p:notesMasterIdLst>
  <p:sldIdLst>
    <p:sldId id="256" r:id="rId2"/>
    <p:sldId id="888" r:id="rId3"/>
    <p:sldId id="605" r:id="rId4"/>
    <p:sldId id="997" r:id="rId5"/>
    <p:sldId id="664" r:id="rId6"/>
    <p:sldId id="824" r:id="rId7"/>
    <p:sldId id="1032" r:id="rId8"/>
    <p:sldId id="647" r:id="rId9"/>
    <p:sldId id="695" r:id="rId10"/>
    <p:sldId id="755" r:id="rId11"/>
    <p:sldId id="898" r:id="rId12"/>
    <p:sldId id="693" r:id="rId13"/>
    <p:sldId id="910" r:id="rId14"/>
    <p:sldId id="787" r:id="rId15"/>
    <p:sldId id="1033" r:id="rId16"/>
    <p:sldId id="1026" r:id="rId17"/>
    <p:sldId id="570" r:id="rId18"/>
    <p:sldId id="280" r:id="rId19"/>
    <p:sldId id="285" r:id="rId20"/>
    <p:sldId id="1022" r:id="rId21"/>
    <p:sldId id="563" r:id="rId22"/>
    <p:sldId id="835" r:id="rId23"/>
    <p:sldId id="613" r:id="rId24"/>
    <p:sldId id="831" r:id="rId25"/>
    <p:sldId id="811" r:id="rId26"/>
    <p:sldId id="1025" r:id="rId27"/>
    <p:sldId id="891" r:id="rId28"/>
    <p:sldId id="1047" r:id="rId29"/>
    <p:sldId id="814" r:id="rId30"/>
    <p:sldId id="764" r:id="rId31"/>
    <p:sldId id="765" r:id="rId32"/>
    <p:sldId id="840" r:id="rId33"/>
    <p:sldId id="893" r:id="rId34"/>
    <p:sldId id="841" r:id="rId35"/>
    <p:sldId id="289" r:id="rId36"/>
    <p:sldId id="730" r:id="rId37"/>
    <p:sldId id="994" r:id="rId38"/>
    <p:sldId id="996" r:id="rId39"/>
    <p:sldId id="830" r:id="rId40"/>
    <p:sldId id="481" r:id="rId41"/>
    <p:sldId id="290" r:id="rId42"/>
    <p:sldId id="1008" r:id="rId43"/>
    <p:sldId id="1038" r:id="rId44"/>
    <p:sldId id="1009" r:id="rId45"/>
    <p:sldId id="669" r:id="rId46"/>
    <p:sldId id="1043" r:id="rId47"/>
    <p:sldId id="1048" r:id="rId48"/>
    <p:sldId id="1049" r:id="rId49"/>
    <p:sldId id="522" r:id="rId50"/>
    <p:sldId id="336" r:id="rId51"/>
    <p:sldId id="295" r:id="rId52"/>
    <p:sldId id="501" r:id="rId53"/>
    <p:sldId id="539" r:id="rId54"/>
    <p:sldId id="982" r:id="rId55"/>
    <p:sldId id="654" r:id="rId56"/>
    <p:sldId id="659" r:id="rId57"/>
    <p:sldId id="655" r:id="rId58"/>
    <p:sldId id="656" r:id="rId59"/>
    <p:sldId id="657" r:id="rId60"/>
    <p:sldId id="658" r:id="rId61"/>
    <p:sldId id="985" r:id="rId62"/>
    <p:sldId id="533" r:id="rId63"/>
    <p:sldId id="756" r:id="rId64"/>
    <p:sldId id="1001" r:id="rId65"/>
    <p:sldId id="786" r:id="rId66"/>
    <p:sldId id="546" r:id="rId67"/>
    <p:sldId id="536" r:id="rId68"/>
    <p:sldId id="777" r:id="rId69"/>
    <p:sldId id="986" r:id="rId70"/>
    <p:sldId id="388" r:id="rId71"/>
    <p:sldId id="312" r:id="rId72"/>
    <p:sldId id="380" r:id="rId73"/>
    <p:sldId id="747" r:id="rId74"/>
    <p:sldId id="313" r:id="rId75"/>
    <p:sldId id="972" r:id="rId76"/>
    <p:sldId id="907" r:id="rId77"/>
    <p:sldId id="650" r:id="rId78"/>
    <p:sldId id="729" r:id="rId79"/>
    <p:sldId id="737" r:id="rId80"/>
    <p:sldId id="998" r:id="rId81"/>
    <p:sldId id="999" r:id="rId82"/>
    <p:sldId id="1000" r:id="rId83"/>
    <p:sldId id="904" r:id="rId84"/>
    <p:sldId id="905" r:id="rId85"/>
    <p:sldId id="754" r:id="rId86"/>
    <p:sldId id="1046" r:id="rId87"/>
    <p:sldId id="1045" r:id="rId88"/>
    <p:sldId id="1044" r:id="rId89"/>
    <p:sldId id="332" r:id="rId90"/>
    <p:sldId id="586" r:id="rId91"/>
    <p:sldId id="1005" r:id="rId92"/>
    <p:sldId id="1006" r:id="rId93"/>
    <p:sldId id="492" r:id="rId94"/>
    <p:sldId id="335" r:id="rId95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966"/>
  </p:normalViewPr>
  <p:slideViewPr>
    <p:cSldViewPr>
      <p:cViewPr varScale="1">
        <p:scale>
          <a:sx n="121" d="100"/>
          <a:sy n="121" d="100"/>
        </p:scale>
        <p:origin x="784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800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452144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652708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22262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154735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151505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3432198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9203079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590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“Between a Rock and a Hard Place”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Silicon Valley, CA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September 16, 2020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B31B343D-AC88-7649-83A0-D14C6F1D2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187" y="1143000"/>
            <a:ext cx="3597626" cy="3503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Green Shoots 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2209800" y="1626476"/>
            <a:ext cx="10820400" cy="5257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7925C-5ED7-D74B-AF37-17BBF5E39AAE}"/>
              </a:ext>
            </a:extLst>
          </p:cNvPr>
          <p:cNvSpPr txBox="1"/>
          <p:nvPr/>
        </p:nvSpPr>
        <p:spPr>
          <a:xfrm>
            <a:off x="685800" y="1626476"/>
            <a:ext cx="10287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</a:t>
            </a:r>
            <a:r>
              <a:rPr lang="en-US" sz="1800" b="1" dirty="0"/>
              <a:t>Fed</a:t>
            </a:r>
            <a:r>
              <a:rPr lang="en-US" sz="1800" dirty="0"/>
              <a:t> Meeting ends at 2:00 PM EST, no interest rate move likely</a:t>
            </a:r>
            <a:br>
              <a:rPr lang="en-US" sz="1800" dirty="0"/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 </a:t>
            </a:r>
            <a:r>
              <a:rPr lang="en-US" sz="1800" b="1" i="1" dirty="0">
                <a:latin typeface="+mj-lt"/>
                <a:cs typeface="Calibri" panose="020F0502020204030204" pitchFamily="34" charset="0"/>
              </a:rPr>
              <a:t>Skinny Fails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, tanking the Dow Average by 450 points. There will be no more economic stimulus to fight the corona great depression until a new administration takes office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latin typeface="+mj-lt"/>
                <a:cs typeface="Calibri" panose="020F0502020204030204" pitchFamily="34" charset="0"/>
              </a:rPr>
              <a:t>US Inflation Jumps,</a:t>
            </a:r>
            <a:r>
              <a:rPr lang="en-US" sz="1800" dirty="0">
                <a:latin typeface="+mj-lt"/>
                <a:cs typeface="Calibri" panose="020F0502020204030204" pitchFamily="34" charset="0"/>
              </a:rPr>
              <a:t> with the Consumer Price Index up 1.3% YOY in August, compared to only 1% in July </a:t>
            </a: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latin typeface="+mj-lt"/>
                <a:cs typeface="Calibri" panose="020F0502020204030204" pitchFamily="34" charset="0"/>
              </a:rPr>
              <a:t>*</a:t>
            </a:r>
            <a:r>
              <a:rPr lang="en-US" sz="1800" b="1" i="1" dirty="0">
                <a:latin typeface="+mj-lt"/>
              </a:rPr>
              <a:t> US Unemployment Rate Plunges to 8.4%,</a:t>
            </a:r>
            <a:r>
              <a:rPr lang="en-US" sz="1800" dirty="0">
                <a:latin typeface="+mj-lt"/>
              </a:rPr>
              <a:t> in August, from 10.2%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*The August </a:t>
            </a:r>
            <a:r>
              <a:rPr lang="en-US" sz="1800" b="1" dirty="0">
                <a:latin typeface="+mj-lt"/>
              </a:rPr>
              <a:t>Nonfarm Payroll </a:t>
            </a:r>
            <a:r>
              <a:rPr lang="en-US" sz="1800" dirty="0">
                <a:latin typeface="+mj-lt"/>
              </a:rPr>
              <a:t>report jumps by 1.37 million</a:t>
            </a:r>
            <a:br>
              <a:rPr lang="en-US" sz="1800" dirty="0">
                <a:latin typeface="+mj-lt"/>
              </a:rPr>
            </a:b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US Car Sales Recover to 15.2 Million</a:t>
            </a:r>
            <a:r>
              <a:rPr lang="en-US" sz="1800" dirty="0">
                <a:latin typeface="+mj-lt"/>
              </a:rPr>
              <a:t>, in August on an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 annualized basis. That brings us almost back to pre-pandemic levels </a:t>
            </a:r>
            <a:endParaRPr lang="en-US" sz="1800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D5530-0031-1747-AA04-6DBF88C02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332" y="4191000"/>
            <a:ext cx="3709311" cy="24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Trending Down</a:t>
            </a:r>
            <a:br>
              <a:rPr lang="en-US" sz="2800" b="1" dirty="0"/>
            </a:br>
            <a:r>
              <a:rPr lang="en-US" sz="2000" dirty="0">
                <a:solidFill>
                  <a:srgbClr val="FF0000"/>
                </a:solidFill>
              </a:rPr>
              <a:t>+885,000</a:t>
            </a:r>
            <a:br>
              <a:rPr lang="en-US" sz="2800" b="1" dirty="0"/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42FC088-FFAC-0343-B64F-6B3A2C189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71836"/>
            <a:ext cx="8750300" cy="511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1905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Bill Davis View</a:t>
            </a:r>
            <a:b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 for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3352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-US" sz="2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The Correction is Here! </a:t>
            </a: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762000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*Long awaited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correction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arrives, taking (SPX) down 8.3% and NASDAQ down 10% in a week, the fastest correction in history. Apple (AAPL) drops 20%. We may get one or two more ahead of the November election, almost all analysts are targeting (SPX) 3,600 by yearend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>
                <a:latin typeface="+mj-lt"/>
              </a:rPr>
              <a:t>Volatility s</a:t>
            </a:r>
            <a:r>
              <a:rPr lang="en-US" sz="1800" dirty="0">
                <a:latin typeface="+mj-lt"/>
              </a:rPr>
              <a:t>oared to $38, up 70% in two days, August option trading is up 140% YOY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Goldman Sachs Moves Global Stocks to “Overweight”.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They’re preparing for the post pandemic world.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latin typeface="+mj-lt"/>
              </a:rPr>
              <a:t>The Elephant Unwinds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Softbank dumped $3 billion worth of technology call options in a week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*IPO’s and SPAC’s are flooding the market, taking hundreds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of billions out of the market and signaling an interim market top.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 Palantir is an elephant, along with Snowflake, Doordash,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*”Recovery stocks” like banks, energy, cruise lines, and hotels are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ripe for a major bounce when corona cases peak again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*We could be entering a wide </a:t>
            </a:r>
            <a:r>
              <a:rPr lang="en-US" sz="2000" b="1" dirty="0">
                <a:solidFill>
                  <a:schemeClr val="tx1"/>
                </a:solidFill>
              </a:rPr>
              <a:t>$2,700 - $3,600 </a:t>
            </a:r>
            <a:r>
              <a:rPr lang="en-US" sz="2000" dirty="0">
                <a:solidFill>
                  <a:schemeClr val="tx1"/>
                </a:solidFill>
              </a:rPr>
              <a:t>range until the election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498BC9-A302-E445-941D-FE0CE0233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4139446"/>
            <a:ext cx="38481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01059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13294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Major Reversal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7/$320-$330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took profits on long 6/$235-$245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4/$280-$290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4/$275-$280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062358" y="3186660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</a:t>
            </a:r>
            <a:br>
              <a:rPr lang="en-US" sz="2000" dirty="0"/>
            </a:br>
            <a:r>
              <a:rPr lang="en-US" sz="2000" dirty="0"/>
              <a:t>3,000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6BA027-31C3-8F4B-9A60-98DB6FDD97BF}"/>
              </a:ext>
            </a:extLst>
          </p:cNvPr>
          <p:cNvCxnSpPr>
            <a:cxnSpLocks/>
          </p:cNvCxnSpPr>
          <p:nvPr/>
        </p:nvCxnSpPr>
        <p:spPr>
          <a:xfrm flipV="1">
            <a:off x="6386200" y="3088771"/>
            <a:ext cx="645678" cy="66780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5C90C8D-7590-DD41-B37E-0ECD5B30C191}"/>
              </a:ext>
            </a:extLst>
          </p:cNvPr>
          <p:cNvCxnSpPr>
            <a:cxnSpLocks/>
          </p:cNvCxnSpPr>
          <p:nvPr/>
        </p:nvCxnSpPr>
        <p:spPr>
          <a:xfrm>
            <a:off x="7089753" y="3087303"/>
            <a:ext cx="570605" cy="62650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582C17-CC7A-BB4B-A4ED-DE8A778F51E3}"/>
              </a:ext>
            </a:extLst>
          </p:cNvPr>
          <p:cNvCxnSpPr>
            <a:cxnSpLocks/>
          </p:cNvCxnSpPr>
          <p:nvPr/>
        </p:nvCxnSpPr>
        <p:spPr>
          <a:xfrm flipV="1">
            <a:off x="7794734" y="2178844"/>
            <a:ext cx="1457268" cy="148392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9421088" y="1495177"/>
            <a:ext cx="1905000" cy="12192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 flipV="1">
            <a:off x="3522221" y="3834063"/>
            <a:ext cx="5123519" cy="94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A0B4D9-CAE6-2340-9B56-532FBA4F5F9C}"/>
              </a:ext>
            </a:extLst>
          </p:cNvPr>
          <p:cNvCxnSpPr>
            <a:cxnSpLocks/>
          </p:cNvCxnSpPr>
          <p:nvPr/>
        </p:nvCxnSpPr>
        <p:spPr>
          <a:xfrm>
            <a:off x="5571436" y="3186660"/>
            <a:ext cx="645678" cy="59209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032D66A-2C85-6A43-8F4B-CB0490E9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3" y="1903876"/>
            <a:ext cx="5624937" cy="4258881"/>
          </a:xfrm>
          <a:prstGeom prst="rect">
            <a:avLst/>
          </a:prstGeom>
        </p:spPr>
      </p:pic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BCD4796F-16C2-BC40-A8E3-B2D5A77DE02B}"/>
              </a:ext>
            </a:extLst>
          </p:cNvPr>
          <p:cNvSpPr/>
          <p:nvPr/>
        </p:nvSpPr>
        <p:spPr>
          <a:xfrm>
            <a:off x="5252439" y="1821373"/>
            <a:ext cx="1325713" cy="155847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You are</a:t>
            </a:r>
            <a:br>
              <a:rPr lang="en-US" sz="1800" dirty="0"/>
            </a:br>
            <a:r>
              <a:rPr lang="en-US" sz="1800" dirty="0"/>
              <a:t>Here Now</a:t>
            </a:r>
          </a:p>
        </p:txBody>
      </p:sp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4FDAD2-A8DD-4ABD-B4A4-BF74E8DE2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95401"/>
            <a:ext cx="72431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 Head &amp; Shoulders Top?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D5F3807-A2DC-470A-8EE9-3225BE344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0"/>
            <a:ext cx="778071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81E1432-A9F7-4554-BB95-B6EC2DCE7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371601"/>
            <a:ext cx="711994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($COMPQ) – Peaking Out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5C776907-6950-49CE-93D4-D9EB89CC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84031"/>
            <a:ext cx="7453532" cy="56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The Correction may be done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F705A2B-FACC-4A54-AB35-A43114D0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14400"/>
            <a:ext cx="7790329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 – A record 82 Trade Alerts since April 1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524000"/>
            <a:ext cx="76200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+7.93% 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-6.05%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-2.08% 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-5.50%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*September </a:t>
            </a:r>
            <a:r>
              <a:rPr lang="en-US" sz="2200" b="1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8.96%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+4.55%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+12.13%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+14.19%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-1.26%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+10.38%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+4.97%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*Year to date +35.51%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-1.6%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+391.42%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new all time high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36.41%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11 years, new all time high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 Sell Rallies-Down $85 to $23 from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1/2021 $16 puts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1/2021 $24 puts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2923349-9DC5-418F-95E2-EF7A15DDC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92317"/>
            <a:ext cx="7010400" cy="53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04035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8392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Earnings beat- Looking for Another Entry Point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4/$120-$130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4/$120-$130 call spread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12/$135-$138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CD82231-D035-4364-95B4-FFE6789C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05" y="1576057"/>
            <a:ext cx="6862095" cy="527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9/$145-$155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9/$150-$160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8/$167.50-$172.50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1AE01C1-DD6B-485F-BDE8-90B465307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217111"/>
            <a:ext cx="6027705" cy="462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 Capitulation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9/$100-$105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</a:rPr>
              <a:t>long 8/$480-$490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03E222-80C6-4D14-B30D-3C4AB1C05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37" y="2233711"/>
            <a:ext cx="6035326" cy="462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Selloff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5/$1,100-$1,130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4/$1,080-$1,120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3248B2B-0799-4D67-B143-660B0D74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0203" y="1828800"/>
            <a:ext cx="65515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Profit taking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8/$3,000-$3,500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4/$1,500-$1,550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4/$1,600-$1,650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3/$1,700-$1,800 bull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9/$1,500-$1,500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CF2C254-1862-45AE-A1D5-94B1236E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347" y="2359506"/>
            <a:ext cx="5875305" cy="449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Up 240% in 5 Months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5B3D028-13F1-47F0-BBE8-5D1D7A26A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219870" cy="552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(PYPL)-Fintech Rules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B8A079C-4DF9-4166-A85E-6B484FC9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1143001"/>
            <a:ext cx="744419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(TSLA)- Didn’t Make the S&amp;P 500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+mj-lt"/>
              </a:rPr>
              <a:t>Dropped a Record 22% in One Day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0DFA163-A885-43DB-8F9E-E3229886E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135516"/>
            <a:ext cx="7467600" cy="570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Biggest Chip Deal in History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$40 billion of Arm Holdings-one of the greatest concentrations of AI talent in the world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B63978-C7D0-4838-A85B-42EA273C8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1295401"/>
            <a:ext cx="727675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Super Aggressive Long at Market Bottom-the 2-day portfolio</a:t>
            </a:r>
            <a:br>
              <a:rPr lang="en-US" sz="2000" dirty="0"/>
            </a:br>
            <a:r>
              <a:rPr lang="en-US" sz="2000" dirty="0"/>
              <a:t>Three +5% weeks in a row</a:t>
            </a: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8400453" y="1983645"/>
            <a:ext cx="23887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P&amp;L</a:t>
            </a:r>
            <a:br>
              <a:rPr lang="en-US" sz="2400" b="1" dirty="0"/>
            </a:br>
            <a:r>
              <a:rPr lang="en-US" sz="2400" b="1" dirty="0"/>
              <a:t>+38.03% YTD</a:t>
            </a:r>
            <a:br>
              <a:rPr lang="en-US" sz="1800" b="1" dirty="0"/>
            </a:br>
            <a:endParaRPr lang="en-US" sz="1800" b="1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1B8BB99-7604-2C41-A633-B65BEC67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3087286"/>
            <a:ext cx="2934141" cy="294521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A7587B1-3C1F-7A43-A2CB-D891039625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262115"/>
              </p:ext>
            </p:extLst>
          </p:nvPr>
        </p:nvGraphicFramePr>
        <p:xfrm>
          <a:off x="838200" y="1752600"/>
          <a:ext cx="4290466" cy="452596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170974">
                  <a:extLst>
                    <a:ext uri="{9D8B030D-6E8A-4147-A177-3AD203B41FA5}">
                      <a16:colId xmlns:a16="http://schemas.microsoft.com/office/drawing/2014/main" val="1520964786"/>
                    </a:ext>
                  </a:extLst>
                </a:gridCol>
                <a:gridCol w="1119492">
                  <a:extLst>
                    <a:ext uri="{9D8B030D-6E8A-4147-A177-3AD203B41FA5}">
                      <a16:colId xmlns:a16="http://schemas.microsoft.com/office/drawing/2014/main" val="3787144431"/>
                    </a:ext>
                  </a:extLst>
                </a:gridCol>
              </a:tblGrid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Current Capital at Risk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95395123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63303391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On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166314475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Better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16546109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48412357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9/$170.00-$172.50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12843455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(AMZN) 9/$2,800-$2,900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44735335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(JPM) 9/$90-$95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908937325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(V) 9/$180-$185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135063079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(GLD) 9/$171-$174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55158375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(C) 10/$37.50-$40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03879535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749937540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84697911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Worse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246916737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17868692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9/$360-$365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939363574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8771267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Net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825582376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3901747122"/>
                  </a:ext>
                </a:extLst>
              </a:tr>
              <a:tr h="2262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Total Aggregate Position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70.00%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519" marR="5519" marT="5519" marB="0" anchor="b"/>
                </a:tc>
                <a:extLst>
                  <a:ext uri="{0D108BD9-81ED-4DB2-BD59-A6C34878D82A}">
                    <a16:rowId xmlns:a16="http://schemas.microsoft.com/office/drawing/2014/main" val="2621715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 (MU)-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5119B77-A9B2-4915-AAB5-360A3FDB8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075873"/>
            <a:ext cx="7543800" cy="578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0BFAC69-5664-4AC6-944F-69A848884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447800"/>
            <a:ext cx="7109108" cy="54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914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–GM Or Bank Style Takeover?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737 MAX production shutdown-Criminal investigation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12/$310-$330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4/$300-$310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FA21E25-2600-4F83-9634-C772C76DA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532" y="2287564"/>
            <a:ext cx="5962936" cy="457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Corona Hit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6/$85-$90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EB079C-BACF-4A6E-945E-390C82770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664" y="1219201"/>
            <a:ext cx="741270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D400156-DDB9-4451-8B5F-2D15BAE97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295400"/>
            <a:ext cx="727997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F5279D4-95CE-4C4A-9EEB-FCA075A97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1143001"/>
            <a:ext cx="7503197" cy="57208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(X)-Dying Old Economy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8C0C7D6-1879-4F91-B244-585763E73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635241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(WMT)-New High-Next FANG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4F572A-BDAD-455B-A5BC-4AD44A0A4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505992"/>
            <a:ext cx="6934200" cy="535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Waiting for Chapter 11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5EDBE8-B151-49C9-8883-1AB6E55C9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1"/>
            <a:ext cx="726251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Warren Buffett big seller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EA78617-5040-4321-AD3F-FDFF50A0E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838201"/>
            <a:ext cx="784122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6D2565-41CA-E040-AEFF-566EFB6D3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444500"/>
            <a:ext cx="92710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E62A6C6-7ABD-4C29-82EC-BD3D4EBC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219201"/>
            <a:ext cx="73875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EE75695-711E-4F45-9FB5-6950BE885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399" y="914400"/>
            <a:ext cx="7744691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956626-0A26-4FFB-9EFA-31EA325A4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97318"/>
            <a:ext cx="7924800" cy="60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Regeneron (REGN)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7/$570-$580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ED9EBB-8768-4256-B2E7-3533DCF8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14401"/>
            <a:ext cx="781957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90385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2BEE788-27B7-4C58-B6B8-A68DE50AF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462128" cy="567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Trading Volume Burst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82471EB-4F0C-44D4-99F9-FA094099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201615"/>
            <a:ext cx="7402076" cy="56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9/$90-$95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8/$92-$95 bull call spread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053785E-6365-409A-8235-F683826402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600200"/>
            <a:ext cx="6906658" cy="52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“Recovery” Rotation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9/$45-$48 bull call spread</a:t>
            </a: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9C6E9EE-0FB5-4A8E-BBC5-F4404467C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447801"/>
            <a:ext cx="700383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240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Fintech Play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9/$180-$185 bull call spread</a:t>
            </a:r>
            <a:endParaRPr lang="en-US" sz="16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7CCE32D-A0D4-4E62-9CB9-60FA7D605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823" y="1371601"/>
            <a:ext cx="723472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New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E550CF1-1E83-4509-936D-8B4288187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31594" cy="56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11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2C8AB64-04B2-094F-A104-A27933E12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47701"/>
            <a:ext cx="9840883" cy="605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6C6D1DC-5D8B-4967-B850-D52B7D2BD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45780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5FCC988-F816-4EDF-82C8-6027AE25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7670836" cy="58732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62F0847-8D5E-409B-A7E2-BA9B77B5D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9" y="914400"/>
            <a:ext cx="7763435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(EEM)- 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 Play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8541799-D539-4893-B155-53221D33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990600"/>
            <a:ext cx="7636126" cy="58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05156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Since governor Jay Powell promised to run the economy hot weeks ago, ten-year US treasury bonds have only eked out a paltry rise from 60 to 72 basis points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i="1" dirty="0">
                <a:latin typeface="+mj-lt"/>
              </a:rPr>
              <a:t> China to Dump US Treasury Bonds</a:t>
            </a:r>
            <a:r>
              <a:rPr lang="en-US" sz="1800" dirty="0">
                <a:latin typeface="+mj-lt"/>
              </a:rPr>
              <a:t>, in response to Trump’s escalating trade war, putting $200 billion in paper up for sale.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br>
              <a:rPr lang="en-US" sz="2000" b="1" i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  <a:sym typeface="Calibri"/>
              </a:rPr>
              <a:t>*Rotation to domestic “recovery” stocks will bring another big bond selloff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*Another short selling opportunity of the century is in play,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once corona cases peak out again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to $105, taking interest rates from 0.31% to 3.25%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*Bottom line: sell short every major rally in the (TLT)</a:t>
            </a:r>
            <a:br>
              <a:rPr lang="en-US" sz="20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Going Nowhere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CF71C-5EF9-0D47-8772-12FBCC580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917623"/>
            <a:ext cx="4727326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26286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81000"/>
            <a:ext cx="7620000" cy="1828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Huge Short Play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long 9/$170-$172.50 bear put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9/$172.50-$175 put spread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CAD7005-20F8-4969-B677-1A04A5D152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639269"/>
            <a:ext cx="6858000" cy="52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0.72%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FF2AD6B0-BCCB-4A9C-A761-3CB8D8AD9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90601"/>
            <a:ext cx="764002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4.34%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big jump in spreads on stock selloff and recession fears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F2866751-4D5B-4E06-94D3-7FCBC2B09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143000"/>
            <a:ext cx="7407498" cy="569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(TBT)- 2 Month Bottoming Process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E54709-9044-4C74-8D9D-FFA8197F0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1"/>
            <a:ext cx="751456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4.00%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026E57F-C878-49DF-B974-C584C4CB63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42684" cy="60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925875"/>
            <a:ext cx="11277600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Fed put still lives, more proof at 2:00 EST today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*Tech Stocks overpriced at all time highs, so the market is begging for a rotation into cheap value plays like banks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*A bond short is far and away the better trade based on massive over issuance of US government bonds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and now we have a big rally to sell into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big fear remains for a second, bigger Corona spike in the fall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*Gold will imminently break out to new highs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US dollar is bouncing along a bottom-election support</a:t>
            </a:r>
            <a:b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*Best buying opportunity of the decade is setting up,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next big dip is the one you buy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368312"/>
            <a:ext cx="3505201" cy="233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– 1.00%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65A7392-75C8-4C9C-8F56-4EE6822B8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143000"/>
            <a:ext cx="74641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Bouncing Along the Bottom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looking for a bottom in pre-election stall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*Massive QE and bond issuance is sucking the life out of the Greenback, $23 trillion in new government borrowing to $30 trillion by end 2020</a:t>
            </a:r>
            <a:b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 churns sideways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dives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*Aussie dollar holding highs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Bitcoin lost momentum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*Keep selling short all  US dollar rallies,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its yield support is gone forever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80011-A791-FC4D-86C4-1A3F6358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3200400"/>
            <a:ext cx="4767412" cy="308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7468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3C8E4608-E36E-46BB-B629-8E20B2E76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1" y="853970"/>
            <a:ext cx="7772400" cy="59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76FD0A0-6132-40A1-99BE-C661E23CF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1"/>
            <a:ext cx="782028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B2B6AB9-F3CA-4FEF-B726-0D28E635D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808180" cy="60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36B09FC-66EE-4F4F-9A70-C6C43A630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0"/>
            <a:ext cx="7573534" cy="57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2F2F0BF-297B-45A0-BCF5-DE04DEB3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49569"/>
            <a:ext cx="7539843" cy="587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8EB942E-C992-48B3-AA77-370BD8BE9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990601"/>
            <a:ext cx="751594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Stalling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4E947E85-3D62-C644-B8AB-4CC0A1125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34881"/>
            <a:ext cx="9601200" cy="536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Breakdown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09601" y="841248"/>
            <a:ext cx="9372600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*Global demand to be 10 million barrels less in 2020 than last year from 100 million b/d to 90 million b/d, off 15% in a week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*Saudi liquidation of assets does not bode well for oil’s long term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*Virus spike in India is suddenly cutting into demand again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*Much of lost demand is permanent as US economy restructures to a less transportation-oriented economy.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 loses 50% of its budget at $37/barrel, triggering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 economic disaster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*Avoid all energy plays like the plague, </a:t>
            </a:r>
            <a:r>
              <a:rPr lang="en-US" sz="2000" dirty="0">
                <a:solidFill>
                  <a:schemeClr val="tx1"/>
                </a:solidFill>
              </a:rPr>
              <a:t>could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drop by half in the coming recession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D17C2B-22E0-4B41-B44C-CC4AFA56A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4020542"/>
            <a:ext cx="3962400" cy="249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6141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Corona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*US cases top 6.5 million, </a:t>
            </a:r>
            <a:r>
              <a:rPr lang="en-US" sz="1800" b="1" dirty="0">
                <a:solidFill>
                  <a:schemeClr val="tx1"/>
                </a:solidFill>
              </a:rPr>
              <a:t>deaths at 194,000,000 </a:t>
            </a:r>
            <a:r>
              <a:rPr lang="en-US" sz="1800" dirty="0">
                <a:solidFill>
                  <a:schemeClr val="tx1"/>
                </a:solidFill>
              </a:rPr>
              <a:t>and are still rising at 1,000 a day, and could reach 250,000 by election day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i="1" dirty="0"/>
              <a:t>New IHI Forecasts Calls for </a:t>
            </a:r>
            <a:r>
              <a:rPr lang="en-US" sz="1800" b="1" i="1" dirty="0"/>
              <a:t>400,000 US Deaths by end 2020</a:t>
            </a:r>
            <a:r>
              <a:rPr lang="en-US" sz="1800" dirty="0"/>
              <a:t>, or 1,000 a day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*Center of the US epidemic has moved to the northern Midwest, with North Dakota the worst hot spot in the US, the meat packing capital of the US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*AstraZeneca Phase III vaccine trial resumes after an illness induced halt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*At least six companies are close to delivering a partially effective </a:t>
            </a:r>
            <a:br>
              <a:rPr lang="en-US" sz="1800" dirty="0"/>
            </a:br>
            <a:r>
              <a:rPr lang="en-US" sz="1800" dirty="0"/>
              <a:t>vaccine in a year, as trillions are poured into the sector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*70 vaccines now in development worldwide, but some</a:t>
            </a:r>
            <a:br>
              <a:rPr lang="en-US" sz="1800" dirty="0"/>
            </a:br>
            <a:r>
              <a:rPr lang="en-US" sz="1800" dirty="0"/>
              <a:t>of these </a:t>
            </a:r>
            <a:r>
              <a:rPr lang="en-US" sz="1800" b="1" dirty="0"/>
              <a:t>MAY KILL YOU, </a:t>
            </a:r>
            <a:r>
              <a:rPr lang="en-US" sz="1800" dirty="0"/>
              <a:t>at least 4 years until you get it</a:t>
            </a:r>
            <a:br>
              <a:rPr lang="en-US" sz="1800" dirty="0"/>
            </a:br>
            <a:br>
              <a:rPr lang="en-US" sz="1800" dirty="0"/>
            </a:br>
            <a:r>
              <a:rPr lang="en-US" sz="1800" b="1" dirty="0"/>
              <a:t>*A true vaccine is a year off, or never</a:t>
            </a: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99" y="4482193"/>
            <a:ext cx="3738125" cy="210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7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7CA859B-2779-4734-99E7-87ED5AA9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6463"/>
            <a:ext cx="7477463" cy="576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2F9EDD9-B409-4032-9A5F-3A99D7C4A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1"/>
            <a:ext cx="7657002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98D975D-7614-4025-B11E-97B17EA1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66801"/>
            <a:ext cx="7523312" cy="57912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6DA80A3-5EF1-4F38-B22B-692468514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1"/>
            <a:ext cx="77841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E124311-1187-47B1-B93B-4AF7ED195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1"/>
            <a:ext cx="7823602" cy="601393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82880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 The Lunch Break Continues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762000" y="1066800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*Gold consolidates recent gains awaiting next upside breakout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*Hedging demand piles on top of central bank buying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*New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QE Infinity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sparks huge rally, worthless </a:t>
            </a:r>
            <a:r>
              <a:rPr lang="en-US" sz="200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dollar makes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valuable gold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*Near zero interest rates and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Collapsing US dollar is another incentive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Copper holds high, but (FCX) continues gains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*Bottom Line: buy a bigger dip in</a:t>
            </a:r>
            <a:b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gold and precious metals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55837F-9AE0-834A-99DF-F5256C96D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200" y="2922374"/>
            <a:ext cx="38608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Short Term downtrend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8/$169-$172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7/$157-$160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DC912E8-7204-4B5B-AD19-F27A4D568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9312" y="1500702"/>
            <a:ext cx="6973376" cy="535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B6A4DAF-0AC8-45F2-8202-070B44AD5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38200"/>
            <a:ext cx="782574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D01EBD3-0FE2-4349-B2DF-C8F0E3932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838201"/>
            <a:ext cx="7801610" cy="599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593C78-87AC-4E94-A180-25D1FDCCD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838200"/>
            <a:ext cx="7863083" cy="600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Index-Bottom of Range-at to a “BUY”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5" name="Picture 4" descr="A close up of a clock&#10;&#10;Description automatically generated">
            <a:extLst>
              <a:ext uri="{FF2B5EF4-FFF2-40B4-BE49-F238E27FC236}">
                <a16:creationId xmlns:a16="http://schemas.microsoft.com/office/drawing/2014/main" id="{2977D46F-7492-2942-9DC0-1F04F302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262" y="1804550"/>
            <a:ext cx="778328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9ACFD6D2-98BF-4A5E-A286-9FD0DE938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14401"/>
            <a:ext cx="773297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CD22C099-14CA-451A-833E-3319A7655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75369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B2A087E-BC11-4ED1-A930-52FB378BC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762000"/>
            <a:ext cx="792571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 on China Demand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Disaster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BDC051D2-7982-4C17-A440-2AEDC5258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066801"/>
            <a:ext cx="7517169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7620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(FCX)-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World’s Largest Copper Producer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081868C-337E-425F-991C-594896930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676401"/>
            <a:ext cx="680920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886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1521372" y="265176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  Bidding Wars in the ‘Burbs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762000" y="1108926"/>
            <a:ext cx="9677400" cy="50632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*30-year fixed rate mortgage drop to record low od 2.86%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*The refi boom continues as 20 million borrowers still qualify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</a:rPr>
              <a:t>*With 3.7 million still in forbearance a foreclosure crisis is still in the cards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*Big city rental market is still in free fall, with 15,000 unrented apartments in New York, 5% vacancy rate versus a normal 2%, worse than aftermath of 9/11 and Hurricane Sandy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However, New York is not dead, it’s just resting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will come back in a year or two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*Housing prices were ready to explode to the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upside with </a:t>
            </a:r>
            <a:r>
              <a:rPr lang="en-US" sz="2000" b="1" i="1" dirty="0">
                <a:solidFill>
                  <a:schemeClr val="tx1"/>
                </a:solidFill>
              </a:rPr>
              <a:t>S&amp;P Case Shiller Rose 4.3%,</a:t>
            </a:r>
            <a:r>
              <a:rPr lang="en-US" sz="2000" dirty="0">
                <a:solidFill>
                  <a:schemeClr val="tx1"/>
                </a:solidFill>
              </a:rPr>
              <a:t> in June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9B5D7E-301D-0441-BFBA-0C596D9B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384" y="4038600"/>
            <a:ext cx="3333007" cy="267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4A4F-AF71-8B48-93F1-2E326229B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A62DB-AC09-3943-8DA2-4DFDD9343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3623313-4393-9C4A-981B-8E6729752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037" y="339361"/>
            <a:ext cx="7823563" cy="598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223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53FE3-3356-5545-B569-0E47DDA4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E98FA-E8D2-224D-9EB9-597B564C1D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itting, display&#10;&#10;Description automatically generated">
            <a:extLst>
              <a:ext uri="{FF2B5EF4-FFF2-40B4-BE49-F238E27FC236}">
                <a16:creationId xmlns:a16="http://schemas.microsoft.com/office/drawing/2014/main" id="{D26EF3DD-48F2-1B4D-879D-F889A99D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10570"/>
            <a:ext cx="7315200" cy="630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0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3FE9A-C163-C34C-A92E-18B7A3DA8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99C82-B8B2-3744-9392-EDFA1EFE95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302073-F84E-6846-854A-D6296C94B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077" y="305244"/>
            <a:ext cx="6713523" cy="640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483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2057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June Corelogic S&amp;P Case Shiller Home Price Index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(9.0%), Seattle (6.5%), Tampa (5.9%)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5715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94D7F8C6-4F38-9C4E-A34A-516F603CB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01994"/>
            <a:ext cx="9372600" cy="542158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Danger Territory</a:t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4" name="Picture 3" descr="A picture containing sitting, table, many, kitchen&#10;&#10;Description automatically generated">
            <a:extLst>
              <a:ext uri="{FF2B5EF4-FFF2-40B4-BE49-F238E27FC236}">
                <a16:creationId xmlns:a16="http://schemas.microsoft.com/office/drawing/2014/main" id="{BFAE970B-541F-F34F-AF38-72B6084AF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05" y="1498600"/>
            <a:ext cx="9637295" cy="45212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13768" y="1748266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9988504" y="41148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Simon Property Group (SPG)- Mall REIT</a:t>
            </a:r>
            <a:br>
              <a:rPr lang="en-US" sz="2000" dirty="0"/>
            </a:br>
            <a:r>
              <a:rPr lang="en-US" sz="2000" i="1" dirty="0"/>
              <a:t>Up to 60% of Mall Tenants Aren’t Paying Rent</a:t>
            </a:r>
            <a:r>
              <a:rPr lang="en-US" sz="2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6AA9A0F-C840-4965-A5D9-0E1393C8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219200"/>
            <a:ext cx="732453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3.40% yielding cell phone Tower REIT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95F1D-4C46-D44E-A4CE-9414029014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D50BD07-DAEC-44A6-87ED-D9B01CDB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66800"/>
            <a:ext cx="7536623" cy="57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F634E0F-6AF2-491E-B978-47EA8076D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14400"/>
            <a:ext cx="774550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bigger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US dollar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$40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September 30,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Valley, CA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3810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group of people standing in the dirt&#10;&#10;Description automatically generated">
            <a:extLst>
              <a:ext uri="{FF2B5EF4-FFF2-40B4-BE49-F238E27FC236}">
                <a16:creationId xmlns:a16="http://schemas.microsoft.com/office/drawing/2014/main" id="{D8F3E147-3034-9B44-9266-3452066C7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9787" y="1047666"/>
            <a:ext cx="4800711" cy="360053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34215</TotalTime>
  <Words>3714</Words>
  <Application>Microsoft Macintosh PowerPoint</Application>
  <PresentationFormat>Widescreen</PresentationFormat>
  <Paragraphs>156</Paragraphs>
  <Slides>94</Slides>
  <Notes>81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Helvetica</vt:lpstr>
      <vt:lpstr>Office Theme</vt:lpstr>
      <vt:lpstr>The Mad Hedge Fund Trader “Between a Rock and a Hard Place”  </vt:lpstr>
      <vt:lpstr> Trade Alert Performance New All Time High! – A record 82 Trade Alerts since April 1  </vt:lpstr>
      <vt:lpstr>PowerPoint Presentation</vt:lpstr>
      <vt:lpstr>PowerPoint Presentation</vt:lpstr>
      <vt:lpstr>PowerPoint Presentation</vt:lpstr>
      <vt:lpstr>The Method to My Madness</vt:lpstr>
      <vt:lpstr>Corona Update</vt:lpstr>
      <vt:lpstr>The Mad Hedge Profit Predictor Market Timing Index-Bottom of Range-at to a “BUY” An artificial intelligence driven algorithm that analyzes 30 different economic, technical, and momentum driven indicators </vt:lpstr>
      <vt:lpstr> The Mad Hedge Profit Predictor Danger Territory </vt:lpstr>
      <vt:lpstr>The Global Economy – Green Shoots </vt:lpstr>
      <vt:lpstr> Weekly Jobless Claims – Trending Down +885,000  </vt:lpstr>
      <vt:lpstr>The Bill Davis View A $1,500 Upgrade for the Mad Day Trader Service </vt:lpstr>
      <vt:lpstr>Stocks – The Correction is Here! </vt:lpstr>
      <vt:lpstr>      S&amp;P 500 – Major Reversal Risk stopped out of long 7/$320-$330 bear put spread   took profits on long 6/$235-$245 bull call spread  took profits on long 4/$280-$290 bear put spread took profits on long 4/$275-$280 bear put spread        </vt:lpstr>
      <vt:lpstr> ProShares Ultra Short S&amp;P 500 (SDS)-  a Great Hedge for long stocks and bonds Long 2X position has a hedge against longs and bond shorts</vt:lpstr>
      <vt:lpstr> Dow Average ($INDU)- Head &amp; Shoulders Top?</vt:lpstr>
      <vt:lpstr>Russell 2000 (IWM)-  took profits on Long 10/$137-$142 vertical bull call spread took profits on Long 10/$153-$156 vertical bear put spread </vt:lpstr>
      <vt:lpstr>NASDAQ ($COMPQ) – Peaking Out</vt:lpstr>
      <vt:lpstr>(VIX)- The Correction may be done </vt:lpstr>
      <vt:lpstr> (VXX)- Sell Rallies-Down $85 to $23 from top stopped out of long 1/2021 $16 puts stopped out of long 1/2021 $24 puts </vt:lpstr>
      <vt:lpstr>   Microsoft (MSFT)- Earnings beat- Looking for Another Entry Point Stopped out of long 4/$120-$130 call spread took profit on long 4/$120-$130 call spread  stop loss on long 12/$170-$180 call spread  took profits on long 12/$135-$138 call spread      </vt:lpstr>
      <vt:lpstr>   Facebook (FB)- took profits on Long 9/$290-$300 vertical bear put spread stopped out of Long 9/$190-$200 vertical bear put spread took profits on Long 9/$145-$155 vertical bull call spread took profits on Long 9/$150-$160 vertical bull call spread took profits on Long 8/$167.50-$172.50 vertical bull call spread     </vt:lpstr>
      <vt:lpstr>      Apple (AAPL)- Capitulation stopped out of long 9/$100-$105 call spread stopped out of long 8/$480-$490 bear put spread took profits on long 7/$320-$330 call spread took profits on long 4/24/$250-$260 call spread took profits on long 5/$250-$260 call spread       </vt:lpstr>
      <vt:lpstr>   Alphabet (GOOGL) – Selloff took profits on long 12/$1,200-$1,230 bull call spread took profits on long 9/$1,030-$1,080 vertical bull call spread stopped out of long 5/$1,100-$1,130 bull call spread took profits on long 4/$1,080-$1,120 bull call spread   </vt:lpstr>
      <vt:lpstr>          Amazon (AMZN) – Profit taking long 9/$2,800-$2,900 bull call spread stopped out of long 8/$3,000-$3,500 bear put spread took profits on long 4/$1,500-$1,550 bull call spread took profits on long 4/$1,600-$1,650 bull call spread stopped out of long 3/$1,700-$1,800 bull call spread  took profits on 9/$1,500-$1,500 bull call spread        </vt:lpstr>
      <vt:lpstr>        ProShares Ultra Technology (ROM) – Up 240% in 5 Months        </vt:lpstr>
      <vt:lpstr>      PayPal (PYPL)-Fintech Rules took profits on long 4/$90-$95 call spread      </vt:lpstr>
      <vt:lpstr>      Tesla (TSLA)- Didn’t Make the S&amp;P 500 Dropped a Record 22% in One Day      </vt:lpstr>
      <vt:lpstr>  NVIDIA (NVDA) – The Biggest Chip Deal in History $40 billion of Arm Holdings-one of the greatest concentrations of AI talent in the world    </vt:lpstr>
      <vt:lpstr>  Micron Technology (MU)-   </vt:lpstr>
      <vt:lpstr>  Salesforce (CRM)- Massive Online Migration took profits on long 9/$125-$130 vertical bull call spread took profits on long 8/$125-$130 vertical bull call spread took profits on long 2/$105-$115 call spread     </vt:lpstr>
      <vt:lpstr>   Boeing (BA) –GM Or Bank Style Takeover? 737 MAX production shutdown-Criminal investigation took profits on long 2/$270-$280 call spread took profits on long 12/$310-$330 call spread took profits on long 4/$300-$310 call spread took profits on long 4/$315-$335 call spread      </vt:lpstr>
      <vt:lpstr>  Walt Disney (DIS)- Corona Hit took profits on long 6/$85-$90 call spread     </vt:lpstr>
      <vt:lpstr>  Adobe (ADBE)- The Quality Non-China tech play   </vt:lpstr>
      <vt:lpstr>Industrials Sector SPDR (XLI)- (GE), (MMM), (UNP), (UTX), (BA), (HON)</vt:lpstr>
      <vt:lpstr>  US Steel (X)-Dying Old Economy   </vt:lpstr>
      <vt:lpstr>  Wal-Mart (WMT)-New High-Next FANG took profit on Long 11/$125-$130 bear put spread took profit on Long 10/$119-$121 bear put spread took profits on Long 8/$114-$117 bear put spread  </vt:lpstr>
      <vt:lpstr>  Macys’ (M) – Waiting for Chapter 11 took profits on Long 8/$23-$25 bear put spread  </vt:lpstr>
      <vt:lpstr>Delta Airlines (DAL) – Warren Buffett big seller  </vt:lpstr>
      <vt:lpstr>Transports Sector SPDR (XTN)- (ALGT),  (ALK), (JBLU), (LUV), (CHRW), (DAL) </vt:lpstr>
      <vt:lpstr>Health Care Sector (XLV), (RXL) (JNJ), (PFE), (MRK), (GILD), (ACT), (AMGN)  </vt:lpstr>
      <vt:lpstr>Amgen (AMGN) </vt:lpstr>
      <vt:lpstr>Regeneron (REGN) took profits on long 7/$570-$580 call spread </vt:lpstr>
      <vt:lpstr>CRISPR Therapeutics (CRSP) </vt:lpstr>
      <vt:lpstr>Goldman Sachs (GS) – Trading Volume Burst </vt:lpstr>
      <vt:lpstr>JP Morgan Chase (JPM) – “Recovery” Rotation Play long 9/$90-$95 bull call spread took profits on long 8/$92-$95 bull call spread</vt:lpstr>
      <vt:lpstr>Citigroup (C) – “Recovery” Rotation Play stopped out of long 9/$45-$48 bull call spread</vt:lpstr>
      <vt:lpstr>Visa (V) – “Touchless” Fintech Play long 9/$180-$185 bull call spread</vt:lpstr>
      <vt:lpstr>Palo Alto Networks (PANW)- New High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 Weak Dollar Play</vt:lpstr>
      <vt:lpstr>Bonds – Going Nowhere</vt:lpstr>
      <vt:lpstr>        Treasury ETF (TLT) – Huge Short Play long 9/$170-$172.50 bear put spread took profits on long 9/$172.50-$175 put spread took profits on long 9/$172.50-$175 put spread           </vt:lpstr>
      <vt:lpstr> Ten Year Treasury Yield ($TNX) – 0.72%  </vt:lpstr>
      <vt:lpstr>Junk Bonds (HYG) 4.34% Yield to Maturity big jump in spreads on stock selloff and recession fears </vt:lpstr>
      <vt:lpstr>2X Short Treasuries (TBT)- 2 Month Bottoming Process</vt:lpstr>
      <vt:lpstr>Emerging Market Debt (ELD) 4.00% Yield- </vt:lpstr>
      <vt:lpstr>Municipal Bonds (MUB) – 1.00%   Mix of AAA, AA, and A rated bonds </vt:lpstr>
      <vt:lpstr>Foreign Currencies – Bouncing Along the Bottom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  Bitcoin- Stalling  </vt:lpstr>
      <vt:lpstr>Energy – Breakdown 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Precious Metals –  The Lunch Break Continues</vt:lpstr>
      <vt:lpstr>  Gold (GLD)- Short Term downtrend took profits on long 8/$169-$172 call spread  took profits on long 7/$157-$160 call spread   </vt:lpstr>
      <vt:lpstr> Market Vectors Gold Miners ETF- (GDX) –   </vt:lpstr>
      <vt:lpstr> Barrick Gold (GOLD) </vt:lpstr>
      <vt:lpstr> Newmont Mining- (NEM)-  </vt:lpstr>
      <vt:lpstr> Silver- (SLV)-  </vt:lpstr>
      <vt:lpstr>  Silver Miners - (SIL)-  </vt:lpstr>
      <vt:lpstr>  Wheaton Precious Metals - (WPM)-  </vt:lpstr>
      <vt:lpstr> Copper (COPX)-New Highs on China Demand Trade War Disaster </vt:lpstr>
      <vt:lpstr> Freeport McMoRan (FCX)-World’s Largest Copper Producer took profits on long 4/$10-$11 call spread took profits on short 4/$114 calls </vt:lpstr>
      <vt:lpstr>Real Estate –  Bidding Wars in the ‘Burbs</vt:lpstr>
      <vt:lpstr>PowerPoint Presentation</vt:lpstr>
      <vt:lpstr>PowerPoint Presentation</vt:lpstr>
      <vt:lpstr>PowerPoint Presentation</vt:lpstr>
      <vt:lpstr>June Corelogic S&amp;P Case Shiller Home Price Index Phoenix (9.0%), Seattle (6.5%), Tampa (5.9%) showing biggest gains </vt:lpstr>
      <vt:lpstr>Simon Property Group (SPG)- Mall REIT Up to 60% of Mall Tenants Aren’t Paying Rent </vt:lpstr>
      <vt:lpstr>Crown Castle International (CCI) – 3.40% yielding cell phone Tower REIT</vt:lpstr>
      <vt:lpstr>US Home Construction Index (ITB) (DHI), (LEN), (PHM), (TOL), (NVR)   </vt:lpstr>
      <vt:lpstr>Trade Sheet- So What Do We Do About All This?</vt:lpstr>
      <vt:lpstr>    Next Strategy Webinar   12:00 EST Wednesday, September 30,  from Silicon Valley, CA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7212</cp:revision>
  <cp:lastPrinted>2017-08-31T13:43:13Z</cp:lastPrinted>
  <dcterms:created xsi:type="dcterms:W3CDTF">2015-02-05T17:12:57Z</dcterms:created>
  <dcterms:modified xsi:type="dcterms:W3CDTF">2020-09-16T15:30:52Z</dcterms:modified>
</cp:coreProperties>
</file>