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93"/>
  </p:notesMasterIdLst>
  <p:sldIdLst>
    <p:sldId id="256" r:id="rId2"/>
    <p:sldId id="888" r:id="rId3"/>
    <p:sldId id="605" r:id="rId4"/>
    <p:sldId id="997" r:id="rId5"/>
    <p:sldId id="664" r:id="rId6"/>
    <p:sldId id="824" r:id="rId7"/>
    <p:sldId id="1032" r:id="rId8"/>
    <p:sldId id="647" r:id="rId9"/>
    <p:sldId id="695" r:id="rId10"/>
    <p:sldId id="755" r:id="rId11"/>
    <p:sldId id="898" r:id="rId12"/>
    <p:sldId id="693" r:id="rId13"/>
    <p:sldId id="910" r:id="rId14"/>
    <p:sldId id="787" r:id="rId15"/>
    <p:sldId id="1033" r:id="rId16"/>
    <p:sldId id="1026" r:id="rId17"/>
    <p:sldId id="570" r:id="rId18"/>
    <p:sldId id="280" r:id="rId19"/>
    <p:sldId id="285" r:id="rId20"/>
    <p:sldId id="1022" r:id="rId21"/>
    <p:sldId id="563" r:id="rId22"/>
    <p:sldId id="835" r:id="rId23"/>
    <p:sldId id="613" r:id="rId24"/>
    <p:sldId id="831" r:id="rId25"/>
    <p:sldId id="811" r:id="rId26"/>
    <p:sldId id="1025" r:id="rId27"/>
    <p:sldId id="891" r:id="rId28"/>
    <p:sldId id="1047" r:id="rId29"/>
    <p:sldId id="814" r:id="rId30"/>
    <p:sldId id="764" r:id="rId31"/>
    <p:sldId id="765" r:id="rId32"/>
    <p:sldId id="840" r:id="rId33"/>
    <p:sldId id="893" r:id="rId34"/>
    <p:sldId id="841" r:id="rId35"/>
    <p:sldId id="289" r:id="rId36"/>
    <p:sldId id="730" r:id="rId37"/>
    <p:sldId id="994" r:id="rId38"/>
    <p:sldId id="996" r:id="rId39"/>
    <p:sldId id="830" r:id="rId40"/>
    <p:sldId id="481" r:id="rId41"/>
    <p:sldId id="290" r:id="rId42"/>
    <p:sldId id="1008" r:id="rId43"/>
    <p:sldId id="1038" r:id="rId44"/>
    <p:sldId id="1009" r:id="rId45"/>
    <p:sldId id="669" r:id="rId46"/>
    <p:sldId id="1043" r:id="rId47"/>
    <p:sldId id="1048" r:id="rId48"/>
    <p:sldId id="1049" r:id="rId49"/>
    <p:sldId id="522" r:id="rId50"/>
    <p:sldId id="336" r:id="rId51"/>
    <p:sldId id="295" r:id="rId52"/>
    <p:sldId id="501" r:id="rId53"/>
    <p:sldId id="539" r:id="rId54"/>
    <p:sldId id="982" r:id="rId55"/>
    <p:sldId id="654" r:id="rId56"/>
    <p:sldId id="659" r:id="rId57"/>
    <p:sldId id="655" r:id="rId58"/>
    <p:sldId id="656" r:id="rId59"/>
    <p:sldId id="657" r:id="rId60"/>
    <p:sldId id="658" r:id="rId61"/>
    <p:sldId id="985" r:id="rId62"/>
    <p:sldId id="533" r:id="rId63"/>
    <p:sldId id="756" r:id="rId64"/>
    <p:sldId id="1001" r:id="rId65"/>
    <p:sldId id="786" r:id="rId66"/>
    <p:sldId id="546" r:id="rId67"/>
    <p:sldId id="536" r:id="rId68"/>
    <p:sldId id="777" r:id="rId69"/>
    <p:sldId id="986" r:id="rId70"/>
    <p:sldId id="388" r:id="rId71"/>
    <p:sldId id="312" r:id="rId72"/>
    <p:sldId id="380" r:id="rId73"/>
    <p:sldId id="747" r:id="rId74"/>
    <p:sldId id="313" r:id="rId75"/>
    <p:sldId id="972" r:id="rId76"/>
    <p:sldId id="907" r:id="rId77"/>
    <p:sldId id="650" r:id="rId78"/>
    <p:sldId id="729" r:id="rId79"/>
    <p:sldId id="737" r:id="rId80"/>
    <p:sldId id="998" r:id="rId81"/>
    <p:sldId id="999" r:id="rId82"/>
    <p:sldId id="1000" r:id="rId83"/>
    <p:sldId id="904" r:id="rId84"/>
    <p:sldId id="905" r:id="rId85"/>
    <p:sldId id="754" r:id="rId86"/>
    <p:sldId id="332" r:id="rId87"/>
    <p:sldId id="586" r:id="rId88"/>
    <p:sldId id="1005" r:id="rId89"/>
    <p:sldId id="1006" r:id="rId90"/>
    <p:sldId id="492" r:id="rId91"/>
    <p:sldId id="335" r:id="rId92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57" autoAdjust="0"/>
    <p:restoredTop sz="94986"/>
  </p:normalViewPr>
  <p:slideViewPr>
    <p:cSldViewPr>
      <p:cViewPr varScale="1">
        <p:scale>
          <a:sx n="81" d="100"/>
          <a:sy n="81" d="100"/>
        </p:scale>
        <p:origin x="845" y="6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800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909060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7071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48472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537195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452144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02474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652708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6309519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22262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1547358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1773689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2809103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1515054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4056942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0357938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3432198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1390724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84065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9203079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01268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590800" y="304800"/>
            <a:ext cx="76962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“Election Jitters”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Silicon Valley, CA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September 30, 2020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D66F2E-C4AD-C340-917F-C41F9DBC8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1447800"/>
            <a:ext cx="5666567" cy="2971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Green Shoots 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2209800" y="1626476"/>
            <a:ext cx="10820400" cy="525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67925C-5ED7-D74B-AF37-17BBF5E39AAE}"/>
              </a:ext>
            </a:extLst>
          </p:cNvPr>
          <p:cNvSpPr txBox="1"/>
          <p:nvPr/>
        </p:nvSpPr>
        <p:spPr>
          <a:xfrm>
            <a:off x="685800" y="1626476"/>
            <a:ext cx="102870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*All will be clear with September Nonfarm Payroll Report on Friday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*Exhaustion of stimulus is major factor driving the economy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Economy Needs No More Stimulus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as the “V” shaped recovery is on, says Trump economic advisor and former talk show host, Larry Kudlow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Economy Slows as Stimulus Hopes Fade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as confirmed by last week’s economic data.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US Consumer Sentiment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dove in August, while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Weekly Jobless Claims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hover just below a Great Recessionary one million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US Consumer Sentiment Hits Six Month High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up from a 75 estimate to 78.9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US Consumer Confidence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soared in September, 84.8 to 101.8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270766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Flatlining at record highs</a:t>
            </a:r>
            <a:br>
              <a:rPr lang="en-US" sz="2800" b="1" dirty="0"/>
            </a:br>
            <a:r>
              <a:rPr lang="en-US" sz="2800" b="1" dirty="0">
                <a:solidFill>
                  <a:srgbClr val="FF0000"/>
                </a:solidFill>
              </a:rPr>
              <a:t> +870,000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2E40967F-3ABF-6647-8223-0B74143F9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12074"/>
            <a:ext cx="9398000" cy="473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1905000" y="838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Bill Davis View</a:t>
            </a:r>
            <a:b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 for the </a:t>
            </a:r>
            <a: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3352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endParaRPr lang="en-US" sz="20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487875"/>
      </p:ext>
    </p:extLst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Election Jitters</a:t>
            </a: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762000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Election chaos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is starting to price in, sending traders running to the sidelines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0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Interactive Brokers Increase Margin by 35%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others to 70% to protect themselves from increased market volatility (VIX) brought on by the upcoming presidential election</a:t>
            </a: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*The fastest recovery in history is followed by the fastest selloff in history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Investors Pull $25 Billion from Equity Funds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last week as a new wave of nervousness hit the market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IPO’s to Hit last Week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Apparently, there is an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extreme shortage of high growth large cap technology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stocks and Silicon Valley is more than happy to meet that demand.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may have more downside but not much, the (SPY)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200-day average is only 4% away from Friday low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*We could be entering a wide </a:t>
            </a:r>
            <a:r>
              <a:rPr lang="en-US" sz="2000" b="1" dirty="0">
                <a:solidFill>
                  <a:schemeClr val="tx1"/>
                </a:solidFill>
              </a:rPr>
              <a:t>$2,700 - $3,600 </a:t>
            </a:r>
            <a:r>
              <a:rPr lang="en-US" sz="2000" dirty="0">
                <a:solidFill>
                  <a:schemeClr val="tx1"/>
                </a:solidFill>
              </a:rPr>
              <a:t>range until the election</a:t>
            </a: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7C0B1F-8E5E-874B-96E3-F1713A4D5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1819" y="3962400"/>
            <a:ext cx="3819181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01059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13294"/>
            <a:ext cx="91440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Major Reversal Risk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7/$320-$330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took profits on long 6/$235-$245 bull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4/$280-$290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4/$275-$280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062358" y="3186660"/>
            <a:ext cx="1905000" cy="12192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</a:t>
            </a:r>
            <a:br>
              <a:rPr lang="en-US" sz="2000" dirty="0"/>
            </a:br>
            <a:r>
              <a:rPr lang="en-US" sz="2000" dirty="0"/>
              <a:t>3,000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86BA027-31C3-8F4B-9A60-98DB6FDD97BF}"/>
              </a:ext>
            </a:extLst>
          </p:cNvPr>
          <p:cNvCxnSpPr>
            <a:cxnSpLocks/>
          </p:cNvCxnSpPr>
          <p:nvPr/>
        </p:nvCxnSpPr>
        <p:spPr>
          <a:xfrm flipV="1">
            <a:off x="5147094" y="3380230"/>
            <a:ext cx="563550" cy="37357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5C90C8D-7590-DD41-B37E-0ECD5B30C191}"/>
              </a:ext>
            </a:extLst>
          </p:cNvPr>
          <p:cNvCxnSpPr>
            <a:cxnSpLocks/>
          </p:cNvCxnSpPr>
          <p:nvPr/>
        </p:nvCxnSpPr>
        <p:spPr>
          <a:xfrm>
            <a:off x="5833575" y="3374913"/>
            <a:ext cx="449444" cy="42134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E582C17-CC7A-BB4B-A4ED-DE8A778F51E3}"/>
              </a:ext>
            </a:extLst>
          </p:cNvPr>
          <p:cNvCxnSpPr>
            <a:cxnSpLocks/>
          </p:cNvCxnSpPr>
          <p:nvPr/>
        </p:nvCxnSpPr>
        <p:spPr>
          <a:xfrm flipV="1">
            <a:off x="6371679" y="2178845"/>
            <a:ext cx="2880323" cy="155774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eft Arrow Callout 10">
            <a:extLst>
              <a:ext uri="{FF2B5EF4-FFF2-40B4-BE49-F238E27FC236}">
                <a16:creationId xmlns:a16="http://schemas.microsoft.com/office/drawing/2014/main" id="{1CB185D8-7103-E54A-9BBE-0777DE7F7229}"/>
              </a:ext>
            </a:extLst>
          </p:cNvPr>
          <p:cNvSpPr/>
          <p:nvPr/>
        </p:nvSpPr>
        <p:spPr>
          <a:xfrm>
            <a:off x="9421088" y="1495177"/>
            <a:ext cx="1905000" cy="12192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New Highs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84874A-6DEA-B946-A019-7C7362351FAB}"/>
              </a:ext>
            </a:extLst>
          </p:cNvPr>
          <p:cNvCxnSpPr>
            <a:cxnSpLocks/>
          </p:cNvCxnSpPr>
          <p:nvPr/>
        </p:nvCxnSpPr>
        <p:spPr>
          <a:xfrm flipV="1">
            <a:off x="3375289" y="3842272"/>
            <a:ext cx="5123519" cy="943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Up Arrow Callout 1">
            <a:extLst>
              <a:ext uri="{FF2B5EF4-FFF2-40B4-BE49-F238E27FC236}">
                <a16:creationId xmlns:a16="http://schemas.microsoft.com/office/drawing/2014/main" id="{DC0ABC11-648F-BA49-BB8A-2D7EA5ECADB4}"/>
              </a:ext>
            </a:extLst>
          </p:cNvPr>
          <p:cNvSpPr/>
          <p:nvPr/>
        </p:nvSpPr>
        <p:spPr>
          <a:xfrm>
            <a:off x="5174708" y="3921281"/>
            <a:ext cx="1317734" cy="1267104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You are </a:t>
            </a:r>
            <a:br>
              <a:rPr lang="en-US" sz="2000" dirty="0"/>
            </a:br>
            <a:r>
              <a:rPr lang="en-US" sz="2000" dirty="0"/>
              <a:t>here now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10781D-5EBF-1742-A9A3-C699BC36C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1" y="2212221"/>
            <a:ext cx="4826000" cy="365397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AA0B4D9-CAE6-2340-9B56-532FBA4F5F9C}"/>
              </a:ext>
            </a:extLst>
          </p:cNvPr>
          <p:cNvCxnSpPr>
            <a:cxnSpLocks/>
          </p:cNvCxnSpPr>
          <p:nvPr/>
        </p:nvCxnSpPr>
        <p:spPr>
          <a:xfrm>
            <a:off x="4750553" y="3459569"/>
            <a:ext cx="396541" cy="30336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211964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61F21EB-E1B6-4AFF-9485-2C7E9D4CE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371601"/>
            <a:ext cx="717133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698E704-8383-40E3-9EEA-4C152BA9A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822" y="1063392"/>
            <a:ext cx="7612356" cy="580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133600" y="457200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(IWM)-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FB74808-0B5B-4B91-89E3-5ED132981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378127"/>
            <a:ext cx="7162800" cy="547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($COMPQ) – Classic Correction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3D8343D1-C6D3-49B0-BAFD-8DF7D8423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1"/>
            <a:ext cx="7592712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(VIX)-Another spike-but smaller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9653B01-8C32-472C-B5DB-C9709D658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838201"/>
            <a:ext cx="7783910" cy="6019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High! – Major Double Digits in a Falling Market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524000"/>
            <a:ext cx="76200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3.13%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+7.93% 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-6.05%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-2.08% 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-5.50%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*September </a:t>
            </a:r>
            <a:r>
              <a:rPr lang="en-US" sz="22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7.95%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+4.55%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+12.13%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+14.19%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-1.26%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+10.38%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+4.97%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*Year to date +34.50%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-3.6%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+390.42%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new all time high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36.06%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11 years, new all time high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 Sell Rallies-Down $85 to $26 from top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1/2021 $16 puts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1/2021 $24 puts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6D546DD-26B2-441B-8F2E-A50A7191F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447801"/>
            <a:ext cx="7055356" cy="539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04035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839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Earnings beat- Looking for Another Entry Point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4/$120-$130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4/$120-$130 call spread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12/$170-$180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12/$135-$138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42F3050-6B5F-4B22-BF72-A3FF26718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443" y="1524001"/>
            <a:ext cx="7009170" cy="531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(FB)-New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9/$145-$155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9/$150-$160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8/$167.50-$172.50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19D8489-0752-469A-B9F3-7CA62E368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332" y="2213172"/>
            <a:ext cx="6115336" cy="464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 Capitulation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1800" dirty="0">
                <a:solidFill>
                  <a:srgbClr val="FF0000"/>
                </a:solidFill>
              </a:rPr>
              <a:t>long 9/$100-$105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1800" dirty="0">
                <a:solidFill>
                  <a:srgbClr val="FF0000"/>
                </a:solidFill>
              </a:rPr>
              <a:t>long 8/$480-$490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7/$320-$330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4/24/$250-$260 call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5/$250-$260 call spread</a:t>
            </a: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3AA6130-D126-4A4D-AB7B-878717A58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444" y="2057400"/>
            <a:ext cx="6344696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Selloff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5/$1,100-$1,130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4/$1,080-$1,120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9C1CBE4B-A498-4042-981C-4157BAF52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828801"/>
            <a:ext cx="6621779" cy="502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Profit taking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8/$3,000-$3,500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4/$1,500-$1,550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5D8DD0A-E67E-4473-ACF5-9D4BE8DD7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1676401"/>
            <a:ext cx="6741567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(ROM) – Up 240% in 5 Months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7949550-3E88-4834-A917-EE8E6E629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1"/>
            <a:ext cx="7560976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80406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 (PYPL)-Fintech Rules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5CB3C0F-2EB3-4C7D-A9FD-BC61918BB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143000"/>
            <a:ext cx="7475439" cy="569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Promises a $25,000 Car in Three Years</a:t>
            </a:r>
            <a:br>
              <a:rPr lang="en-US" sz="1800" dirty="0"/>
            </a:br>
            <a:r>
              <a:rPr lang="en-US" sz="1800" dirty="0"/>
              <a:t>20-fold increase in battery output in 10 years 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6B4C3E4-DB29-425F-8F86-6C0CDB9FC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95401"/>
            <a:ext cx="7312536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Biggest Chip Deal in History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$40 billion of Arm Holdings-one of the greatest concentrations of AI talent in the world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17B7A37-EFA5-4E95-808B-45E77F53E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359478"/>
            <a:ext cx="7239000" cy="550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187057"/>
            <a:ext cx="94170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dirty="0"/>
              <a:t>100% Cash in Melting Market</a:t>
            </a:r>
            <a:br>
              <a:rPr lang="en-US" sz="2000" dirty="0"/>
            </a:br>
            <a:br>
              <a:rPr lang="en-US" sz="18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9EB65B-3392-D748-9AD6-DC5488C05733}"/>
              </a:ext>
            </a:extLst>
          </p:cNvPr>
          <p:cNvSpPr txBox="1"/>
          <p:nvPr/>
        </p:nvSpPr>
        <p:spPr>
          <a:xfrm>
            <a:off x="8400453" y="1983645"/>
            <a:ext cx="23887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P&amp;L</a:t>
            </a:r>
            <a:br>
              <a:rPr lang="en-US" sz="2400" b="1" dirty="0"/>
            </a:br>
            <a:r>
              <a:rPr lang="en-US" sz="2400" b="1" dirty="0"/>
              <a:t>+34.50 YTD</a:t>
            </a:r>
            <a:br>
              <a:rPr lang="en-US" sz="1800" b="1" dirty="0"/>
            </a:br>
            <a:endParaRPr lang="en-US" sz="18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80525A-419E-D340-B428-D40DA511998F}"/>
              </a:ext>
            </a:extLst>
          </p:cNvPr>
          <p:cNvSpPr txBox="1"/>
          <p:nvPr/>
        </p:nvSpPr>
        <p:spPr>
          <a:xfrm>
            <a:off x="1295400" y="2971800"/>
            <a:ext cx="2775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NO POSITIONS</a:t>
            </a:r>
          </a:p>
        </p:txBody>
      </p:sp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next ten bagger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B3A7B49-645F-468B-A0FA-81A5DA1E5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19201"/>
            <a:ext cx="7412707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4C930BDE-0011-4B1D-8F60-623B49594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447800"/>
            <a:ext cx="7066049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914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 –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1800" dirty="0"/>
              <a:t> scathing House report assaulting the company and its regulator, the FAA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4/$300-$310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4/$315-$335 call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7DD7810-7624-4F5B-97EE-B9F82E223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676401"/>
            <a:ext cx="6790570" cy="515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(DIS)- Corona Hit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6/$85-$90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F0EDC0A-35B2-4606-9497-3C755CC16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295401"/>
            <a:ext cx="7268352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73F41B0-C035-4E2A-AB95-83EDF48D1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326231"/>
            <a:ext cx="7239000" cy="553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75798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0F147D0-5BC0-4CE7-BE9F-FE21EE354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066800"/>
            <a:ext cx="7633855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(X)-Dying Old Economy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A42671F-C148-4862-BCB7-6AEF23E04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990601"/>
            <a:ext cx="7657755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C2D6C952-0224-4DC4-93A6-1D34028FC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447801"/>
            <a:ext cx="7052874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Macys’ (M) – Waiting for Chapter 11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8/$23-$25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2DA57DB-E50F-4111-BABB-903499070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19201"/>
            <a:ext cx="737579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761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Subsidy runs out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4FE12FD-48ED-4566-83C1-1169C1C0D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9" y="838201"/>
            <a:ext cx="7895269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FD594EB0-83C4-B243-9A36-ACA8813E5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950" y="260350"/>
            <a:ext cx="10198100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FFF2F64-6AE2-4ACF-8544-93D21B7E7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43001"/>
            <a:ext cx="746149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A954AA0-124D-4699-8DBA-B533E6978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914400"/>
            <a:ext cx="7816734" cy="5943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8E342B4D-5FDB-47D7-B35D-A38329457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1" y="906974"/>
            <a:ext cx="7772400" cy="595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55389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Regeneron (REGN)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7/$570-$580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1A000FD-4C25-46FA-A03F-39AD99AF1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1" y="1101445"/>
            <a:ext cx="7620000" cy="575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90385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CRISPR Therapeutics (CRSP)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96EA23E-EE16-44E8-8DB1-B0B56C3C0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14401"/>
            <a:ext cx="7742152" cy="593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67116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Trading Volume Burst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8ABEBA4-F519-4966-A23D-B5CBB11CE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108683"/>
            <a:ext cx="7543800" cy="574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 – “Recovery” Rotation Play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9/$90-$95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stopped out of long 8/$92-$95 bull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95CA881-0DB9-47E2-BE24-92586A8DF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592955"/>
            <a:ext cx="6858000" cy="526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“Recovery” Rotation Play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9/$45-$48 bull call spread</a:t>
            </a: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F4DBDF1-8F0C-4DE8-B10A-B9BD756F2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513277"/>
            <a:ext cx="7010400" cy="534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35240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“Touchless” Fintech Play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9/$180-$185 bull call spread</a:t>
            </a:r>
            <a:endParaRPr lang="en-US" sz="16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633A1AE4-B99E-4E74-B89C-DEDDAD992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371600"/>
            <a:ext cx="7166778" cy="549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A076C4A-8C04-4D96-B71A-2E9252723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187" y="1266991"/>
            <a:ext cx="7350357" cy="559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99747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1752600" y="228602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11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1A02FAE1-3A02-F541-A1CE-0F395CDC3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762000"/>
            <a:ext cx="10414000" cy="593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620FC95-00DB-487D-8C3A-9A71D1453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1143000"/>
            <a:ext cx="7472795" cy="5715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F9730EF-DE63-470E-A59A-233D760E3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1"/>
            <a:ext cx="7543454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F78FBF0-3985-4DE8-939A-D77DF1950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14401"/>
            <a:ext cx="772398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(EEM)- 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 Play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594E3AE-2D39-44F9-B8B1-92B0FEF41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600" y="974203"/>
            <a:ext cx="7692818" cy="588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416377"/>
            <a:ext cx="105156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Biggest Debt Increase in History Also Happened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with Federal government borrowing up an eye popping 59% YOY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*Great government borrowing since WWII is now underway, Biden administration could ad another $6 trillion</a:t>
            </a:r>
          </a:p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*Double dip recession could send ten year yields back to the 0.30’s</a:t>
            </a:r>
            <a:br>
              <a:rPr lang="en-US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Calibri"/>
              </a:rPr>
            </a:br>
            <a:br>
              <a:rPr lang="en-US" sz="2000" b="1" i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Calibri"/>
              </a:rPr>
              <a:t>*Inflation is failing to show</a:t>
            </a: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*Another short selling opportunity of the century is in play,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once corona cases peak out again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*US Treasury bond fund (TLT) could plunge from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$180 to $105, taking interest rates from 0.31% to 3.25%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*Bottom line: sell short every major rally in the (TLT)</a:t>
            </a: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Hands Out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6BCB78-90F2-0942-BDD3-1E0DBE26F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0064" y="3048000"/>
            <a:ext cx="2749296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26286"/>
      </p:ext>
    </p:extLst>
  </p:cSld>
  <p:clrMapOvr>
    <a:masterClrMapping/>
  </p:clrMapOvr>
  <p:transition spd="slow">
    <p:wip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81000"/>
            <a:ext cx="7620000" cy="18288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Huge Short Play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9/$170-$172.50 bear put spread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9/$172.50-$175 put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9/$172.50-$175 put spread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0DF59464-10C6-4A99-A056-8367195E7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600201"/>
            <a:ext cx="6901361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0.72%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51B718B1-6009-4D02-B576-2DAE67D9E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914401"/>
            <a:ext cx="777793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4.64%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 jump in spreads on stock selloff and recession fears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D7F3704-E027-40D5-918B-E68DECD8C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066801"/>
            <a:ext cx="7575136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(TBT)- 2 Month Bottoming Process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AB38D5C-46B0-47C7-9AE0-1A1AE2A93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143000"/>
            <a:ext cx="7429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4.31%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50746B5-BCAF-4D48-8F06-C62FAC8A1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90601"/>
            <a:ext cx="7567967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925875"/>
            <a:ext cx="11277600" cy="5006250"/>
          </a:xfrm>
        </p:spPr>
        <p:txBody>
          <a:bodyPr/>
          <a:lstStyle/>
          <a:p>
            <a:pPr marL="203200" indent="0">
              <a:buNone/>
            </a:pP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*Election jitters are running rampant in the run up to the election, as volatility rises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*This is only a short-term dip in a 20 year bull market that may have another decade to run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*The Fed has proven its intention to step in and run the printing presses on any 10% market correction,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which is imminent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*Stocks overpriced at all time high, but cheap on a three-year view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*A bond short is far and away the better trade based on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massive over issuance of US government bonds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and now we have a big rally to sell into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*The big fear is of a building Corona spike in the fall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leading to another global shutdown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1644D8-EFEA-824C-AB09-A2ED95354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3937488"/>
            <a:ext cx="4114801" cy="273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– 1.08%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2B16496-ACD6-425C-9D4D-AF16FD930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92627"/>
            <a:ext cx="7467600" cy="566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Dollar Rally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double dip recession is here, inviting even lower interest rates. </a:t>
            </a:r>
            <a:b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*Threats of US political instability giving a flight to safety bid for the US dollar</a:t>
            </a:r>
            <a:b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*Any dollar rallies are temporary and short-term and a crash is imminent</a:t>
            </a:r>
            <a:b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*Euro dives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British pound sees steeper correction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*Aussie dollar profit taking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Bitcoin lost momentum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*Keep selling short all  US dollar rallies,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its yield support is gone forever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0BE3B8-6DA9-964A-9766-F85A4C8C5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200" y="3311045"/>
            <a:ext cx="2354827" cy="314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74687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57D245F-2CB6-4576-87E4-D3DF15A1D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142999"/>
            <a:ext cx="7469454" cy="57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($XEU), (FXE), (EUO)-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9437CCA-5E9D-49B4-8413-737DCE7A7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838200"/>
            <a:ext cx="7862223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5CABE5B-BB99-493D-9CAA-0D04BD608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838200"/>
            <a:ext cx="7875344" cy="600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3595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71CE900-C167-476E-9326-DFB1F1CB7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066801"/>
            <a:ext cx="7560976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B2DE897-AF3F-470B-A322-8B0F43668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0"/>
            <a:ext cx="7442085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9C4460D-5DD2-485A-917D-6794A35B5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14401"/>
            <a:ext cx="764821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 Stalling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C2EBB65C-5590-7A45-B2A7-ACBD2046C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371600"/>
            <a:ext cx="112014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6470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Long Term Loser 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609601" y="841248"/>
            <a:ext cx="93726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0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California to Ban Gasoline Cars by 2035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It a response to three years of massive wildfires. Is 20% of US gasoline use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*Conventional ICE cars will be long gone by then, unable to compete on price. Electric cars are already cheaper now on a lifetime cost basis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*Oil rallies small, but don’t hang you hat on it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*Russia lost half its revenues from oil price collapse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*Much of lost demand is permanent as US economy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restructures to a less transportation-oriented economy.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*Avoid all energy plays like the plague, </a:t>
            </a:r>
            <a:r>
              <a:rPr lang="en-US" sz="2000" dirty="0">
                <a:solidFill>
                  <a:schemeClr val="tx1"/>
                </a:solidFill>
              </a:rPr>
              <a:t>could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drop by half in the coming recession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21C0A5-E0A3-2140-B7A2-99E348782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573" y="3352800"/>
            <a:ext cx="4667027" cy="333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61413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D92CF-F2C3-4C4C-8302-CBEE5CE39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Corona Update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9DE79-C20A-B64C-AAB6-37308D4A9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*US cases top 7.2 million, </a:t>
            </a:r>
            <a:r>
              <a:rPr lang="en-US" sz="1800" b="1" dirty="0">
                <a:solidFill>
                  <a:schemeClr val="tx1"/>
                </a:solidFill>
              </a:rPr>
              <a:t>deaths at 205,000,000 </a:t>
            </a:r>
            <a:r>
              <a:rPr lang="en-US" sz="1800" dirty="0">
                <a:solidFill>
                  <a:schemeClr val="tx1"/>
                </a:solidFill>
              </a:rPr>
              <a:t>and are still rising at 500 a day, and could reach 250,000 by election day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i="1" dirty="0"/>
              <a:t>New IHI Forecasts Calls for </a:t>
            </a:r>
            <a:r>
              <a:rPr lang="en-US" sz="1800" b="1" i="1" dirty="0"/>
              <a:t>400,000 US Deaths by end 2020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*Center of the US epidemic has moved to the northern Midwest, with North Dakota, South Dakota, and Wisconsin the leading hot spots. The “non-mask”, open bar states are getting hardest hit.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*AstraZeneca obtains liability release from Europe in case it initial vaccine kills millions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*While the US tops 7 million cases, antibody testing shows the</a:t>
            </a:r>
            <a:br>
              <a:rPr lang="en-US" sz="1800" dirty="0"/>
            </a:br>
            <a:r>
              <a:rPr lang="en-US" sz="1800" dirty="0"/>
              <a:t>true figure is close to 33 million, or 10% of the population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*70 vaccines now in development worldwide, but some</a:t>
            </a:r>
            <a:br>
              <a:rPr lang="en-US" sz="1800" dirty="0"/>
            </a:br>
            <a:r>
              <a:rPr lang="en-US" sz="1800" dirty="0"/>
              <a:t>of these </a:t>
            </a:r>
            <a:r>
              <a:rPr lang="en-US" sz="1800" b="1" dirty="0"/>
              <a:t>MAY KILL YOU</a:t>
            </a:r>
            <a:br>
              <a:rPr lang="en-US" sz="1800" dirty="0"/>
            </a:br>
            <a:br>
              <a:rPr lang="en-US" sz="1800" dirty="0"/>
            </a:br>
            <a:r>
              <a:rPr lang="en-US" sz="1800" b="1" dirty="0"/>
              <a:t>*A true vaccine is a year off, or never</a:t>
            </a:r>
          </a:p>
        </p:txBody>
      </p:sp>
      <p:pic>
        <p:nvPicPr>
          <p:cNvPr id="7" name="Picture 6" descr="A close up of a flower&#10;&#10;Description automatically generated">
            <a:extLst>
              <a:ext uri="{FF2B5EF4-FFF2-40B4-BE49-F238E27FC236}">
                <a16:creationId xmlns:a16="http://schemas.microsoft.com/office/drawing/2014/main" id="{D03B3CC6-48A6-5743-A726-F72B3F66D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199" y="4482193"/>
            <a:ext cx="3738125" cy="210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774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8BEB6D3-81D3-4B92-8477-913DBEC02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141" y="960699"/>
            <a:ext cx="7707718" cy="589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10/$9.50-$10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B3FC217-FD28-4BBC-923C-665E899C1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14400"/>
            <a:ext cx="7789718" cy="5943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3EFD9A6-D4C1-4C02-B8B7-DF9A6E431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134943"/>
            <a:ext cx="7446034" cy="572305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71F4BBD-9D77-4DD2-847F-7F387CE44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99" y="762001"/>
            <a:ext cx="7979573" cy="609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9E9EFCF-AF82-4B37-B275-8F7500790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685800"/>
            <a:ext cx="8061511" cy="615098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82880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 The Big Dip is Here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762000" y="1066800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*Gold sells off on wholesale asset dumping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*It’s all about short-term profit taking, the long-term bull trend still lives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*New </a:t>
            </a:r>
            <a:r>
              <a:rPr lang="en-US" sz="20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QE Infinity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will continue for years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*Near zero interest rates and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Collapsing US dollar is another incentive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Copper finally see major profit taking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*Bottom Line: buy this dip in</a:t>
            </a:r>
            <a:br>
              <a:rPr lang="en-US" sz="20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gold and precious metals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5AA5D5-1FB3-AD47-AFA3-44C6B086B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3880104"/>
            <a:ext cx="5045529" cy="282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Short Term downtrend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9/$171-$174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8/$169-$172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7/$157-$160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0DCE6BAE-4CD8-435C-AEEE-9881E5A2B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524001"/>
            <a:ext cx="6995808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74CCD45-D7DF-4C0E-89CD-6933BA3AA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838200"/>
            <a:ext cx="7925611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0933404-3F85-457B-AE87-E90111D84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871627"/>
            <a:ext cx="7848600" cy="598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77180C3-5353-4623-8279-2065BA8FB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826091"/>
            <a:ext cx="7923735" cy="603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Index-Bottom of Range-at to a “BUY”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 dirty="0"/>
          </a:p>
        </p:txBody>
      </p:sp>
      <p:pic>
        <p:nvPicPr>
          <p:cNvPr id="6" name="Picture 5" descr="A picture containing device, meter, clock&#10;&#10;Description automatically generated">
            <a:extLst>
              <a:ext uri="{FF2B5EF4-FFF2-40B4-BE49-F238E27FC236}">
                <a16:creationId xmlns:a16="http://schemas.microsoft.com/office/drawing/2014/main" id="{8F970D29-FADA-9A44-8FB2-E6016F457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800" y="1876700"/>
            <a:ext cx="79248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502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8B83C22-749B-4821-AA96-896965384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9" y="762000"/>
            <a:ext cx="7929447" cy="60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604493E-FF5A-492F-9D45-5A63D80B8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747531"/>
            <a:ext cx="7979382" cy="610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6A6C8BE-2E03-4599-B617-6184244D1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838201"/>
            <a:ext cx="7904418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(COPX)-Finally a break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E7D843D-4745-478C-830C-6C65936D5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838200"/>
            <a:ext cx="7778598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3762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7620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World’s Largest Copper Producer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4/$10-$11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short 4/$114 calls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6950121-4A2D-451B-A19F-ECB410AE8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808300"/>
            <a:ext cx="6576630" cy="50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19886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1521372" y="265176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Real Estate –  Bidding Wars in the ‘Burbs</a:t>
            </a: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762000" y="1108926"/>
            <a:ext cx="9677400" cy="50632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*30-year fixed rate mortgage drop to record low od 2.86%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*The refi boom continues, mortgage applications up 86% YOY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New Home Sales Rocket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to a 14-year high. They gained 4.8% last month to a spectacular 1.01 million units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Existing Home Sales Soar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in August, up 2.4% MOM to 6 million units, the hottest since 2006. Prices are up a huge 11.4% YOY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*Refi rates hover at record lows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*Housing prices were ready to explode to the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upside with </a:t>
            </a:r>
            <a:r>
              <a:rPr lang="en-US" sz="2000" b="1" i="1" dirty="0">
                <a:solidFill>
                  <a:schemeClr val="tx1"/>
                </a:solidFill>
              </a:rPr>
              <a:t>S&amp;P Case Shiller Rose 4.8%</a:t>
            </a:r>
            <a:r>
              <a:rPr lang="en-US" sz="2000" dirty="0">
                <a:solidFill>
                  <a:schemeClr val="tx1"/>
                </a:solidFill>
              </a:rPr>
              <a:t> in July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449AA4-3BC4-034B-8E52-E29413217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4036870"/>
            <a:ext cx="3848100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56935"/>
      </p:ext>
    </p:extLst>
  </p:cSld>
  <p:clrMapOvr>
    <a:masterClrMapping/>
  </p:clrMapOvr>
  <p:transition spd="slow">
    <p:wip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2057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June Corelogic S&amp;P Case Shiller Home Price Index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Phoenix (9.2%), Seattle (67.2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%), Charlotte (6.0%)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showing biggest gains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4D5F6C-0E99-CE41-8B45-0286AA11B17B}"/>
              </a:ext>
            </a:extLst>
          </p:cNvPr>
          <p:cNvSpPr txBox="1"/>
          <p:nvPr/>
        </p:nvSpPr>
        <p:spPr>
          <a:xfrm>
            <a:off x="5715000" y="6400800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Tradingeconomics.com</a:t>
            </a:r>
            <a:endParaRPr lang="en-US" sz="800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94D7F8C6-4F38-9C4E-A34A-516F603CB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101994"/>
            <a:ext cx="9372600" cy="542158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Simon Property Group (SPG)- Mall REIT</a:t>
            </a:r>
            <a:br>
              <a:rPr lang="en-US" sz="2000" dirty="0"/>
            </a:br>
            <a:r>
              <a:rPr lang="en-US" sz="2000" i="1" dirty="0"/>
              <a:t>Up to 60% of Mall Tenants Aren’t Paying Rent</a:t>
            </a:r>
            <a:r>
              <a:rPr lang="en-US" sz="2000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F2992092-2C85-41EC-B8DA-4166787BC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186840"/>
            <a:ext cx="7467600" cy="566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57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3.40% yielding cell phone Tower REIT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95F1D-4C46-D44E-A4CE-9414029014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06304CA0-69BB-4C8C-9CD2-6BA4A5F12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1" y="1140346"/>
            <a:ext cx="7467600" cy="571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CCC97E08-635A-4D8A-9743-5DDBA2792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914400"/>
            <a:ext cx="785242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Danger Territory</a:t>
            </a:r>
            <a:br>
              <a:rPr lang="en-US" sz="2400" b="1" dirty="0"/>
            </a:br>
            <a:endParaRPr lang="en-US" sz="2400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1795BA3D-97FF-4C49-85D4-2FD29307C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04" y="1417636"/>
            <a:ext cx="9514296" cy="5135564"/>
          </a:xfrm>
          <a:prstGeom prst="rect">
            <a:avLst/>
          </a:prstGeom>
        </p:spPr>
      </p:pic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9829800" y="1828800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sp>
        <p:nvSpPr>
          <p:cNvPr id="8" name="Left Arrow Callout 7">
            <a:extLst>
              <a:ext uri="{FF2B5EF4-FFF2-40B4-BE49-F238E27FC236}">
                <a16:creationId xmlns:a16="http://schemas.microsoft.com/office/drawing/2014/main" id="{F92F4606-D151-A14A-9AEF-EFC004AC6242}"/>
              </a:ext>
            </a:extLst>
          </p:cNvPr>
          <p:cNvSpPr/>
          <p:nvPr/>
        </p:nvSpPr>
        <p:spPr>
          <a:xfrm>
            <a:off x="9753600" y="4572000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the 200-day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sell rallies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sell US dollar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$40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October 14,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Lake Tahoe, NV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3810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erson sitting at a table with wine glasses and smiling at the camera&#10;&#10;Description automatically generated">
            <a:extLst>
              <a:ext uri="{FF2B5EF4-FFF2-40B4-BE49-F238E27FC236}">
                <a16:creationId xmlns:a16="http://schemas.microsoft.com/office/drawing/2014/main" id="{908D749F-FF4B-224E-B13D-837301E886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762000"/>
            <a:ext cx="3991908" cy="349572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34357</TotalTime>
  <Words>3474</Words>
  <Application>Microsoft Office PowerPoint</Application>
  <PresentationFormat>Widescreen</PresentationFormat>
  <Paragraphs>119</Paragraphs>
  <Slides>91</Slides>
  <Notes>81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4" baseType="lpstr">
      <vt:lpstr>Arial</vt:lpstr>
      <vt:lpstr>Calibri</vt:lpstr>
      <vt:lpstr>Office Theme</vt:lpstr>
      <vt:lpstr>The Mad Hedge Fund Trader “Election Jitters”  </vt:lpstr>
      <vt:lpstr> Trade Alert Performance New All Time High! – Major Double Digits in a Falling Market  </vt:lpstr>
      <vt:lpstr>PowerPoint Presentation</vt:lpstr>
      <vt:lpstr>PowerPoint Presentation</vt:lpstr>
      <vt:lpstr>PowerPoint Presentation</vt:lpstr>
      <vt:lpstr>The Method to My Madness</vt:lpstr>
      <vt:lpstr>Corona Update</vt:lpstr>
      <vt:lpstr>The Mad Hedge Profit Predictor Market Timing Index-Bottom of Range-at to a “BUY” An artificial intelligence driven algorithm that analyzes 30 different economic, technical, and momentum driven indicators </vt:lpstr>
      <vt:lpstr> The Mad Hedge Profit Predictor Danger Territory </vt:lpstr>
      <vt:lpstr>The Global Economy – Green Shoots </vt:lpstr>
      <vt:lpstr> Weekly Jobless Claims – Flatlining at record highs  +870,000 </vt:lpstr>
      <vt:lpstr>The Bill Davis View A $1,500 Upgrade for the Mad Day Trader Service </vt:lpstr>
      <vt:lpstr>Stocks – Election Jitters</vt:lpstr>
      <vt:lpstr>      S&amp;P 500 – Major Reversal Risk stopped out of long 7/$320-$330 bear put spread   took profits on long 6/$235-$245 bull call spread  took profits on long 4/$280-$290 bear put spread took profits on long 4/$275-$280 bear put spread        </vt:lpstr>
      <vt:lpstr> ProShares Ultra Short S&amp;P 500 (SDS)-  a Great Hedge for long stocks and bonds Long 2X position has a hedge against longs and bond shorts</vt:lpstr>
      <vt:lpstr> Dow Average ($INDU)-</vt:lpstr>
      <vt:lpstr>Russell 2000 (IWM)-  took profits on Long 10/$137-$142 vertical bull call spread took profits on Long 10/$153-$156 vertical bear put spread </vt:lpstr>
      <vt:lpstr>NASDAQ ($COMPQ) – Classic Correction</vt:lpstr>
      <vt:lpstr>(VIX)-Another spike-but smaller </vt:lpstr>
      <vt:lpstr> (VXX)- Sell Rallies-Down $85 to $26 from top stopped out of long 1/2021 $16 puts stopped out of long 1/2021 $24 puts </vt:lpstr>
      <vt:lpstr>   Microsoft (MSFT)- Earnings beat- Looking for Another Entry Point Stopped out of long 4/$120-$130 call spread took profit on long 4/$120-$130 call spread  stop loss on long 12/$170-$180 call spread  took profits on long 12/$135-$138 call spread      </vt:lpstr>
      <vt:lpstr>   Facebook (FB)-New High took profits on Long 9/$290-$300 vertical bear put spread stopped out of Long 9/$190-$200 vertical bear put spread took profits on Long 9/$145-$155 vertical bull call spread took profits on Long 9/$150-$160 vertical bull call spread took profits on Long 8/$167.50-$172.50 vertical bull call spread     </vt:lpstr>
      <vt:lpstr>      Apple (AAPL)- Capitulation stopped out of long 9/$100-$105 call spread stopped out of long 8/$480-$490 bear put spread took profits on long 7/$320-$330 call spread took profits on long 4/24/$250-$260 call spread took profits on long 5/$250-$260 call spread       </vt:lpstr>
      <vt:lpstr>   Alphabet (GOOGL) – Selloff took profits on long 12/$1,200-$1,230 bull call spread took profits on long 9/$1,030-$1,080 vertical bull call spread stopped out of long 5/$1,100-$1,130 bull call spread took profits on long 4/$1,080-$1,120 bull call spread   </vt:lpstr>
      <vt:lpstr>          Amazon (AMZN) – Profit taking took profits on long 9/$2,800-$2,900 bull call spread stopped out of long 8/$3,000-$3,500 bear put spread took profits on long 4/$1,500-$1,550 bull call spread         </vt:lpstr>
      <vt:lpstr>        ProShares Ultra Technology (ROM) – Up 240% in 5 Months        </vt:lpstr>
      <vt:lpstr>      PayPal (PYPL)-Fintech Rules took profits on long 4/$90-$95 call spread      </vt:lpstr>
      <vt:lpstr>      Tesla (TSLA)- Promises a $25,000 Car in Three Years 20-fold increase in battery output in 10 years       </vt:lpstr>
      <vt:lpstr>  NVIDIA (NVDA) – The Biggest Chip Deal in History $40 billion of Arm Holdings-one of the greatest concentrations of AI talent in the world    </vt:lpstr>
      <vt:lpstr>  Advanced Micro Devices (AMD)- the next ten bagger   </vt:lpstr>
      <vt:lpstr>  Salesforce (CRM)- Massive Online Migration took profits on long 9/$125-$130 vertical bull call spread took profits on long 8/$125-$130 vertical bull call spread took profits on long 2/$105-$115 call spread     </vt:lpstr>
      <vt:lpstr>  Boeing (BA) – A scathing House report assaulting the company and its regulator, the FAA  took profits on long 4/$300-$310 call spread took profits on long 4/$315-$335 call spread      </vt:lpstr>
      <vt:lpstr>  Walt Disney (DIS)- Corona Hit took profits on long 6/$85-$90 call spread     </vt:lpstr>
      <vt:lpstr>  Adobe (ADBE)- Cloud play The Quality Non-China tech play   </vt:lpstr>
      <vt:lpstr>Industrials Sector SPDR (XLI)- (GE), (MMM), (UNP), (UTX), (BA), (HON)</vt:lpstr>
      <vt:lpstr>  US Steel (X)-Dying Old Economy   </vt:lpstr>
      <vt:lpstr>  Wal-Mart (WMT)-New High took profit on Long 11/$125-$130 bear put spread took profit on Long 10/$119-$121 bear put spread took profits on Long 8/$114-$117 bear put spread  </vt:lpstr>
      <vt:lpstr>  Macys’ (M) – Waiting for Chapter 11 took profits on Long 8/$23-$25 bear put spread  </vt:lpstr>
      <vt:lpstr>Delta Airlines (DAL) – Subsidy runs out  </vt:lpstr>
      <vt:lpstr>Transports Sector SPDR (XTN)- Worst Hit Sector (ALGT),  (ALK), (JBLU), (LUV), (CHRW), (DAL) </vt:lpstr>
      <vt:lpstr>Health Care Sector (XLV), (RXL) (JNJ), (PFE), (MRK), (GILD), (ACT), (AMGN)  </vt:lpstr>
      <vt:lpstr>Amgen (AMGN) </vt:lpstr>
      <vt:lpstr>Regeneron (REGN) took profits on long 7/$570-$580 call spread </vt:lpstr>
      <vt:lpstr>CRISPR Therapeutics (CRSP) </vt:lpstr>
      <vt:lpstr>Goldman Sachs (GS) – Trading Volume Burst </vt:lpstr>
      <vt:lpstr>JP Morgan Chase (JPM) – “Recovery” Rotation Play took profits on long 9/$90-$95 bull call spread stopped out of long 8/$92-$95 bull call spread</vt:lpstr>
      <vt:lpstr>Citigroup (C) – “Recovery” Rotation Play stopped out of long 9/$45-$48 bull call spread</vt:lpstr>
      <vt:lpstr>Visa (V) – “Touchless” Fintech Play took profits on long 9/$180-$185 bull call spread</vt:lpstr>
      <vt:lpstr>Palo Alto Networks (PANW)- New High Hacking never goes out of fashion</vt:lpstr>
      <vt:lpstr>Consumer Discretionary SPDR (XLY) (DIS), (AMZN), (HD), (CMCSA), (MCD), (SBUX) </vt:lpstr>
      <vt:lpstr>Europe Hedged Equity (HEDJ)- </vt:lpstr>
      <vt:lpstr>Japan (DXJ)- </vt:lpstr>
      <vt:lpstr> Emerging Markets (EEM)-  Weak Dollar Play</vt:lpstr>
      <vt:lpstr>Bonds – Hands Out</vt:lpstr>
      <vt:lpstr>        Treasury ETF (TLT) – Huge Short Play took profits on long 9/$170-$172.50 bear put spread took profits on long 9/$172.50-$175 put spread took profits on long 9/$172.50-$175 put spread           </vt:lpstr>
      <vt:lpstr> Ten Year Treasury Yield ($TNX) – 0.72%  </vt:lpstr>
      <vt:lpstr>Junk Bonds (HYG) 4.64% Yield to Maturity big jump in spreads on stock selloff and recession fears </vt:lpstr>
      <vt:lpstr>2X Short Treasuries (TBT)- 2 Month Bottoming Process</vt:lpstr>
      <vt:lpstr>Emerging Market Debt (ELD) 4.31% Yield- </vt:lpstr>
      <vt:lpstr>Municipal Bonds (MUB) – 1.08%   Mix of AAA, AA, and A rated bonds </vt:lpstr>
      <vt:lpstr>Foreign Currencies – Dollar Rally </vt:lpstr>
      <vt:lpstr>   Japanese Yen (FXY), (YCS)   </vt:lpstr>
      <vt:lpstr>   Euro ($XEU), (FXE), (EUO)-    </vt:lpstr>
      <vt:lpstr>   British Pound (FXB)-    </vt:lpstr>
      <vt:lpstr>   Australian Dollar (FXA)- The Global Recovery Play took profits on long 8/$67-$69 call spread    </vt:lpstr>
      <vt:lpstr>Emerging Market Currencies (CEW)   </vt:lpstr>
      <vt:lpstr>Chinese Yuan- (CYB)-  </vt:lpstr>
      <vt:lpstr>  Bitcoin- Stalling  </vt:lpstr>
      <vt:lpstr>Energy – Long Term Loser </vt:lpstr>
      <vt:lpstr>Oil-($WTIC)</vt:lpstr>
      <vt:lpstr>  United States Oil Fund (USO) long 10/$9.50-$10 Vertical bull call spread  </vt:lpstr>
      <vt:lpstr>Energy Select Sector SPDR (XLE)-No Performance! (XOM), (CVX), (SLB), (KMI), (EOG), (COP) </vt:lpstr>
      <vt:lpstr>Halliburton (HAL)- </vt:lpstr>
      <vt:lpstr>Natural Gas (UNG) - </vt:lpstr>
      <vt:lpstr>Precious Metals –  The Big Dip is Here</vt:lpstr>
      <vt:lpstr>  Gold (GLD)- Short Term downtrend took profits on long 9/$171-$174 call spread took profits on long 8/$169-$172 call spread  took profits on long 7/$157-$160 call spread   </vt:lpstr>
      <vt:lpstr> Market Vectors Gold Miners ETF- (GDX) –   </vt:lpstr>
      <vt:lpstr> Barrick Gold (GOLD) </vt:lpstr>
      <vt:lpstr> Newmont Mining- (NEM)-  </vt:lpstr>
      <vt:lpstr> Silver- (SLV)-  </vt:lpstr>
      <vt:lpstr>  Silver Miners - (SIL)-  </vt:lpstr>
      <vt:lpstr>  Wheaton Precious Metals - (WPM)-  </vt:lpstr>
      <vt:lpstr> Copper (COPX)-Finally a break  </vt:lpstr>
      <vt:lpstr> Freeport McMoRan (FCX)-World’s Largest Copper Producer took profits on long 4/$10-$11 call spread took profits on short 4/$114 calls </vt:lpstr>
      <vt:lpstr>Real Estate –  Bidding Wars in the ‘Burbs</vt:lpstr>
      <vt:lpstr>June Corelogic S&amp;P Case Shiller Home Price Index Phoenix (9.2%), Seattle (67.2%), Charlotte (6.0%) showing biggest gains </vt:lpstr>
      <vt:lpstr>Simon Property Group (SPG)- Mall REIT Up to 60% of Mall Tenants Aren’t Paying Rent </vt:lpstr>
      <vt:lpstr>Crown Castle International (CCI) – 3.40% yielding cell phone Tower REIT</vt:lpstr>
      <vt:lpstr>US Home Construction Index (ITB) (DHI), (LEN), (PHM), (TOL), (NVR)   </vt:lpstr>
      <vt:lpstr>Trade Sheet- So What Do We Do About All This?</vt:lpstr>
      <vt:lpstr>    Next Strategy Webinar   12:00 EST Wednesday, October 14,  from Lake Tahoe, NV      email me questions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John Bronte</cp:lastModifiedBy>
  <cp:revision>7240</cp:revision>
  <cp:lastPrinted>2017-08-31T13:43:13Z</cp:lastPrinted>
  <dcterms:created xsi:type="dcterms:W3CDTF">2015-02-05T17:12:57Z</dcterms:created>
  <dcterms:modified xsi:type="dcterms:W3CDTF">2020-09-29T20:57:22Z</dcterms:modified>
</cp:coreProperties>
</file>