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5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1051" r:id="rId9"/>
    <p:sldId id="1050" r:id="rId10"/>
    <p:sldId id="647" r:id="rId11"/>
    <p:sldId id="1052" r:id="rId12"/>
    <p:sldId id="755" r:id="rId13"/>
    <p:sldId id="898" r:id="rId14"/>
    <p:sldId id="1053" r:id="rId15"/>
    <p:sldId id="910" r:id="rId16"/>
    <p:sldId id="787" r:id="rId17"/>
    <p:sldId id="1033" r:id="rId18"/>
    <p:sldId id="1026" r:id="rId19"/>
    <p:sldId id="570" r:id="rId20"/>
    <p:sldId id="280" r:id="rId21"/>
    <p:sldId id="285" r:id="rId22"/>
    <p:sldId id="1022" r:id="rId23"/>
    <p:sldId id="563" r:id="rId24"/>
    <p:sldId id="835" r:id="rId25"/>
    <p:sldId id="613" r:id="rId26"/>
    <p:sldId id="831" r:id="rId27"/>
    <p:sldId id="811" r:id="rId28"/>
    <p:sldId id="1025" r:id="rId29"/>
    <p:sldId id="891" r:id="rId30"/>
    <p:sldId id="1047" r:id="rId31"/>
    <p:sldId id="814" r:id="rId32"/>
    <p:sldId id="764" r:id="rId33"/>
    <p:sldId id="765" r:id="rId34"/>
    <p:sldId id="840" r:id="rId35"/>
    <p:sldId id="893" r:id="rId36"/>
    <p:sldId id="841" r:id="rId37"/>
    <p:sldId id="289" r:id="rId38"/>
    <p:sldId id="730" r:id="rId39"/>
    <p:sldId id="994" r:id="rId40"/>
    <p:sldId id="996" r:id="rId41"/>
    <p:sldId id="830" r:id="rId42"/>
    <p:sldId id="481" r:id="rId43"/>
    <p:sldId id="290" r:id="rId44"/>
    <p:sldId id="1008" r:id="rId45"/>
    <p:sldId id="1038" r:id="rId46"/>
    <p:sldId id="1009" r:id="rId47"/>
    <p:sldId id="669" r:id="rId48"/>
    <p:sldId id="1043" r:id="rId49"/>
    <p:sldId id="1048" r:id="rId50"/>
    <p:sldId id="1049" r:id="rId51"/>
    <p:sldId id="522" r:id="rId52"/>
    <p:sldId id="336" r:id="rId53"/>
    <p:sldId id="295" r:id="rId54"/>
    <p:sldId id="501" r:id="rId55"/>
    <p:sldId id="539" r:id="rId56"/>
    <p:sldId id="982" r:id="rId57"/>
    <p:sldId id="654" r:id="rId58"/>
    <p:sldId id="659" r:id="rId59"/>
    <p:sldId id="655" r:id="rId60"/>
    <p:sldId id="656" r:id="rId61"/>
    <p:sldId id="657" r:id="rId62"/>
    <p:sldId id="658" r:id="rId63"/>
    <p:sldId id="985" r:id="rId64"/>
    <p:sldId id="533" r:id="rId65"/>
    <p:sldId id="756" r:id="rId66"/>
    <p:sldId id="1001" r:id="rId67"/>
    <p:sldId id="786" r:id="rId68"/>
    <p:sldId id="546" r:id="rId69"/>
    <p:sldId id="536" r:id="rId70"/>
    <p:sldId id="777" r:id="rId71"/>
    <p:sldId id="986" r:id="rId72"/>
    <p:sldId id="388" r:id="rId73"/>
    <p:sldId id="312" r:id="rId74"/>
    <p:sldId id="380" r:id="rId75"/>
    <p:sldId id="747" r:id="rId76"/>
    <p:sldId id="313" r:id="rId77"/>
    <p:sldId id="972" r:id="rId78"/>
    <p:sldId id="907" r:id="rId79"/>
    <p:sldId id="650" r:id="rId80"/>
    <p:sldId id="729" r:id="rId81"/>
    <p:sldId id="737" r:id="rId82"/>
    <p:sldId id="998" r:id="rId83"/>
    <p:sldId id="999" r:id="rId84"/>
    <p:sldId id="1000" r:id="rId85"/>
    <p:sldId id="904" r:id="rId86"/>
    <p:sldId id="905" r:id="rId87"/>
    <p:sldId id="754" r:id="rId88"/>
    <p:sldId id="332" r:id="rId89"/>
    <p:sldId id="586" r:id="rId90"/>
    <p:sldId id="1005" r:id="rId91"/>
    <p:sldId id="1006" r:id="rId92"/>
    <p:sldId id="492" r:id="rId93"/>
    <p:sldId id="335" r:id="rId9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94"/>
  </p:normalViewPr>
  <p:slideViewPr>
    <p:cSldViewPr>
      <p:cViewPr varScale="1">
        <p:scale>
          <a:sx n="104" d="100"/>
          <a:sy n="104" d="100"/>
        </p:scale>
        <p:origin x="216" y="5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384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698377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“Covid Crash”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28,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3FC5D-770C-9C4F-B7F9-85B79B23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409700"/>
            <a:ext cx="491490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BA470FD0-0BCC-9542-AA13-8317C6D40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981200"/>
            <a:ext cx="8458200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Stuck in the Middle-No Trade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47349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47349" y="199125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8AD542D-93FD-F948-8046-76F8AD60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26" y="1536700"/>
            <a:ext cx="9778574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Anticipating a Boom 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533400" y="1066800"/>
            <a:ext cx="1028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b="1" i="1" dirty="0"/>
            </a:br>
            <a:r>
              <a:rPr lang="en-US" sz="1800" b="1" dirty="0"/>
              <a:t>*Q3 GDP </a:t>
            </a:r>
            <a:r>
              <a:rPr lang="en-US" sz="1800" dirty="0"/>
              <a:t>first read expected at a record </a:t>
            </a:r>
            <a:r>
              <a:rPr lang="en-US" sz="1800" b="1" dirty="0"/>
              <a:t>31% or better, </a:t>
            </a:r>
            <a:r>
              <a:rPr lang="en-US" sz="1800" dirty="0"/>
              <a:t>will soar more in 2021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*Weekly Jobless Claims d</a:t>
            </a:r>
            <a:r>
              <a:rPr lang="en-US" sz="1800" dirty="0"/>
              <a:t>rop to 787,000, better, but still horrible. California is finally reporting again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i="1" dirty="0"/>
              <a:t>US Producer Prices p</a:t>
            </a:r>
            <a:r>
              <a:rPr lang="en-US" sz="1800" dirty="0"/>
              <a:t>op in September, bring the first YOY gain since March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China’s Economy s</a:t>
            </a:r>
            <a:r>
              <a:rPr lang="en-US" sz="1800" dirty="0"/>
              <a:t>oars by 4.9%, in Q3 YOY with the pandemic in the rear-view mirror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i="1" dirty="0"/>
              <a:t>Ships </a:t>
            </a:r>
            <a:r>
              <a:rPr lang="en-US" sz="1800" dirty="0"/>
              <a:t>are backed up in Los Angeles waiting to unload. America’s</a:t>
            </a:r>
            <a:br>
              <a:rPr lang="en-US" sz="1800" dirty="0"/>
            </a:br>
            <a:r>
              <a:rPr lang="en-US" sz="1800" dirty="0"/>
              <a:t> import boom and soaring trade deficit with China leaves</a:t>
            </a:r>
            <a:br>
              <a:rPr lang="en-US" sz="1800" dirty="0"/>
            </a:br>
            <a:r>
              <a:rPr lang="en-US" sz="1800" dirty="0"/>
              <a:t> no available dock space on the west coast.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IMF p</a:t>
            </a:r>
            <a:r>
              <a:rPr lang="en-US" sz="1800" dirty="0"/>
              <a:t>redicts negative 4.4% growth for 2020 </a:t>
            </a:r>
            <a:br>
              <a:rPr lang="en-US" sz="1800" dirty="0"/>
            </a:b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FD79C-9251-7E41-BA1F-91CBB829B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3873729"/>
            <a:ext cx="2844800" cy="28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+877,000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FCF64C-CE59-D54F-B44A-87C2361B0BB3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1824859"/>
          <a:ext cx="8863448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010153">
                  <a:extLst>
                    <a:ext uri="{9D8B030D-6E8A-4147-A177-3AD203B41FA5}">
                      <a16:colId xmlns:a16="http://schemas.microsoft.com/office/drawing/2014/main" val="1256024139"/>
                    </a:ext>
                  </a:extLst>
                </a:gridCol>
                <a:gridCol w="1670051">
                  <a:extLst>
                    <a:ext uri="{9D8B030D-6E8A-4147-A177-3AD203B41FA5}">
                      <a16:colId xmlns:a16="http://schemas.microsoft.com/office/drawing/2014/main" val="3673191413"/>
                    </a:ext>
                  </a:extLst>
                </a:gridCol>
                <a:gridCol w="2183244">
                  <a:extLst>
                    <a:ext uri="{9D8B030D-6E8A-4147-A177-3AD203B41FA5}">
                      <a16:colId xmlns:a16="http://schemas.microsoft.com/office/drawing/2014/main" val="63928495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796623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79259700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Par Technology (PAR)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37.00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40205036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Mastercard (MA)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300.00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345.00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38474311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Moody's Corp (MCO)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285.00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2678179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Palo Alto Networks (PANW)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228.00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260.00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5887606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Clorox Co. (CLX)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215.00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230.00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7626078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60669467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0967786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8354615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Penn National Gaming, Inc.(PENN)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45.00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7682284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W.R.Grace &amp; Co.(GRA)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47.00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37.00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03603223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Carter Holdings Inc. (CRI)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88.00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  75.00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3228980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Becton Dickinson (BDX)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220.00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5447539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Wayfair Inc.(W)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280.00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    240.00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36912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916663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Back to Earth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*Covid-19 returns back to the forefront as main market driver, and that’s bad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/>
              <a:t>Beware the coming </a:t>
            </a:r>
            <a:r>
              <a:rPr lang="en-US" sz="1800" b="1" i="1" dirty="0"/>
              <a:t>Tax Loss Selling</a:t>
            </a:r>
            <a:r>
              <a:rPr lang="en-US" sz="1800" dirty="0"/>
              <a:t>. A Biden win could unleash a torrent of selling as investors rush to beat an increase in the capital gains tax. That’s when you buy.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*Alternative Energy Stocks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soar on blue wave, especially those focused on solar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/>
              <a:t>Tesla g</a:t>
            </a:r>
            <a:r>
              <a:rPr lang="en-US" sz="1800" dirty="0"/>
              <a:t>enerates a record profit for the fifth consecutive quarter in a row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Baby Boomers </a:t>
            </a:r>
            <a:r>
              <a:rPr lang="en-US" sz="1800" dirty="0">
                <a:solidFill>
                  <a:schemeClr val="tx1"/>
                </a:solidFill>
              </a:rPr>
              <a:t>are unloading stocks,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to Gen Xer’s mostly, but Millennials as well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DB3AA8-CBD5-A645-91D5-A65FE52D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733800"/>
            <a:ext cx="4128388" cy="2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Upside Breakout at Hand-Huge swing in the polls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660012" y="3329636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3,10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421088" y="149517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4750553" y="3459569"/>
            <a:ext cx="396541" cy="30336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0AC5519-B4F5-DD41-91D4-B96646D4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2" y="1837442"/>
            <a:ext cx="6085066" cy="460726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228938" y="3885670"/>
            <a:ext cx="5114558" cy="535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p Arrow Callout 1">
            <a:extLst>
              <a:ext uri="{FF2B5EF4-FFF2-40B4-BE49-F238E27FC236}">
                <a16:creationId xmlns:a16="http://schemas.microsoft.com/office/drawing/2014/main" id="{DC0ABC11-648F-BA49-BB8A-2D7EA5ECADB4}"/>
              </a:ext>
            </a:extLst>
          </p:cNvPr>
          <p:cNvSpPr/>
          <p:nvPr/>
        </p:nvSpPr>
        <p:spPr>
          <a:xfrm>
            <a:off x="5456727" y="4084886"/>
            <a:ext cx="1317734" cy="126710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>
            <a:off x="6416110" y="3443506"/>
            <a:ext cx="495535" cy="33408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986360" y="2286000"/>
            <a:ext cx="2375045" cy="145402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84CAFF-7A8F-4244-A8E7-A05C07963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29324" cy="55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703A11-0FE0-433D-AAF7-2FFE755D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180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8EDD1A-3F18-464B-8BD5-DEF3EFDE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51189"/>
            <a:ext cx="7239000" cy="54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*October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+3.06%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+37.56%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+393.47%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36.21%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Classic Correction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B63D1A4-5D9D-4CE0-81E9-AE738351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06191"/>
            <a:ext cx="7440318" cy="56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(VIX)-Another spike-but smaller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A0EB9F7-662F-4814-8DC0-410FF070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91910" cy="59268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DD19C79-41ED-4F00-8237-24992BCE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88504"/>
            <a:ext cx="7010400" cy="53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1E4882-1CD7-4914-A73D-0DD2A0EF7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608133"/>
            <a:ext cx="6881146" cy="52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37E992-4938-4F52-B0B4-58089E5D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125025"/>
            <a:ext cx="6172200" cy="47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This Week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9/$100-$105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A65E0F-3E33-4074-A951-28C45E0D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113822"/>
            <a:ext cx="6172200" cy="47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Deutsche Bank upgrade to $2,020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C11ABA7-F3B6-4A4B-9FBA-81032AAE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30642"/>
            <a:ext cx="6629400" cy="50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0B8293-3B1B-4FA8-9E0F-2C28BCFB6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676400"/>
            <a:ext cx="679888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240% in 5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05D026-962A-46F1-A9D3-B3BA6EA24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233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FCEB3F0-5C18-4744-A0C9-BE6BD560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77671"/>
            <a:ext cx="7543800" cy="57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/>
            </a:br>
            <a:r>
              <a:rPr lang="en-US" sz="2000"/>
              <a:t>100</a:t>
            </a:r>
            <a:r>
              <a:rPr lang="en-US" sz="2000" dirty="0"/>
              <a:t>% Cash in Melting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br>
              <a:rPr lang="en-US" sz="1800" b="1" dirty="0"/>
            </a:br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B27E1-CE2C-F443-B520-765FF79E9C85}"/>
              </a:ext>
            </a:extLst>
          </p:cNvPr>
          <p:cNvSpPr txBox="1"/>
          <p:nvPr/>
        </p:nvSpPr>
        <p:spPr>
          <a:xfrm>
            <a:off x="2133600" y="2971800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Promises a $25,000 Car in Three Years</a:t>
            </a:r>
            <a:br>
              <a:rPr lang="en-US" sz="1800" dirty="0"/>
            </a:br>
            <a:r>
              <a:rPr lang="en-US" sz="1800" dirty="0"/>
              <a:t>20-fold increase in battery output </a:t>
            </a:r>
            <a:r>
              <a:rPr lang="en-US" sz="1800"/>
              <a:t>in 2-3 </a:t>
            </a:r>
            <a:r>
              <a:rPr lang="en-US" sz="1800" dirty="0"/>
              <a:t>years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193956-F4DB-44D3-9AD4-59A27B4C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69527"/>
            <a:ext cx="7315200" cy="55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$40 billion of Arm Holdings-one of the greatest concentrations of AI talent in the world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784C3B-BBF3-41A0-B064-5365A6CF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57564"/>
            <a:ext cx="7315200" cy="56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bagger-buys Xylinx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B73E55-36A8-4C2C-9D30-1EF738B7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53015"/>
            <a:ext cx="7176438" cy="55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8A1E41-7794-4A28-BD10-8C379408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32578"/>
            <a:ext cx="7086600" cy="54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/>
              <a:t> scathing House report assaulting the company and its regulator, the FAA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DAD68A-7014-480E-B8D3-FDC9616F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09145"/>
            <a:ext cx="6781800" cy="51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Streaming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6F57A6-0BF1-4E12-9C0D-5B4F0FB7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74" y="1219201"/>
            <a:ext cx="73929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89BFA4E-049A-4E06-BCCA-285F830E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356381" cy="55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F100CB-C56A-4332-BE38-1681190B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6149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(X)-Dying Old Economy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AE5389-0BA8-4059-A3C1-0F20D11B8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754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9538F89-94D5-43D2-9ACC-A8D46D7D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58492"/>
            <a:ext cx="7086600" cy="54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E7455-CE16-1141-A45F-23B61279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546100"/>
            <a:ext cx="10261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Waiting for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187386-DD20-44D4-8DDF-31C90747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6869"/>
            <a:ext cx="7162800" cy="550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69E007-35B9-412F-8F98-27BC92D01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807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AB1046-82E3-41FC-A40B-4F95582A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8491"/>
            <a:ext cx="7315200" cy="56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B2108C-3FD4-40F2-B714-5F5EC674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31149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57A817-958B-4F0C-B20F-C3566924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3919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103EE3-87A4-4B89-AC7E-325A6FA0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95670" cy="57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DB758E-C374-4B66-8F28-749726B05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664873" cy="58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$3 billion Settlement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BFF6D2-C7B3-4865-A342-8E89447E0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4581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Recession Fears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11/$110-$115 bear put spread</a:t>
            </a:r>
            <a:r>
              <a:rPr lang="en-US" sz="1800" dirty="0">
                <a:solidFill>
                  <a:srgbClr val="00A64B"/>
                </a:solidFill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stopped out of long 8/$92-$95 bull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538750-7B04-447E-82FC-4328A427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05000"/>
            <a:ext cx="645618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9/$45-$48 bull call spread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967A14-9CB6-4B1F-B0C1-057B78BA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09303"/>
            <a:ext cx="7086600" cy="54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D5D1A-DD5A-604F-87F0-20C60124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15998"/>
            <a:ext cx="8737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3C2F39-F9B5-46B5-8095-26A568403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661031"/>
            <a:ext cx="6782084" cy="51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9E5D5F-2E2E-479B-8A5E-740BD483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302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3E88AC-C06B-409C-B21C-F7DFEF2C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81053" cy="58153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D10FF10-49E3-4638-84F4-A67DA432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8056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6C96A2-2685-4245-9904-FCEC63C3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27613"/>
            <a:ext cx="7772400" cy="59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D99E71-512C-4232-8AC9-02CB418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63392" cy="588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/>
              <a:t>Crashing Bond Prices Show that a Recovery is Imminent</a:t>
            </a:r>
            <a:r>
              <a:rPr lang="en-US" sz="1800" dirty="0"/>
              <a:t>, with ten-year US Treasury yields jumping 20 basis points in a month to a four-month high.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*Record </a:t>
            </a:r>
            <a:r>
              <a:rPr lang="en-US" sz="1800" b="1" dirty="0"/>
              <a:t>strong economic data </a:t>
            </a:r>
            <a:r>
              <a:rPr lang="en-US" sz="1800" dirty="0"/>
              <a:t>is pushing up interest rates and crushing prices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*Bonds break from a sideways range to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downtrend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*Inflation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is failing to show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*Blue wave could accelerate Fed interest rate </a:t>
            </a:r>
            <a: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RISES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From Breakdown Downtrend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98244-57D4-9D4D-AA66-B9E46A6A9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46" y="3962400"/>
            <a:ext cx="4583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9/$170-$172.50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E6E9835-FA6A-4C40-B86D-06F231C9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85119"/>
            <a:ext cx="6934200" cy="52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0.85%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1F7C212-E890-4760-BDC0-263CDED8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14400"/>
            <a:ext cx="7675588" cy="59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4.64%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D507B2-D66A-4C82-B4AB-D88AD8F5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90275" cy="57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has flipped from the election to Covid-19 as the main concern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cases at new highs and no government action to stop it, the 200-day moving average is in play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*This is only a short-term dip in a 20-year bull market that may have another decade to run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has proven its intention to step in and run the printing presses on any 10% market correction,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is imminent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overpriced at all time high, but cheap 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 three-year view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*2021 will be the year of the barbell, a tech/domestic recovery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portfolio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937488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26E6CB-D1E5-4E46-AF69-6D3E2C88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84240" cy="58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C7C2AB-F8D6-41D1-8787-68172652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58662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1.08%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01598ED-0BC9-4B96-9138-68094777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31329"/>
            <a:ext cx="7391400" cy="56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Dive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*Foreign exchange markets are ignoring rising US rates and keep dollar low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*Most foreign exchange plays are poised to break to new highs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a crash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rallies back to top of range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maintaining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flight to safety bid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0B8913-B90D-6741-B9C3-5FB7ECC4F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14" y="2895600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C0FB94A-1E45-462A-B231-C58088A4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744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A5A4B02-0CFC-46CE-B158-ADCFEA28F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778610" cy="59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D478EFF-996D-4100-86FE-1227D27B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89242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06C566-737A-4451-89BE-90B9D69EB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74306"/>
            <a:ext cx="7391400" cy="57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AC30EC5-89D8-460A-BB57-0CB8FF43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602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E2046C-7ACE-4FD6-9248-942B4E1E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33005"/>
            <a:ext cx="7543800" cy="59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 – Exponential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*US cases top 8.8 million, </a:t>
            </a:r>
            <a:r>
              <a:rPr lang="en-US" sz="1800" b="1" dirty="0">
                <a:solidFill>
                  <a:schemeClr val="tx1"/>
                </a:solidFill>
              </a:rPr>
              <a:t>deaths at 227,000,000 </a:t>
            </a:r>
            <a:r>
              <a:rPr lang="en-US" sz="1800" dirty="0">
                <a:solidFill>
                  <a:schemeClr val="tx1"/>
                </a:solidFill>
              </a:rPr>
              <a:t>and are still rising at 1,000 a day, and could reach </a:t>
            </a:r>
            <a:r>
              <a:rPr lang="en-US" sz="1800" b="1" dirty="0">
                <a:solidFill>
                  <a:schemeClr val="tx1"/>
                </a:solidFill>
              </a:rPr>
              <a:t>300,000</a:t>
            </a:r>
            <a:r>
              <a:rPr lang="en-US" sz="1800" dirty="0">
                <a:solidFill>
                  <a:schemeClr val="tx1"/>
                </a:solidFill>
              </a:rPr>
              <a:t> by yearend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*Center of the US epidemic has moved to the northern Midwest, with North Dakota, South Dakota, Montana, and Wisconsin the leading hot spots. The “non-mask”, open bar states are getting hardest hit.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*Vaccine mass production is gearing up with Sanofi (SNY) a front runner, with AstraZeneca and Pfizer right behind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*While the US tops 8.8 million cases, antibody testing shows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true figure is close to 35 million, or 10% of the population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*A true vaccine is a year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99" y="4482193"/>
            <a:ext cx="3738125" cy="21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Rallying on Flight to Safety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9439E6C-1007-6A4A-B0B5-8B9215460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1082"/>
            <a:ext cx="10668000" cy="518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Biden Bomb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*Biden campaigns on on carbon free economy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*This does not include coal, oil, or natural gas….or fracking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production increase will cap any oil rally….forever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0FF756-46FD-BA4D-8BB2-5B32FAF0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958" y="3429000"/>
            <a:ext cx="4807050" cy="32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7CBF69-764B-4AEA-90AA-1EF60706C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8133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E5396DC-A8D5-47BA-B831-794692C5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81066" cy="59417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4B6047-0C49-48D9-891A-EE394390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6634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4858AE-EE55-4F05-8824-65F988B5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85032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A1CDE75-15EC-4C27-9F6C-EFCC79CA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1"/>
            <a:ext cx="8029329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Holding Lows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*Gold sells off on wholesale QE asset dumping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*It’s all about short-term profit taking, the long-term bull trend still lives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will continue for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Collapsing US dollar is another gold 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Copper finally sees new multiyear highs on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recovering Chinese economy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D6366-6AF7-CE44-B67B-4D838694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016907"/>
            <a:ext cx="3517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F8FBDF-1E77-40C9-B16B-9A9FE665F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1364"/>
            <a:ext cx="7010400" cy="53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0880E1-4C0B-4F8B-AF04-5AC304B0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0749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5E8C-9515-4A4A-AB90-734E3059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Targeting 100,000 cases a day by end November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7B686-987B-524C-8769-8AC05E97D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40F2EF1-ECFC-354A-847C-FCC9F716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5" y="1498600"/>
            <a:ext cx="9635875" cy="4664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1E565E-72B8-D04B-8A4C-7B3766F4D0E7}"/>
              </a:ext>
            </a:extLst>
          </p:cNvPr>
          <p:cNvCxnSpPr>
            <a:cxnSpLocks/>
          </p:cNvCxnSpPr>
          <p:nvPr/>
        </p:nvCxnSpPr>
        <p:spPr>
          <a:xfrm flipV="1">
            <a:off x="9080500" y="2209800"/>
            <a:ext cx="1752600" cy="21923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07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15B2BD-BFAE-401B-B674-5CDA81C4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85032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F5A654-D4F4-45C1-BF3F-C3DDA0D8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1"/>
            <a:ext cx="797452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220DFB-BDCE-4247-AAE6-10AF0295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762000"/>
            <a:ext cx="7961173" cy="60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A1F36A-99BE-4129-9D56-D235BEEC5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807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B1BC7B-843D-48BF-B1C8-C73CDDB7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62001"/>
            <a:ext cx="800157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B26F7B-4BD8-4410-9815-328D4430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7127"/>
            <a:ext cx="7772400" cy="60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03BDCF3-557A-4212-AB88-E86EEF3C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11264"/>
            <a:ext cx="6584251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Peak numbers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latin typeface="+mn-lt"/>
              </a:rPr>
              <a:t>Existing Home Sales Soar by 9.4%</a:t>
            </a:r>
            <a:r>
              <a:rPr lang="en-US" sz="1800" dirty="0">
                <a:latin typeface="+mn-lt"/>
              </a:rPr>
              <a:t> in September, up a staggering 20% YOY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b="1" dirty="0">
                <a:latin typeface="+mn-lt"/>
              </a:rPr>
              <a:t>*Inventories </a:t>
            </a:r>
            <a:r>
              <a:rPr lang="en-US" sz="1800" dirty="0">
                <a:latin typeface="+mn-lt"/>
              </a:rPr>
              <a:t>fall to a record low 2.7 months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b="1" dirty="0">
                <a:latin typeface="+mn-lt"/>
              </a:rPr>
              <a:t>* Median prices </a:t>
            </a:r>
            <a:r>
              <a:rPr lang="en-US" sz="1800" dirty="0">
                <a:latin typeface="+mn-lt"/>
              </a:rPr>
              <a:t>are up an astounding 14.8% YOY to $311,800. 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*Zillow believes this madness will continue for </a:t>
            </a:r>
            <a:r>
              <a:rPr lang="en-US" sz="1800" b="1" dirty="0">
                <a:latin typeface="+mn-lt"/>
              </a:rPr>
              <a:t>at least another year</a:t>
            </a:r>
            <a:r>
              <a:rPr lang="en-US" sz="1800" dirty="0">
                <a:latin typeface="+mn-lt"/>
              </a:rPr>
              <a:t>. 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*Sales were strongest in the </a:t>
            </a:r>
            <a:r>
              <a:rPr lang="en-US" sz="1800" b="1" dirty="0">
                <a:latin typeface="+mn-lt"/>
              </a:rPr>
              <a:t>Northeast</a:t>
            </a:r>
            <a:r>
              <a:rPr lang="en-US" sz="1800" dirty="0">
                <a:latin typeface="+mn-lt"/>
              </a:rPr>
              <a:t>, with most of the action is single family homes. 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*Homes </a:t>
            </a:r>
            <a:r>
              <a:rPr lang="en-US" sz="1800" b="1" dirty="0">
                <a:latin typeface="+mn-lt"/>
              </a:rPr>
              <a:t>over $1 million have doubled</a:t>
            </a:r>
            <a:r>
              <a:rPr lang="en-US" sz="1800" dirty="0">
                <a:latin typeface="+mn-lt"/>
              </a:rPr>
              <a:t>,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and vacation homes are up 35%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US Housing Permits Blow the Roof Off</a:t>
            </a:r>
            <a:r>
              <a:rPr lang="en-US" sz="1800" dirty="0">
                <a:latin typeface="+mj-lt"/>
              </a:rPr>
              <a:t> at 1.55 million,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up a staggering 22% YOY and a 13-year high. 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5.8%</a:t>
            </a:r>
            <a:r>
              <a:rPr lang="en-US" sz="2000" dirty="0">
                <a:solidFill>
                  <a:schemeClr val="tx1"/>
                </a:solidFill>
              </a:rPr>
              <a:t> in July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DF697-B535-4A4C-96FA-DFB80576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083689"/>
            <a:ext cx="3962743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(9.9%), Seattle (8.5%), San Diego (7.6%)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DD8EB2A-EB2C-4026-BF79-DF0A2D4D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70" y="1417637"/>
            <a:ext cx="703806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4551B2A-CD40-8948-A959-C46DA5BE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9624"/>
            <a:ext cx="10591800" cy="65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610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8D813D8-AECB-4A27-8D40-F6F25C91A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219200"/>
            <a:ext cx="739878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0BC9487-F04D-42D5-9C9E-197D6FE9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1"/>
            <a:ext cx="771932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into the election and Covid spikes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11,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Veteran’s Day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2E8F9FBC-8748-BB43-A61D-D195D74EF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914400"/>
            <a:ext cx="3403861" cy="42258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34711</TotalTime>
  <Words>3622</Words>
  <Application>Microsoft Macintosh PowerPoint</Application>
  <PresentationFormat>Widescreen</PresentationFormat>
  <Paragraphs>152</Paragraphs>
  <Slides>93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Arial</vt:lpstr>
      <vt:lpstr>Calibri</vt:lpstr>
      <vt:lpstr>Office Theme</vt:lpstr>
      <vt:lpstr>The Mad Hedge Fund Trader “Covid Crash”  </vt:lpstr>
      <vt:lpstr> Trade Alert Performance New All Time High!   </vt:lpstr>
      <vt:lpstr>PowerPoint Presentation</vt:lpstr>
      <vt:lpstr>PowerPoint Presentation</vt:lpstr>
      <vt:lpstr>PowerPoint Presentation</vt:lpstr>
      <vt:lpstr>The Method to My Madness</vt:lpstr>
      <vt:lpstr>Corona Update – Exponential Growth</vt:lpstr>
      <vt:lpstr>Targeting 100,000 cases a day by end November</vt:lpstr>
      <vt:lpstr>PowerPoint Presentation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Stuck in the Middle-No Trade </vt:lpstr>
      <vt:lpstr>The Global Economy – Anticipating a Boom  </vt:lpstr>
      <vt:lpstr> Weekly Jobless Claims – Flatlining at record highs  +877,000 </vt:lpstr>
      <vt:lpstr>The Bill Davis View A $1,500 Upgrade for the Mad Day Trader Service </vt:lpstr>
      <vt:lpstr>Stocks – Back to Earth</vt:lpstr>
      <vt:lpstr>      S&amp;P 500 – Upside Breakout at Hand-Huge swing in the polls stopped out of long 7/$320-$330 bear put spread   took profits on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</vt:lpstr>
      <vt:lpstr>Russell 2000 (IWM)-  took profits on Long 10/$137-$142 vertical bull call spread took profits on Long 10/$153-$156 vertical bear put spread </vt:lpstr>
      <vt:lpstr>NASDAQ ($COMPQ) – Classic Correction</vt:lpstr>
      <vt:lpstr>(VIX)-Another spike-but smaller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New 5G iPhone This Week  stopped out of long 9/$100-$105 call spread stopped out of long 8/$480-$490 bear put spread took profits on long 7/$320-$330 call spread took profits on long 4/24/$250-$260 call spread took profits on long 5/$250-$260 call spread       </vt:lpstr>
      <vt:lpstr>   Alphabet (GOOGL) – Deutsche Bank upgrade to $2,020 took profits on long 12/$1,200-$1,230 bull call spread took profits on long 9/$1,030-$1,080 vertical bull call spread stopped out of long 5/$1,100-$1,130 bull call spread took profits on long 4/$1,080-$1,120 bull call spread   </vt:lpstr>
      <vt:lpstr>          Amazon (AMZN) – Profit taking took profits on long 9/$2,800-$2,900 bull call spread stopped out of long 8/$3,000-$3,500 bear put spread took profits on long 4/$1,500-$1,550 bull call spread         </vt:lpstr>
      <vt:lpstr>        ProShares Ultra Technology (ROM) – Up 240% in 5 Months        </vt:lpstr>
      <vt:lpstr>      PayPal (PYPL)-Fintech Rules took profits on long 4/$90-$95 call spread      </vt:lpstr>
      <vt:lpstr>      Tesla (TSLA)- Promises a $25,000 Car in Three Years 20-fold increase in battery output in 2-3 years       </vt:lpstr>
      <vt:lpstr>  NVIDIA (NVDA) – The Biggest Chip Deal in History $40 billion of Arm Holdings-one of the greatest concentrations of AI talent in the world    </vt:lpstr>
      <vt:lpstr>  Advanced Micro Devices (AMD)- the next ten bagger-buys Xylinx   </vt:lpstr>
      <vt:lpstr>  Salesforce (CRM)- Massive Online Migration took profits on long 9/$125-$130 vertical bull call spread took profits on long 8/$125-$130 vertical bull call spread took profits on long 2/$105-$115 call spread     </vt:lpstr>
      <vt:lpstr>  Boeing (BA) –LEAP Candidate A scathing House report assaulting the company and its regulator, the FAA  took profits on long 4/$300-$310 call spread took profits on long 4/$315-$335 call spread      </vt:lpstr>
      <vt:lpstr>  Walt Disney (DIS)- Big Streaming Move took profits on long 6/$85-$90 call spread     </vt:lpstr>
      <vt:lpstr>  Adobe (ADBE)- Cloud play The Quality Non-China tech play   </vt:lpstr>
      <vt:lpstr>Industrials Sector SPDR (XLI)- (GE), (MMM), (UNP), (UTX), (BA), (HON)</vt:lpstr>
      <vt:lpstr>  US Steel (X)-Dying Old Economy   </vt:lpstr>
      <vt:lpstr>  Wal-Mart (WMT)-New High took profit on Long 11/$125-$130 bear put spread took profit on Long 10/$119-$121 bear put spread took profits on Long 8/$114-$117 bear put spread  </vt:lpstr>
      <vt:lpstr>  Macys’ (M) – Waiting for Chapter 11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</vt:lpstr>
      <vt:lpstr>Regeneron (REGN) took profits on long 7/$570-$580 call spread </vt:lpstr>
      <vt:lpstr>CRISPR Therapeutics (CRSP) </vt:lpstr>
      <vt:lpstr>Goldman Sachs (GS) – $3 billion Settlement </vt:lpstr>
      <vt:lpstr>JP Morgan Chase (JPM) Recession Fears took profits on long 11/$110-$115 bear put spread  took profits on long 9/$90-$95 bull call spread stopped out of long 8/$92-$95 bull call spread</vt:lpstr>
      <vt:lpstr>Citigroup (C) – “Recovery” Rotation Play stopped out of long 9/$45-$48 bull call spread</vt:lpstr>
      <vt:lpstr>Visa (V) – “Touchless” Fintech Play long 11/$180-$185 bull call spread took profits on long 9/$180-$185 bull call spread</vt:lpstr>
      <vt:lpstr>Palo Alto Networks (PANW)- New High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From Breakdown Downtrend</vt:lpstr>
      <vt:lpstr>        Treasury ETF (TLT) – Huge Short Play took profits on long 9/$170-$172.50 bear put spread took profits on long 9/$172.50-$175 put spread took profits on long 9/$172.50-$175 put spread           </vt:lpstr>
      <vt:lpstr> Ten Year Treasury Yield ($TNX) – 0.85%  </vt:lpstr>
      <vt:lpstr>Junk Bonds (HYG) 4.64% Yield to Maturity big jump in spreads on stock selloff and recession fears </vt:lpstr>
      <vt:lpstr>2X Short Treasuries (TBT)- 2 Month Bottoming Process</vt:lpstr>
      <vt:lpstr>Emerging Market Debt (ELD) 4.31% Yield- </vt:lpstr>
      <vt:lpstr>Municipal Bonds (MUB) – 1.08%   Mix of AAA, AA, and A rated bonds </vt:lpstr>
      <vt:lpstr>Foreign Currencies – Dollar Dive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Rallying on Flight to Safety </vt:lpstr>
      <vt:lpstr>Energy – Biden Bomb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Holding Lows 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(COPX)-Finally a break  </vt:lpstr>
      <vt:lpstr> Freeport McMoRan (FCX)-World’s Largest Copper Producer took profits on long 4/$10-$11 call spread took profits on short 4/$114 calls </vt:lpstr>
      <vt:lpstr>Real Estate – Peak numbers</vt:lpstr>
      <vt:lpstr>July Corelogic S&amp;P Case Shiller Home Price Index Phoenix (9.9%), Seattle (8.5%), San Diego (7.6%)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November 11,  from Lake Tahoe, NV  Veteran’s Day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7290</cp:revision>
  <cp:lastPrinted>2017-08-31T13:43:13Z</cp:lastPrinted>
  <dcterms:created xsi:type="dcterms:W3CDTF">2015-02-05T17:12:57Z</dcterms:created>
  <dcterms:modified xsi:type="dcterms:W3CDTF">2020-10-28T16:50:47Z</dcterms:modified>
</cp:coreProperties>
</file>