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3"/>
  </p:notesMasterIdLst>
  <p:sldIdLst>
    <p:sldId id="256" r:id="rId2"/>
    <p:sldId id="1075" r:id="rId3"/>
    <p:sldId id="888" r:id="rId4"/>
    <p:sldId id="605" r:id="rId5"/>
    <p:sldId id="997" r:id="rId6"/>
    <p:sldId id="664" r:id="rId7"/>
    <p:sldId id="824" r:id="rId8"/>
    <p:sldId id="1076" r:id="rId9"/>
    <p:sldId id="1055" r:id="rId10"/>
    <p:sldId id="1051" r:id="rId11"/>
    <p:sldId id="647" r:id="rId12"/>
    <p:sldId id="1050" r:id="rId13"/>
    <p:sldId id="695" r:id="rId14"/>
    <p:sldId id="755" r:id="rId15"/>
    <p:sldId id="898" r:id="rId16"/>
    <p:sldId id="693" r:id="rId17"/>
    <p:sldId id="1061" r:id="rId18"/>
    <p:sldId id="787" r:id="rId19"/>
    <p:sldId id="1033" r:id="rId20"/>
    <p:sldId id="1073" r:id="rId21"/>
    <p:sldId id="1074" r:id="rId22"/>
    <p:sldId id="1026" r:id="rId23"/>
    <p:sldId id="570" r:id="rId24"/>
    <p:sldId id="280" r:id="rId25"/>
    <p:sldId id="1057" r:id="rId26"/>
    <p:sldId id="563" r:id="rId27"/>
    <p:sldId id="835" r:id="rId28"/>
    <p:sldId id="613" r:id="rId29"/>
    <p:sldId id="831" r:id="rId30"/>
    <p:sldId id="811" r:id="rId31"/>
    <p:sldId id="1025" r:id="rId32"/>
    <p:sldId id="891" r:id="rId33"/>
    <p:sldId id="1047" r:id="rId34"/>
    <p:sldId id="814" r:id="rId35"/>
    <p:sldId id="1072" r:id="rId36"/>
    <p:sldId id="764" r:id="rId37"/>
    <p:sldId id="765" r:id="rId38"/>
    <p:sldId id="1071" r:id="rId39"/>
    <p:sldId id="1070" r:id="rId40"/>
    <p:sldId id="840" r:id="rId41"/>
    <p:sldId id="1068" r:id="rId42"/>
    <p:sldId id="1069" r:id="rId43"/>
    <p:sldId id="893" r:id="rId44"/>
    <p:sldId id="289" r:id="rId45"/>
    <p:sldId id="730" r:id="rId46"/>
    <p:sldId id="1054" r:id="rId47"/>
    <p:sldId id="1052" r:id="rId48"/>
    <p:sldId id="994" r:id="rId49"/>
    <p:sldId id="996" r:id="rId50"/>
    <p:sldId id="830" r:id="rId51"/>
    <p:sldId id="481" r:id="rId52"/>
    <p:sldId id="290" r:id="rId53"/>
    <p:sldId id="1008" r:id="rId54"/>
    <p:sldId id="1038" r:id="rId55"/>
    <p:sldId id="1009" r:id="rId56"/>
    <p:sldId id="669" r:id="rId57"/>
    <p:sldId id="1043" r:id="rId58"/>
    <p:sldId id="1048" r:id="rId59"/>
    <p:sldId id="1049" r:id="rId60"/>
    <p:sldId id="336" r:id="rId61"/>
    <p:sldId id="295" r:id="rId62"/>
    <p:sldId id="501" r:id="rId63"/>
    <p:sldId id="539" r:id="rId64"/>
    <p:sldId id="982" r:id="rId65"/>
    <p:sldId id="654" r:id="rId66"/>
    <p:sldId id="659" r:id="rId67"/>
    <p:sldId id="655" r:id="rId68"/>
    <p:sldId id="656" r:id="rId69"/>
    <p:sldId id="657" r:id="rId70"/>
    <p:sldId id="658" r:id="rId71"/>
    <p:sldId id="985" r:id="rId72"/>
    <p:sldId id="533" r:id="rId73"/>
    <p:sldId id="756" r:id="rId74"/>
    <p:sldId id="1001" r:id="rId75"/>
    <p:sldId id="786" r:id="rId76"/>
    <p:sldId id="546" r:id="rId77"/>
    <p:sldId id="536" r:id="rId78"/>
    <p:sldId id="777" r:id="rId79"/>
    <p:sldId id="986" r:id="rId80"/>
    <p:sldId id="388" r:id="rId81"/>
    <p:sldId id="312" r:id="rId82"/>
    <p:sldId id="380" r:id="rId83"/>
    <p:sldId id="747" r:id="rId84"/>
    <p:sldId id="313" r:id="rId85"/>
    <p:sldId id="972" r:id="rId86"/>
    <p:sldId id="907" r:id="rId87"/>
    <p:sldId id="650" r:id="rId88"/>
    <p:sldId id="729" r:id="rId89"/>
    <p:sldId id="737" r:id="rId90"/>
    <p:sldId id="998" r:id="rId91"/>
    <p:sldId id="999" r:id="rId92"/>
    <p:sldId id="1000" r:id="rId93"/>
    <p:sldId id="904" r:id="rId94"/>
    <p:sldId id="905" r:id="rId95"/>
    <p:sldId id="754" r:id="rId96"/>
    <p:sldId id="332" r:id="rId97"/>
    <p:sldId id="586" r:id="rId98"/>
    <p:sldId id="1005" r:id="rId99"/>
    <p:sldId id="1006" r:id="rId100"/>
    <p:sldId id="492" r:id="rId101"/>
    <p:sldId id="335" r:id="rId102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5" autoAdjust="0"/>
    <p:restoredTop sz="94681"/>
  </p:normalViewPr>
  <p:slideViewPr>
    <p:cSldViewPr>
      <p:cViewPr varScale="1">
        <p:scale>
          <a:sx n="157" d="100"/>
          <a:sy n="157" d="100"/>
        </p:scale>
        <p:origin x="632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593675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652708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720405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Vaccine Put”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November 25, 2020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99DF8D-0824-694A-BFB0-53FE2AC73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143000"/>
            <a:ext cx="5334000" cy="35495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5E8C-9515-4A4A-AB90-734E30597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Targeting 300,000 cases a day by end 2020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7B686-987B-524C-8769-8AC05E97D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4A59FDF4-3488-034F-885D-915A577C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32" y="1549400"/>
            <a:ext cx="9679418" cy="46137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1E565E-72B8-D04B-8A4C-7B3766F4D0E7}"/>
              </a:ext>
            </a:extLst>
          </p:cNvPr>
          <p:cNvCxnSpPr>
            <a:cxnSpLocks/>
          </p:cNvCxnSpPr>
          <p:nvPr/>
        </p:nvCxnSpPr>
        <p:spPr>
          <a:xfrm flipV="1">
            <a:off x="9525000" y="1752600"/>
            <a:ext cx="1371600" cy="24209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0070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$40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December 9,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webinar of 2020!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on a rocky beach&#10;&#10;Description automatically generated">
            <a:extLst>
              <a:ext uri="{FF2B5EF4-FFF2-40B4-BE49-F238E27FC236}">
                <a16:creationId xmlns:a16="http://schemas.microsoft.com/office/drawing/2014/main" id="{63D281E0-B71C-FD4B-8E41-2A23F4E10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272" y="1371599"/>
            <a:ext cx="4632727" cy="34745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to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device with a screen&#10;&#10;Description automatically generated">
            <a:extLst>
              <a:ext uri="{FF2B5EF4-FFF2-40B4-BE49-F238E27FC236}">
                <a16:creationId xmlns:a16="http://schemas.microsoft.com/office/drawing/2014/main" id="{FD9E7E2A-025E-1C4E-9EC8-6E54B65FB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752600"/>
            <a:ext cx="7848600" cy="422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5C902B6-CECD-104F-ADD1-23A91E40B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48" y="0"/>
            <a:ext cx="1096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62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Entering “SELL” Territory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625A6E69-0112-9E47-A86B-D9B7AF778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0200"/>
            <a:ext cx="10130170" cy="48768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363200" y="17152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439400" y="4572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Turning Mixed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533400" y="1066800"/>
            <a:ext cx="102870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000" b="1" dirty="0"/>
            </a:br>
            <a:r>
              <a:rPr lang="en-US" sz="2000" b="1" dirty="0"/>
              <a:t>*GDP </a:t>
            </a:r>
            <a:r>
              <a:rPr lang="en-US" sz="2000" dirty="0"/>
              <a:t>is looking at a dip in Q1, but will bring in a robust 5%-6% for full year 2021, making it the best growth year in 35 years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i="1" dirty="0"/>
              <a:t>Weekly Jobless Claims </a:t>
            </a:r>
            <a:r>
              <a:rPr lang="en-US" sz="2000" dirty="0"/>
              <a:t>increase by 31,000 to 741,000, continuing claims are at 12 million, long term unemployment is soaring</a:t>
            </a:r>
            <a:br>
              <a:rPr lang="en-US" sz="20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50% of Business Travel Will Never Recover</a:t>
            </a:r>
            <a:r>
              <a:rPr lang="en-US" sz="1800" dirty="0"/>
              <a:t>, says Bill Gates. The cost savings for companies are just too great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US Manufacturing Output Rose</a:t>
            </a:r>
            <a:r>
              <a:rPr lang="en-US" sz="1800" dirty="0"/>
              <a:t> in October, up 1.0%, taking us to a suddenly mixed picture about the economy.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US Consumer Confidence Cratered</a:t>
            </a:r>
            <a:r>
              <a:rPr lang="en-US" sz="1800" dirty="0"/>
              <a:t> in November,</a:t>
            </a:r>
            <a:br>
              <a:rPr lang="en-US" sz="1800" dirty="0"/>
            </a:br>
            <a:r>
              <a:rPr lang="en-US" sz="1800" dirty="0"/>
              <a:t> from 81.8 to 77, thanks to exploding Corona cases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American Consumers are Loaded with Cash</a:t>
            </a:r>
            <a:r>
              <a:rPr lang="en-US" sz="1800" dirty="0"/>
              <a:t>, after enduring</a:t>
            </a:r>
            <a:br>
              <a:rPr lang="en-US" sz="1800" dirty="0"/>
            </a:br>
            <a:r>
              <a:rPr lang="en-US" sz="1800" dirty="0"/>
              <a:t> a spending diet that is approaching a year, some $2 trillion</a:t>
            </a:r>
            <a:br>
              <a:rPr lang="en-US" sz="1800" dirty="0"/>
            </a:br>
            <a:r>
              <a:rPr lang="en-US" sz="1800" dirty="0"/>
              <a:t>which will mostly go into stocks. It’s like a second QE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b="1" dirty="0"/>
            </a:b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42137-29CD-A14C-AF7C-735BC2549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3785925"/>
            <a:ext cx="4375196" cy="270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 +778,000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40967F-3ABF-6647-8223-0B74143F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12074"/>
            <a:ext cx="9398000" cy="47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D36A2E-90E1-5341-9CF7-21FE52308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30554"/>
              </p:ext>
            </p:extLst>
          </p:nvPr>
        </p:nvGraphicFramePr>
        <p:xfrm>
          <a:off x="1942088" y="1981200"/>
          <a:ext cx="8771004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922476">
                  <a:extLst>
                    <a:ext uri="{9D8B030D-6E8A-4147-A177-3AD203B41FA5}">
                      <a16:colId xmlns:a16="http://schemas.microsoft.com/office/drawing/2014/main" val="826989521"/>
                    </a:ext>
                  </a:extLst>
                </a:gridCol>
                <a:gridCol w="1882658">
                  <a:extLst>
                    <a:ext uri="{9D8B030D-6E8A-4147-A177-3AD203B41FA5}">
                      <a16:colId xmlns:a16="http://schemas.microsoft.com/office/drawing/2014/main" val="1316879921"/>
                    </a:ext>
                  </a:extLst>
                </a:gridCol>
                <a:gridCol w="1965870">
                  <a:extLst>
                    <a:ext uri="{9D8B030D-6E8A-4147-A177-3AD203B41FA5}">
                      <a16:colId xmlns:a16="http://schemas.microsoft.com/office/drawing/2014/main" val="188543563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Buys: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Entry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Target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46790888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42725505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Skyworks Solutions Inc.(SWKS)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140.00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160.00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65458344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VeriSign, Inc.(VRSN)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203.00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220.00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61911982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Guidewire Software, Inc.(GWRE)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110.00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125.00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69131094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Western Digital Corp (WDC)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40.00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50.00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14950468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Western Union Co (WU)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22.00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30.00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84446841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21545789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Sells: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19548239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72942002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Biohaven Pharmeceuticals (BHVN)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95.00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70.00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66765345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New Oriental Education (EDU)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176.00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155.00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68570365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Arista Networks (ANET)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270.00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230.00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94870959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Penumbra, Inc. (PEN)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255.00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220.00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52547148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Ferrari NV (RACE)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210.00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$               185.00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833088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Uncertainty: Gone!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*The </a:t>
            </a:r>
            <a:r>
              <a:rPr lang="en-US" sz="17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election </a:t>
            </a:r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delivered the best possible result for the stock market, with gridlocked government</a:t>
            </a:r>
            <a:b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*Stocks are looking straight through the pandemic to the other side of the recovery</a:t>
            </a:r>
            <a:b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*After some much needed back and fill, stocks could add another 10% by end 2020 after a 5% correction. Individuals have saved $2 trillion in 2020, most of which is going into stocks</a:t>
            </a:r>
            <a:br>
              <a:rPr lang="en-US" sz="1700" dirty="0">
                <a:solidFill>
                  <a:srgbClr val="FF0000"/>
                </a:solidFill>
                <a:latin typeface="+mj-lt"/>
              </a:rPr>
            </a:br>
            <a:br>
              <a:rPr lang="en-US" sz="1700" dirty="0">
                <a:solidFill>
                  <a:srgbClr val="FF0000"/>
                </a:solidFill>
                <a:latin typeface="+mj-lt"/>
              </a:rPr>
            </a:br>
            <a:r>
              <a:rPr lang="en-US" sz="1700" b="1" dirty="0"/>
              <a:t>Tax Loss Selling </a:t>
            </a:r>
            <a:r>
              <a:rPr lang="en-US" sz="1700" dirty="0"/>
              <a:t>has been written off. Republican control of the Senate makes a substantial tax increase impossible, so no there is reason to sell</a:t>
            </a:r>
            <a:br>
              <a:rPr lang="en-US" sz="1700" dirty="0">
                <a:solidFill>
                  <a:srgbClr val="FF0000"/>
                </a:solidFill>
                <a:latin typeface="+mj-lt"/>
              </a:rPr>
            </a:br>
            <a:br>
              <a:rPr lang="en-US" sz="1700" b="1" dirty="0">
                <a:solidFill>
                  <a:srgbClr val="FF0000"/>
                </a:solidFill>
                <a:latin typeface="+mj-lt"/>
              </a:rPr>
            </a:br>
            <a:r>
              <a:rPr lang="en-US" sz="1700" b="1" dirty="0">
                <a:solidFill>
                  <a:schemeClr val="tx1"/>
                </a:solidFill>
                <a:latin typeface="+mj-lt"/>
              </a:rPr>
              <a:t>*Reopening stocks soared, while stay at home </a:t>
            </a:r>
            <a:r>
              <a:rPr lang="en-US" sz="1700" dirty="0">
                <a:solidFill>
                  <a:schemeClr val="tx1"/>
                </a:solidFill>
                <a:latin typeface="+mj-lt"/>
              </a:rPr>
              <a:t>ones crashed. </a:t>
            </a:r>
            <a:r>
              <a:rPr lang="en-US" sz="1700" b="1" dirty="0">
                <a:solidFill>
                  <a:schemeClr val="tx1"/>
                </a:solidFill>
                <a:latin typeface="+mj-lt"/>
              </a:rPr>
              <a:t>Economic recovery stocks </a:t>
            </a:r>
            <a:r>
              <a:rPr lang="en-US" sz="1700" dirty="0">
                <a:solidFill>
                  <a:schemeClr val="tx1"/>
                </a:solidFill>
                <a:latin typeface="+mj-lt"/>
              </a:rPr>
              <a:t>have only just begun a prolonged multi-year bull move</a:t>
            </a:r>
            <a:br>
              <a:rPr lang="en-US" sz="1700" dirty="0">
                <a:solidFill>
                  <a:schemeClr val="tx1"/>
                </a:solidFill>
                <a:latin typeface="+mj-lt"/>
              </a:rPr>
            </a:br>
            <a:br>
              <a:rPr lang="en-US" sz="1700" dirty="0">
                <a:solidFill>
                  <a:schemeClr val="tx1"/>
                </a:solidFill>
                <a:latin typeface="+mj-lt"/>
              </a:rPr>
            </a:br>
            <a:r>
              <a:rPr lang="en-US" sz="1700" dirty="0">
                <a:solidFill>
                  <a:schemeClr val="tx1"/>
                </a:solidFill>
                <a:latin typeface="+mj-lt"/>
              </a:rPr>
              <a:t>*Pfizer vaccine means that ‘</a:t>
            </a:r>
            <a:r>
              <a:rPr lang="en-US" sz="1700" b="1" dirty="0">
                <a:solidFill>
                  <a:schemeClr val="tx1"/>
                </a:solidFill>
                <a:latin typeface="+mj-lt"/>
              </a:rPr>
              <a:t>high touch’ stocks </a:t>
            </a:r>
            <a:r>
              <a:rPr lang="en-US" sz="1700" dirty="0">
                <a:solidFill>
                  <a:schemeClr val="tx1"/>
                </a:solidFill>
                <a:latin typeface="+mj-lt"/>
              </a:rPr>
              <a:t>like</a:t>
            </a:r>
            <a:br>
              <a:rPr lang="en-US" sz="1700" dirty="0">
                <a:solidFill>
                  <a:schemeClr val="tx1"/>
                </a:solidFill>
                <a:latin typeface="+mj-lt"/>
              </a:rPr>
            </a:br>
            <a:r>
              <a:rPr lang="en-US" sz="1700" dirty="0">
                <a:solidFill>
                  <a:schemeClr val="tx1"/>
                </a:solidFill>
                <a:latin typeface="+mj-lt"/>
              </a:rPr>
              <a:t> movie theaters, gyms, cruise lines, concert organizers</a:t>
            </a:r>
            <a:br>
              <a:rPr lang="en-US" sz="1700" dirty="0">
                <a:solidFill>
                  <a:schemeClr val="tx1"/>
                </a:solidFill>
                <a:latin typeface="+mj-lt"/>
              </a:rPr>
            </a:br>
            <a:r>
              <a:rPr lang="en-US" sz="1700" dirty="0">
                <a:solidFill>
                  <a:schemeClr val="tx1"/>
                </a:solidFill>
                <a:latin typeface="+mj-lt"/>
              </a:rPr>
              <a:t> will be back in business by summer</a:t>
            </a:r>
            <a:br>
              <a:rPr lang="en-US" sz="17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7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*Use every dip to </a:t>
            </a:r>
            <a:r>
              <a:rPr lang="en-US" sz="17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BUY</a:t>
            </a:r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, it’s a 100% </a:t>
            </a:r>
            <a:r>
              <a:rPr lang="en-US" sz="17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“RISK ON” </a:t>
            </a:r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market</a:t>
            </a:r>
            <a:br>
              <a:rPr lang="en-US" sz="17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7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*In 2021 both tech and recovery stocks run, meaning</a:t>
            </a:r>
            <a:b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700" b="1" i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everything</a:t>
            </a:r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goes up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366175-1A3A-7247-9174-2EF1247C0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978100"/>
            <a:ext cx="4889107" cy="27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4885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Everything Worked!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7/$320-$330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took profits on long 6/$235-$245 bull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8686800" y="3599953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Held</a:t>
            </a:r>
            <a:br>
              <a:rPr lang="en-US" sz="2000" dirty="0"/>
            </a:br>
            <a:r>
              <a:rPr lang="en-US" sz="2000" dirty="0"/>
              <a:t>320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577052" y="1274179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7239000" y="2104778"/>
            <a:ext cx="2057400" cy="113181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D5422166-EA2C-944B-909A-684B29CC215E}"/>
              </a:ext>
            </a:extLst>
          </p:cNvPr>
          <p:cNvSpPr/>
          <p:nvPr/>
        </p:nvSpPr>
        <p:spPr>
          <a:xfrm>
            <a:off x="6922128" y="1465361"/>
            <a:ext cx="1676399" cy="112055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 are </a:t>
            </a:r>
            <a:br>
              <a:rPr lang="en-US" sz="2000" dirty="0"/>
            </a:br>
            <a:r>
              <a:rPr lang="en-US" sz="2000" dirty="0"/>
              <a:t>here now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747AF5-035B-2B45-A019-F3588D318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87" y="1618706"/>
            <a:ext cx="6357189" cy="48133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3200400" y="4224759"/>
            <a:ext cx="5114558" cy="5356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BA027-31C3-8F4B-9A60-98DB6FDD97BF}"/>
              </a:ext>
            </a:extLst>
          </p:cNvPr>
          <p:cNvCxnSpPr>
            <a:cxnSpLocks/>
          </p:cNvCxnSpPr>
          <p:nvPr/>
        </p:nvCxnSpPr>
        <p:spPr>
          <a:xfrm>
            <a:off x="6705600" y="2887342"/>
            <a:ext cx="443248" cy="34924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D2DC78B-225E-4816-9024-24E148A3F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1"/>
            <a:ext cx="725410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EA96-036E-0A48-9AD9-FCA66B8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Trader &amp; Investors Summit</a:t>
            </a:r>
            <a:br>
              <a:rPr lang="en-US" sz="2800" b="1" dirty="0"/>
            </a:br>
            <a:r>
              <a:rPr lang="en-US" sz="2800" b="1" dirty="0"/>
              <a:t>December 1-3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F47E-0DB1-074E-B58D-5A7CD05FA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200" b="1" dirty="0"/>
              <a:t>*A collection of the 24 best traders and managers in the world, or 8 a day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*Back-to-back One-hour presentations followed by an</a:t>
            </a:r>
            <a:br>
              <a:rPr lang="en-US" sz="2200" b="1" dirty="0"/>
            </a:br>
            <a:r>
              <a:rPr lang="en-US" sz="2200" b="1" dirty="0"/>
              <a:t> interactive Q&amp;A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*Covering all stocks, bonds, commodities, foreign </a:t>
            </a:r>
            <a:br>
              <a:rPr lang="en-US" sz="2200" b="1" dirty="0"/>
            </a:br>
            <a:r>
              <a:rPr lang="en-US" sz="2200" b="1" dirty="0"/>
              <a:t>exchange, precious metals, and real estate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*It’s the best look at 2021 money making </a:t>
            </a:r>
            <a:br>
              <a:rPr lang="en-US" sz="2200" b="1" dirty="0"/>
            </a:br>
            <a:r>
              <a:rPr lang="en-US" sz="2200" b="1" dirty="0"/>
              <a:t>opportunities you will get anywhere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*An invitation wills be sent to you shortly</a:t>
            </a:r>
            <a:br>
              <a:rPr lang="en-US" sz="2200" b="1" dirty="0"/>
            </a:br>
            <a:r>
              <a:rPr lang="en-US" sz="2200" b="1" dirty="0"/>
              <a:t> and it is</a:t>
            </a:r>
            <a:r>
              <a:rPr lang="en-US" sz="2200" b="1" dirty="0">
                <a:solidFill>
                  <a:srgbClr val="FF0000"/>
                </a:solidFill>
              </a:rPr>
              <a:t> FREE </a:t>
            </a:r>
            <a:r>
              <a:rPr lang="en-US" sz="2200" b="1" dirty="0"/>
              <a:t>to attend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2A8C4-88F0-6B45-A022-23440EDD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983" y="2667000"/>
            <a:ext cx="320642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7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(VIX)-Crash!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EE4DB3B-3877-4939-9302-4BC58960E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914400"/>
            <a:ext cx="776343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 Sell Rallies-Down $85 to $26 from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1/2021 $16 puts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1/2021 $24 puts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3DA7CCC-E693-4545-9DBE-6F8E55765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926" y="1447801"/>
            <a:ext cx="6968828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18A868F-4E24-4AA8-854D-5825F33DC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1"/>
            <a:ext cx="7646617" cy="58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3BFE59E-3F65-4E2D-AD4C-D231EFD3E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43" y="1371600"/>
            <a:ext cx="7187115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6FE8DD5-83F9-461B-A873-6C3A1F028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5298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4/$120-$130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4/$120-$130 call spread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AEDBDE9-1577-4716-B909-92DF82125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575182"/>
            <a:ext cx="6934200" cy="528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3D71BC0-01C3-4861-A60E-46F669262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181325"/>
            <a:ext cx="6096000" cy="46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This Week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</a:rPr>
              <a:t>long 9/$100-$105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</a:rPr>
              <a:t>long 8/$480-$490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8595C30-0752-4BDE-8AA4-4CEA67CAD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981201"/>
            <a:ext cx="633762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Deutsche Bank upgrade to $2,020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A916D5A-6FCE-4AA1-8421-8EE504007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832866"/>
            <a:ext cx="6553200" cy="502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5240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-6.05%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-5.50%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b="1" u="sng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+20.50%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*Year to date +56.53%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+5.4%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+412.44%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37.24%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Profit taking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8/$3,000-$3,500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4/$1,500-$1,550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B2797B2-8412-4E7D-973A-57F1A08F7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752601"/>
            <a:ext cx="664781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240% in 5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7265D02-46D4-47C1-98B5-B4BEC225A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520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A3A9E77-6814-4803-8EAC-7BA7E47DB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57183" cy="579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562100" y="27214"/>
            <a:ext cx="90678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Joining the S&amp;P 500-Record 40% Long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Promises a $25,000 Car in Three Years</a:t>
            </a:r>
            <a:br>
              <a:rPr lang="en-US" sz="1800" dirty="0"/>
            </a:br>
            <a:r>
              <a:rPr lang="en-US" sz="1800" dirty="0"/>
              <a:t>Elon Musk earned a record $100 billion in 2020, or $17 million and hour!</a:t>
            </a:r>
            <a:br>
              <a:rPr lang="en-US" sz="1800" dirty="0"/>
            </a:br>
            <a:r>
              <a:rPr lang="en-US" sz="1800" dirty="0"/>
              <a:t>20-fold increase in battery output in 3 years-Morgan Stanley Raises Target to $540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12/$380-$410 bull call spread, long 12/$392--$420 bull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12/$400-$430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11/$300-$325 bull call spread</a:t>
            </a: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12/$350-$380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C36314F-F8F9-4C19-9541-CA8BC5A65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634122"/>
            <a:ext cx="5494305" cy="421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0B3B9E8-106D-40CD-95B3-0B18ADC35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219201"/>
            <a:ext cx="737643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3D9A177-2DCB-4AAA-8DB3-C0098ACD2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48145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bagger-buys Xylinx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E430D79-6A21-4440-AF9B-D0D1BF155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0"/>
            <a:ext cx="737249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C6C8EFC-B8B4-4ECA-9F19-670BA645A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709831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1D5D9B6-8DF7-4000-ACF0-CD9E3CE25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35981"/>
            <a:ext cx="7162800" cy="552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 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210" y="4267200"/>
            <a:ext cx="3282990" cy="228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80% Cash in Melting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+61.90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0143FD-9D15-0445-AD10-FE8B264F7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61339"/>
              </p:ext>
            </p:extLst>
          </p:nvPr>
        </p:nvGraphicFramePr>
        <p:xfrm>
          <a:off x="685800" y="1676400"/>
          <a:ext cx="4953000" cy="487680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660636">
                  <a:extLst>
                    <a:ext uri="{9D8B030D-6E8A-4147-A177-3AD203B41FA5}">
                      <a16:colId xmlns:a16="http://schemas.microsoft.com/office/drawing/2014/main" val="3549679893"/>
                    </a:ext>
                  </a:extLst>
                </a:gridCol>
                <a:gridCol w="1292364">
                  <a:extLst>
                    <a:ext uri="{9D8B030D-6E8A-4147-A177-3AD203B41FA5}">
                      <a16:colId xmlns:a16="http://schemas.microsoft.com/office/drawing/2014/main" val="1765907459"/>
                    </a:ext>
                  </a:extLst>
                </a:gridCol>
              </a:tblGrid>
              <a:tr h="221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Current Capital at Risk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2162625681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1695567935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On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3268502816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Better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285916606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3111640641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12/$164-$167 put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978447829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(JPM) 12/$100-$105 call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3282226802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(TSLA) 12/$380-$410 call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3506752564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(TSLA) 12/$392-$420 call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4057920037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(TSLA) 12/$400-$430 call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3289228422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(TSLS) 12/$380-$410 calls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2078710849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(CAT) 12/$145-$150 call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2552007813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(BABA) 12/$220-$240 call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1343391498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1195371492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Off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1305409824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Worse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2979038219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3207671282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3981752399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Net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80.00%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807616949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701054596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647578409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Aggregate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80.00%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018" marR="5018" marT="5018" marB="0" anchor="b"/>
                </a:tc>
                <a:extLst>
                  <a:ext uri="{0D108BD9-81ED-4DB2-BD59-A6C34878D82A}">
                    <a16:rowId xmlns:a16="http://schemas.microsoft.com/office/drawing/2014/main" val="1037504249"/>
                  </a:ext>
                </a:extLst>
              </a:tr>
            </a:tbl>
          </a:graphicData>
        </a:graphic>
      </p:graphicFrame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A140658B-2D83-224C-AAE9-F4C1F95D0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200400"/>
            <a:ext cx="3150605" cy="30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- The 737 MAX Flies Again!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4BD8926-6D8B-435C-A417-EE0F23197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321540" cy="562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F0DD5A5-BA12-4770-8167-3E457D834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71601"/>
            <a:ext cx="71630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0EAE0F3-570F-427B-8E98-B2DA78BF3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00201"/>
            <a:ext cx="68462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6/$85-$90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329A4A1-3A75-4F9C-99BB-67DD489B5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1"/>
            <a:ext cx="735347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028C312-8C0B-4448-A80F-C56C43C48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487428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(X)-Dying Old Economy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EFE1E49-2522-410A-9DA6-BB2BABFD1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57474" cy="58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More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3D67C1E-7029-43BF-8BC5-F4DA90B13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295401"/>
            <a:ext cx="728776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Parcel Service (UPS)- Bouncing traffic volume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4BD492A-18E4-441E-BD00-36EA33D6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219201"/>
            <a:ext cx="736200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65836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B6DAB21-14BA-491D-BDDD-56FF450EF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1"/>
            <a:ext cx="693019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Waiting for Chapter 11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7037EDF-E8EE-458E-A1AC-0F693C8A5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295401"/>
            <a:ext cx="7248777" cy="557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077459C-9989-1F43-82B8-B12EBB8EB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34" y="457200"/>
            <a:ext cx="1090985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Subsidy runs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773965F-4981-4E3D-943D-334A55E42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762000"/>
            <a:ext cx="791556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1200373-AF59-4C3A-998A-89ABAEDDA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143001"/>
            <a:ext cx="7334451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7DBA051-F18C-47C9-9DDC-8924F92E4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0"/>
            <a:ext cx="7871344" cy="601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3193F74-426D-4FF5-9C6A-ED6CCA336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35012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3AD8B3-4231-44E3-ABEB-D829824BE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61079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Mad Hedge 5 Bagger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BFD8810-A342-4B14-9D37-D50F34301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531928"/>
            <a:ext cx="6980381" cy="532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$3 billion Settlement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4259B41-2E1C-4BF5-902C-115A857EA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50530"/>
            <a:ext cx="7315200" cy="560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066800" y="381000"/>
            <a:ext cx="9677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12/$100-$105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bull call spread, </a:t>
            </a:r>
            <a:r>
              <a:rPr lang="en-US" sz="1800" dirty="0">
                <a:solidFill>
                  <a:srgbClr val="00A64B"/>
                </a:solidFill>
              </a:rPr>
              <a:t>took profit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11/$110-$115 bear put spread</a:t>
            </a:r>
            <a:r>
              <a:rPr lang="en-US" sz="1800" dirty="0">
                <a:solidFill>
                  <a:srgbClr val="00A64B"/>
                </a:solidFill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9/$90-$95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8/$92-$95 bull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8E8000F-E0BB-476A-A856-67CCAA255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057400"/>
            <a:ext cx="6172200" cy="468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9/$45-$48 bull call spread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C5A3BAD-70B7-4BB1-8037-3F333C46D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71601"/>
            <a:ext cx="71630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5240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11/$180-$185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C245CB5-B115-4226-9AFB-082D7D9F7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42586"/>
            <a:ext cx="6934200" cy="53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0A9208B-0639-144A-AF4C-AF43EACB4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92784"/>
            <a:ext cx="10744200" cy="642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099F9AE-55F8-430C-B021-B26AFFD90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143001"/>
            <a:ext cx="7424321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77A6C03-5FC4-4460-A590-490E62AA9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39195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B29A078-C30F-4516-A787-236BAC5A2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03285"/>
            <a:ext cx="7620000" cy="585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8E9DE14-44B1-4B97-9650-6ECF83C78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61582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*Treasury move to cancel all remining stimulus programs takes $459 billion of the economy, prolonging the recession, and sending bonds up $7 points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/>
              <a:t>Global Debt to Hit $227 Trillion by end 2020</a:t>
            </a:r>
            <a:r>
              <a:rPr lang="en-US" sz="1800" dirty="0"/>
              <a:t>, thanks to the pandemic. Governments accounted for half of the increase. US Debt jumped from $71 in 2019 to $80 trillion.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*T</a:t>
            </a:r>
            <a:r>
              <a:rPr lang="en-US" sz="1800" dirty="0"/>
              <a:t>en-year US Treasury yields plunge 16 basis points in a week.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*Fading</a:t>
            </a:r>
            <a:r>
              <a:rPr lang="en-US" sz="1800" b="1" dirty="0"/>
              <a:t> economic data </a:t>
            </a:r>
            <a:r>
              <a:rPr lang="en-US" sz="1800" dirty="0"/>
              <a:t>is giving the bond bear market a break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*Bonds break from a sideways range to a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downtrend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*Bottom line: sell short every major rally in the (TLT)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Scorched Earth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39EF8-73A2-6141-85D5-CB404298E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742" y="3886200"/>
            <a:ext cx="4631617" cy="260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83058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12/$164-$167 put spread</a:t>
            </a:r>
            <a:r>
              <a:rPr lang="en-US" sz="1800" dirty="0">
                <a:solidFill>
                  <a:srgbClr val="00A64B"/>
                </a:solidFill>
              </a:rPr>
              <a:t>, profits on long 11/$162-$165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 profits on long 9/$170-$172.50 bear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long 9/$172.50-$175 put spread, took profits on long 9/$172.50-$175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83A8DBB-C55C-4273-B5D9-ED9525821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905001"/>
            <a:ext cx="649610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0.82%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DEF8E2D-C90D-49D4-BF19-DDCE7ED12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990601"/>
            <a:ext cx="7676890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4.64%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spreads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CDF69E9-7BA7-4133-B569-3FD816FDF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61907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A590A8C-3521-44E7-B509-C60C9E665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52856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4.31%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9FEF40F-E484-45CA-9D1E-64B4F15C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14401"/>
            <a:ext cx="760563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*Market has flipped from the election to Covid-19 as the main concern, and Pfizer has brought us a game changer-Stocks could gain another 10% by yearend after a 5% correction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now all about a global economic recovery and “RISK ON”, but we are now waiting for the next dip which Covid-19 will give us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*2020 was only a short-term dip in a 20-year bull market that may have another decade to run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*VIX collapse from $41 to $20 has cut the potential profit call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spreads by more than half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bond shorts are back on the table after a $7 rally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*Perennial dollar weakness will give us opportunities to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buy foreign currencies, commodities, and emerging markets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3937488"/>
            <a:ext cx="4114801" cy="27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1.08%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B81CAF7-CDD9-48E5-A168-32DAEF63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10099"/>
            <a:ext cx="7391400" cy="57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Interest rates hit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*Surprise drop in US interest rates knock the breath out of the dollar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*Most foreign exchange plays are poised to break to new highs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dollar rallies are temporary and short-term,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and a crash is imminent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 rallies back to top of range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dollar maintaining highs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soars on massive liquidity surge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BC471-955F-3D4E-BB42-2C62A8852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963917"/>
            <a:ext cx="5501093" cy="366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F9482F6-90D3-48A3-919F-D0D7E8425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1"/>
            <a:ext cx="760621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0A2A02F-754E-4FE0-8472-BD6FA69E7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84155"/>
            <a:ext cx="7696200" cy="597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38148C9-9D93-455D-97CD-434EDE2F3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1"/>
            <a:ext cx="7814512" cy="600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4350A4C-A5D4-4C0D-AB04-0F4DA9DAD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143000"/>
            <a:ext cx="73429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D1F90CF-19EA-4458-B18F-97EEB45D5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30488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A5E4BBC-51E4-4D4C-89BB-5F2C8D4C7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576811" cy="593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Rallying on Extended QE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E4C735C-92BD-1C46-A6D1-04FEAEF2B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10515600" cy="544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Dollar Boost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*Oil rallies big on weak dollar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i="1" dirty="0"/>
              <a:t>Cushing is Full</a:t>
            </a:r>
            <a:r>
              <a:rPr lang="en-US" sz="1800" dirty="0"/>
              <a:t>, with 53 million barrels of Texas tea overflowing storage in Oklahoma, so another oil price crash may be imminent.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*Reviving global economy means greater demand for Texas tea, but any rally will be short term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*Global commodity boom is also dragging oil up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*Saudi production increase will cap any oil rally….forever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*Much of lost demand is permanent as US economy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restructures to a less transportation-oriented economy.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</a:t>
            </a:r>
            <a:r>
              <a:rPr lang="en-US" sz="2000" dirty="0">
                <a:solidFill>
                  <a:schemeClr val="tx1"/>
                </a:solidFill>
              </a:rPr>
              <a:t>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C23E0-02E7-C34C-B1D4-E3CD924B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016" y="4191000"/>
            <a:ext cx="4389983" cy="24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B544-D7BD-6846-89E7-24086ECBC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My Friend Janet Yellen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EBB82-39A2-6F4A-849E-DE4593367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*My former UC Berkeley economics professor has been appointed </a:t>
            </a:r>
            <a:r>
              <a:rPr lang="en-US" sz="2000" b="1" dirty="0"/>
              <a:t>Secretary of the Treasury </a:t>
            </a:r>
            <a:r>
              <a:rPr lang="en-US" sz="2000" dirty="0"/>
              <a:t>by the Biden administration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*As a former </a:t>
            </a:r>
            <a:r>
              <a:rPr lang="en-US" sz="2000" b="1" dirty="0"/>
              <a:t>Fed governor </a:t>
            </a:r>
            <a:r>
              <a:rPr lang="en-US" sz="2000" dirty="0"/>
              <a:t>and academic she is the most</a:t>
            </a:r>
            <a:br>
              <a:rPr lang="en-US" sz="2000" dirty="0"/>
            </a:br>
            <a:r>
              <a:rPr lang="en-US" sz="2000" dirty="0"/>
              <a:t>qualified Treasury Secretary ever appointed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*While Fed governor, Janet implemented five years of near record</a:t>
            </a:r>
            <a:br>
              <a:rPr lang="en-US" sz="2000" dirty="0"/>
            </a:br>
            <a:r>
              <a:rPr lang="en-US" sz="2000" dirty="0"/>
              <a:t>easing, thanks to the absence of inflation. Dow up 500 on the news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*As president of the </a:t>
            </a:r>
            <a:r>
              <a:rPr lang="en-US" sz="2000" b="1" dirty="0"/>
              <a:t>San Francisco Fed </a:t>
            </a:r>
            <a:r>
              <a:rPr lang="en-US" sz="2000" dirty="0"/>
              <a:t>she gained insights into</a:t>
            </a:r>
            <a:br>
              <a:rPr lang="en-US" sz="2000" dirty="0"/>
            </a:br>
            <a:r>
              <a:rPr lang="en-US" sz="2000" dirty="0"/>
              <a:t>the effect of technology on the financial system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*As a former student </a:t>
            </a:r>
            <a:r>
              <a:rPr lang="en-US" sz="2000" b="1" dirty="0"/>
              <a:t>John Thomas </a:t>
            </a:r>
            <a:r>
              <a:rPr lang="en-US" sz="2000" dirty="0"/>
              <a:t>will be an informal </a:t>
            </a:r>
            <a:br>
              <a:rPr lang="en-US" sz="2000" dirty="0"/>
            </a:br>
            <a:r>
              <a:rPr lang="en-US" sz="2000" dirty="0"/>
              <a:t>advisor to Secretary Yellen, as are he other favorite students</a:t>
            </a:r>
            <a:br>
              <a:rPr lang="en-US" sz="2000" dirty="0"/>
            </a:br>
            <a:br>
              <a:rPr lang="en-US" sz="20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0FAE8-85A7-464E-9480-1EEFEBF9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962" y="2819399"/>
            <a:ext cx="3014738" cy="376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801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EB57CDA-ED96-4040-B7C7-36CA78E14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79924"/>
            <a:ext cx="7772400" cy="597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4DBB3EC-877E-46D5-A9C4-793E566C4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7834860" cy="601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AB17EB-9E76-4251-90D8-80ACA57C4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90601"/>
            <a:ext cx="7607203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2B09307-166D-490B-946D-A67CA770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1"/>
            <a:ext cx="782937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92C29FD-DFC2-48E9-8069-9FA882902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61115"/>
            <a:ext cx="7772400" cy="59968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Bitcoin Bite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*Bitcoin surge is pulling cash out of precious metals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*However, any declines will be temporary and QE demand continues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*The long-term bull trend still lives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*Traders are shifting to Silver as an economic, industrial plays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*Near zero interest rates and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Collapsing US dollar is another gold &amp; silver incentive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Copper finally sees new multiyear highs on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recovering Chinese economy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*Bottom Line: buy this dip in</a:t>
            </a:r>
            <a:b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7504E-38ED-4D40-ABED-879FA7E38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3733292"/>
            <a:ext cx="3467100" cy="28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9/$171-$174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8/$169-$172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7/$157-$160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AAC86E5-CC3E-45A4-8CF1-F56422664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56797"/>
            <a:ext cx="6934200" cy="53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F18574-BD53-49AD-BF2B-290BBD37F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762000"/>
            <a:ext cx="791556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B60029-FE24-4AAE-9DFF-873B86799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28347" cy="584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432B3EF-EB12-4124-B3AC-9CE023821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1" y="798947"/>
            <a:ext cx="7924800" cy="605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Corona Update – The Priority 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*Pfizer, Moderna, and AstraZeneca vaccines puts end to the pandemic in sight and there are vaccines from three other companies to come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12 million, </a:t>
            </a:r>
            <a:r>
              <a:rPr lang="en-US" sz="1800" b="1" dirty="0">
                <a:solidFill>
                  <a:schemeClr val="tx1"/>
                </a:solidFill>
              </a:rPr>
              <a:t>deaths at 270,000,000 </a:t>
            </a:r>
            <a:r>
              <a:rPr lang="en-US" sz="1800" dirty="0">
                <a:solidFill>
                  <a:schemeClr val="tx1"/>
                </a:solidFill>
              </a:rPr>
              <a:t>and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still rising at 2,000 a day, and could reach </a:t>
            </a:r>
            <a:r>
              <a:rPr lang="en-US" sz="1800" b="1" dirty="0">
                <a:solidFill>
                  <a:schemeClr val="tx1"/>
                </a:solidFill>
              </a:rPr>
              <a:t>300,000</a:t>
            </a:r>
            <a:r>
              <a:rPr lang="en-US" sz="1800" dirty="0">
                <a:solidFill>
                  <a:schemeClr val="tx1"/>
                </a:solidFill>
              </a:rPr>
              <a:t> by yearend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capacity to vaccinate now at 20 million a month, and these people go first: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4 million military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20 million health care workers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53 million over 65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60-80 million essential front line workers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100 million preexisting conditions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*If you're not in one of these groups you can forget about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 vaccination in 2021, unless production is vastly speeded up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*Russia and China are already vaccinating large numbers now?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321" y="3810000"/>
            <a:ext cx="4934003" cy="27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795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B151D1-26F4-4FBA-A28C-6AA458DE6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8454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37A382B-9645-47C8-879E-E5F1FF3A9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862542"/>
            <a:ext cx="7848600" cy="599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0A8DEA1-881E-4523-B206-7293C1E39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14401"/>
            <a:ext cx="7800545" cy="59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(COPX)-Finally a break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FB21B5B-F320-4B0B-B250-E4788787A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03727" cy="593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0825AA2-5E7C-4591-ACAC-5BB05E797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820743"/>
            <a:ext cx="6538527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The Bubble Continues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*Existing Homes Sales 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hit 14 year high, up 4.3%, up a spectacular 26.6% YOY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Inventories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 shrink to record low of 2.5 months, so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Housing Starts 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are through the roof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Median Home Price 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soars by 15.5% YOY to $313,000, a new all time high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“Urban flight” 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will continue for years, cities down, suburbs up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*Million dollar plus homes selling at double year ago rate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/>
              <a:t>Which vacation destination resort is seeing the highest</a:t>
            </a:r>
            <a:br>
              <a:rPr lang="en-US" sz="1800" dirty="0"/>
            </a:br>
            <a:r>
              <a:rPr lang="en-US" sz="1800" dirty="0"/>
              <a:t> growth in sales? Good old Incline Village, NV, up 87% YOY 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</a:rPr>
              <a:t>*Housing prices are still exploding to the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upside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</a:t>
            </a:r>
            <a:r>
              <a:rPr lang="en-US" sz="2000" b="1" i="1" dirty="0">
                <a:solidFill>
                  <a:srgbClr val="FF0000"/>
                </a:solidFill>
              </a:rPr>
              <a:t>6.2%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in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September , biggest spike in six year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C27AA-F97C-FA4B-B851-98F6E9277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982" y="3886200"/>
            <a:ext cx="4660540" cy="279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(11.4%), Seattle (10.1%), San Diego (9.5%)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7F8C6-4F38-9C4E-A34A-516F603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1994"/>
            <a:ext cx="9372600" cy="542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dirty="0"/>
              <a:t>A Huge Vaccine Play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2519201-8557-458E-8994-EC74A03D3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295401"/>
            <a:ext cx="725923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8B51132-CDF6-44E1-B0B3-7B63FF062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799" y="1219201"/>
            <a:ext cx="736200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A1D996B-4619-4B45-961E-4721BE55F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14400"/>
            <a:ext cx="7703769" cy="593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34961</TotalTime>
  <Words>4527</Words>
  <Application>Microsoft Macintosh PowerPoint</Application>
  <PresentationFormat>Widescreen</PresentationFormat>
  <Paragraphs>207</Paragraphs>
  <Slides>101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5" baseType="lpstr">
      <vt:lpstr>Arial</vt:lpstr>
      <vt:lpstr>Calibri</vt:lpstr>
      <vt:lpstr>Helvetica</vt:lpstr>
      <vt:lpstr>Office Theme</vt:lpstr>
      <vt:lpstr>The Mad Hedge Fund Trader “The Vaccine Put”  </vt:lpstr>
      <vt:lpstr>Mad Hedge Trader &amp; Investors Summit December 1-3</vt:lpstr>
      <vt:lpstr> Trade Alert Performance New All Time High!   </vt:lpstr>
      <vt:lpstr>PowerPoint Presentation</vt:lpstr>
      <vt:lpstr>PowerPoint Presentation</vt:lpstr>
      <vt:lpstr>PowerPoint Presentation</vt:lpstr>
      <vt:lpstr>The Method to My Madness The Roaring Twenties are Here</vt:lpstr>
      <vt:lpstr>My Friend Janet Yellen</vt:lpstr>
      <vt:lpstr>Corona Update – The Priority List</vt:lpstr>
      <vt:lpstr>Targeting 300,000 cases a day by end 2020</vt:lpstr>
      <vt:lpstr>The Mad Hedge Profit Predictor Market Timing Index-Bottom of Range-at to a “BUY” An artificial intelligence driven algorithm that analyzes 30 different economic, technical, and momentum driven indicators </vt:lpstr>
      <vt:lpstr>PowerPoint Presentation</vt:lpstr>
      <vt:lpstr> The Mad Hedge Profit Predictor Entering “SELL” Territory </vt:lpstr>
      <vt:lpstr>The Global Economy – Turning Mixed</vt:lpstr>
      <vt:lpstr> Weekly Jobless Claims – Flatlining at record highs  +778,000 </vt:lpstr>
      <vt:lpstr>The Bill Davis View A $1,500 Upgrade for the Mad Day Trader Service </vt:lpstr>
      <vt:lpstr>Stocks – Uncertainty: Gone!</vt:lpstr>
      <vt:lpstr>      S&amp;P 500 – Everything Worked! stopped out of long 7/$320-$330 bear put spread   took profits on long 6/$235-$245 bull call spread         </vt:lpstr>
      <vt:lpstr> ProShares Ultra Short S&amp;P 500 (SDS)-  a Great Hedge for long stocks and bonds Long 2X position has a hedge against longs and bond shorts</vt:lpstr>
      <vt:lpstr>(VIX)-Crash! </vt:lpstr>
      <vt:lpstr> (VXX)- Sell Rallies-Down $85 to $26 from top stopped out of long 1/2021 $16 puts stopped out of long 1/2021 $24 puts </vt:lpstr>
      <vt:lpstr> Dow Average ($INDU)-</vt:lpstr>
      <vt:lpstr>Russell 2000 (IWM)-  took profits on Long 10/$137-$142 vertical bull call spread took profits on Long 10/$153-$156 vertical bear put spread </vt:lpstr>
      <vt:lpstr>NASDAQ ($COMPQ) – </vt:lpstr>
      <vt:lpstr>The Barbell Portfolio</vt:lpstr>
      <vt:lpstr>   Microsoft (MSFT)- Earnings beat- Looking for Another Entry Point Stopped out of long 4/$120-$130 call spread took profit on long 4/$120-$130 call spread  stop loss on long 12/$170-$180 call spread  took profits on long 12/$135-$138 call spread      </vt:lpstr>
      <vt:lpstr>   Facebook (FB)-New High took profits on Long 9/$290-$300 vertical bear put spread stopped out of Long 9/$190-$200 vertical bear put spread took profits on Long 9/$145-$155 vertical bull call spread took profits on Long 9/$150-$160 vertical bull call spread took profits on Long 8/$167.50-$172.50 vertical bull call spread     </vt:lpstr>
      <vt:lpstr>      Apple (AAPL)- New 5G iPhone This Week  stopped out of long 9/$100-$105 call spread stopped out of long 8/$480-$490 bear put spread took profits on long 7/$320-$330 call spread took profits on long 4/24/$250-$260 call spread took profits on long 5/$250-$260 call spread       </vt:lpstr>
      <vt:lpstr>   Alphabet (GOOGL) – Deutsche Bank upgrade to $2,020 took profits on long 12/$1,200-$1,230 bull call spread took profits on long 9/$1,030-$1,080 vertical bull call spread stopped out of long 5/$1,100-$1,130 bull call spread took profits on long 4/$1,080-$1,120 bull call spread   </vt:lpstr>
      <vt:lpstr>          Amazon (AMZN) – Profit taking took profits on long 9/$2,800-$2,900 bull call spread stopped out of long 8/$3,000-$3,500 bear put spread took profits on long 4/$1,500-$1,550 bull call spread         </vt:lpstr>
      <vt:lpstr>        ProShares Ultra Technology (ROM) – Up 240% in 5 Months        </vt:lpstr>
      <vt:lpstr>      PayPal (PYPL)-Fintech Rules took profits on long 4/$90-$95 call spread      </vt:lpstr>
      <vt:lpstr>      Tesla (TSLA)- Joining the S&amp;P 500-Record 40% Long Promises a $25,000 Car in Three Years Elon Musk earned a record $100 billion in 2020, or $17 million and hour! 20-fold increase in battery output in 3 years-Morgan Stanley Raises Target to $540  long 12/$380-$410 bull call spread, long 12/$392--$420 bull call spread,  long 12/$400-$430 bull call spread long 11/$300-$325 bull call spread, long 12/$350-$380 bull call spread  </vt:lpstr>
      <vt:lpstr>  NVIDIA (NVDA) – The Biggest Chip Deal in History A Mad Hedge 10 bagger   </vt:lpstr>
      <vt:lpstr>Palo Alto Networks (PANW)- New High Hacking never goes out of fashion</vt:lpstr>
      <vt:lpstr>  Advanced Micro Devices (AMD)- the next ten bagger-buys Xylinx 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Boeing (BA) – former LEAP Candidate - The 737 MAX Flies Again! took profits on long 4/$300-$310 call spread took profits on long 4/$315-$335 call spread      </vt:lpstr>
      <vt:lpstr>  Package Delivery- United Parcel Service (UPS) massive increase in overnight deliveries took profits on long 11/$130-$140 call spread   </vt:lpstr>
      <vt:lpstr>  Caterpillar (CAT)- Ag + Infrastructure + Housing long 12/$145-$150 call spread took profits on long 11/$125-$135 call spread  </vt:lpstr>
      <vt:lpstr>  Walt Disney (DIS)- Big Recovery Move took profits on long 6/$85-$90 call spread     </vt:lpstr>
      <vt:lpstr>Industrials Sector SPDR (XLI)- (GE), (MMM), (UNP), (UTX), (BA), (HON)</vt:lpstr>
      <vt:lpstr>  US Steel (X)-Dying Old Economy   </vt:lpstr>
      <vt:lpstr>  Union Pacific RR (UNP)- More stuff to ship took profits on 11/$150-$160 call spread  </vt:lpstr>
      <vt:lpstr>  United Parcel Service (UPS)- Bouncing traffic volume took profits on Long 11/$130-$140 bull call spread  </vt:lpstr>
      <vt:lpstr>  Wal-Mart (WMT)-New High took profit on Long 11/$125-$130 bear put spread took profit on Long 10/$119-$121 bear put spread took profits on Long 8/$114-$117 bear put spread  </vt:lpstr>
      <vt:lpstr>  Macys’ (M) – Waiting for Chapter 11 took profits on Long 8/$23-$25 bear put spread  </vt:lpstr>
      <vt:lpstr>Delta Airlines (DAL) – Subsidy runs out  </vt:lpstr>
      <vt:lpstr>Transports Sector SPDR (XTN)- Worst Hit Sector (ALGT),  (ALK), (JBLU), (LUV), (CHRW), (DAL) </vt:lpstr>
      <vt:lpstr>Health Care Sector (XLV), (RXL) (JNJ), (PFE), (MRK), (GILD), (ACT), (AMGN)  </vt:lpstr>
      <vt:lpstr>Amgen (AMGN) took profits on long 11/$185-$200 bull call spread</vt:lpstr>
      <vt:lpstr>Regeneron (REGN) took profits on long 7/$570-$580 call spread </vt:lpstr>
      <vt:lpstr>CRISPR Therapeutics (CRSP) A Mad Hedge 5 Bagger </vt:lpstr>
      <vt:lpstr>Goldman Sachs (GS) – $3 billion Settlement </vt:lpstr>
      <vt:lpstr>JP Morgan Chase (JPM) Recession Fears long 12/$100-$105 bull call spread took profits on long 11/$85-$90 bull call spread, took profit on long 11/$110-$115 bear put spread  took profits on long 9/$90-$95 bull call spread, stopped out of long 8/$92-$95 bull call spread</vt:lpstr>
      <vt:lpstr>Citigroup (C) – “Recovery” Rotation Play stopped out of long 9/$45-$48 bull call spread</vt:lpstr>
      <vt:lpstr>Visa (V) – “Touchless” Fintech Play stopped out of long 11/$180-$185 bull call spread took profits on long 9/$180-$185 bull call spread</vt:lpstr>
      <vt:lpstr>Consumer Discretionary SPDR (XLY) (DIS), (AMZN), (HD), (CMCSA), (MCD), (SBUX) </vt:lpstr>
      <vt:lpstr>Europe Hedged Equity (HEDJ)- </vt:lpstr>
      <vt:lpstr>Japan (DXJ)- </vt:lpstr>
      <vt:lpstr> Emerging Markets (EEM)-  Pro trade, Weak Dollar, long recovery Play</vt:lpstr>
      <vt:lpstr>Bonds – Scorched Earth</vt:lpstr>
      <vt:lpstr>        Treasury ETF (TLT) – Huge Short Play long 12/$164-$167 put spread, profits on long 11/$162-$165 put spread  profits on long 9/$170-$172.50 bear put spread, took profits on long 9/$172.50-$175 put spread, took profits on long 9/$172.50-$175 put spread           </vt:lpstr>
      <vt:lpstr> Ten Year Treasury Yield ($TNX) – 0.82%  </vt:lpstr>
      <vt:lpstr>Junk Bonds (HYG) 4.64% Yield to Maturity big jump in spreads on stock selloff and recession fears </vt:lpstr>
      <vt:lpstr>2X Short Treasuries (TBT)- 2 Month Bottoming Process</vt:lpstr>
      <vt:lpstr>Emerging Market Debt (ELD) 4.31% Yield- </vt:lpstr>
      <vt:lpstr>Municipal Bonds (MUB) – 1.08%   Mix of AAA, AA, and A rated bonds </vt:lpstr>
      <vt:lpstr>Foreign Currencies – Interest rates hit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Rallying on Extended QE </vt:lpstr>
      <vt:lpstr>Energy – Dollar Boost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Bitcoin Bite</vt:lpstr>
      <vt:lpstr>  Gold (GLD)- Short Term downtrend took profits on long 9/$171-$174 call spread took profits on long 8/$169-$172 call spread  took profits on long 7/$157-$160 call spread   </vt:lpstr>
      <vt:lpstr> Market Vectors Gold Miners ETF- (GDX) –   </vt:lpstr>
      <vt:lpstr> Barrick Gold (GOLD) took profits on long 11/$22-$24 call spread</vt:lpstr>
      <vt:lpstr> Newmont Mining- (NEM)-  </vt:lpstr>
      <vt:lpstr> Silver- (SLV)- took profits on long 11/$19-$20 call spread </vt:lpstr>
      <vt:lpstr>  Silver Miners - (SIL)-  </vt:lpstr>
      <vt:lpstr>  Wheaton Precious Metals - (WPM)-  </vt:lpstr>
      <vt:lpstr> Copper (COPX)-Finally a break  </vt:lpstr>
      <vt:lpstr> Freeport McMoRan (FCX)-World’s Largest Copper Producer took profits on long 4/$10-$11 call spread took profits on short 4/$114 calls </vt:lpstr>
      <vt:lpstr>Real Estate – The Bubble Continues</vt:lpstr>
      <vt:lpstr>September Corelogic S&amp;P Case Shiller Home Price Index Phoenix (11.4%), Seattle (10.1%), San Diego (9.5%) showing biggest gains </vt:lpstr>
      <vt:lpstr>Simon Property Group (SPG)- Mall REIT A Huge Vaccine Play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    Next Strategy Webinar   12:00 EST Wednesday, December 9,  from Lake Tahoe, NV  Last webinar of 2020!  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7346</cp:revision>
  <cp:lastPrinted>2017-08-31T13:43:13Z</cp:lastPrinted>
  <dcterms:created xsi:type="dcterms:W3CDTF">2015-02-05T17:12:57Z</dcterms:created>
  <dcterms:modified xsi:type="dcterms:W3CDTF">2020-11-25T16:09:48Z</dcterms:modified>
</cp:coreProperties>
</file>