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01"/>
  </p:notesMasterIdLst>
  <p:sldIdLst>
    <p:sldId id="256" r:id="rId2"/>
    <p:sldId id="1075" r:id="rId3"/>
    <p:sldId id="888" r:id="rId4"/>
    <p:sldId id="605" r:id="rId5"/>
    <p:sldId id="997" r:id="rId6"/>
    <p:sldId id="664" r:id="rId7"/>
    <p:sldId id="824" r:id="rId8"/>
    <p:sldId id="1055" r:id="rId9"/>
    <p:sldId id="1051" r:id="rId10"/>
    <p:sldId id="1050" r:id="rId11"/>
    <p:sldId id="1076" r:id="rId12"/>
    <p:sldId id="695" r:id="rId13"/>
    <p:sldId id="755" r:id="rId14"/>
    <p:sldId id="898" r:id="rId15"/>
    <p:sldId id="693" r:id="rId16"/>
    <p:sldId id="1061" r:id="rId17"/>
    <p:sldId id="787" r:id="rId18"/>
    <p:sldId id="1033" r:id="rId19"/>
    <p:sldId id="1073" r:id="rId20"/>
    <p:sldId id="1074" r:id="rId21"/>
    <p:sldId id="1026" r:id="rId22"/>
    <p:sldId id="570" r:id="rId23"/>
    <p:sldId id="280" r:id="rId24"/>
    <p:sldId id="1057" r:id="rId25"/>
    <p:sldId id="563" r:id="rId26"/>
    <p:sldId id="835" r:id="rId27"/>
    <p:sldId id="613" r:id="rId28"/>
    <p:sldId id="831" r:id="rId29"/>
    <p:sldId id="811" r:id="rId30"/>
    <p:sldId id="1025" r:id="rId31"/>
    <p:sldId id="891" r:id="rId32"/>
    <p:sldId id="1047" r:id="rId33"/>
    <p:sldId id="814" r:id="rId34"/>
    <p:sldId id="1072" r:id="rId35"/>
    <p:sldId id="764" r:id="rId36"/>
    <p:sldId id="765" r:id="rId37"/>
    <p:sldId id="1071" r:id="rId38"/>
    <p:sldId id="1070" r:id="rId39"/>
    <p:sldId id="840" r:id="rId40"/>
    <p:sldId id="1068" r:id="rId41"/>
    <p:sldId id="1069" r:id="rId42"/>
    <p:sldId id="893" r:id="rId43"/>
    <p:sldId id="289" r:id="rId44"/>
    <p:sldId id="730" r:id="rId45"/>
    <p:sldId id="1054" r:id="rId46"/>
    <p:sldId id="994" r:id="rId47"/>
    <p:sldId id="996" r:id="rId48"/>
    <p:sldId id="830" r:id="rId49"/>
    <p:sldId id="481" r:id="rId50"/>
    <p:sldId id="290" r:id="rId51"/>
    <p:sldId id="1008" r:id="rId52"/>
    <p:sldId id="1038" r:id="rId53"/>
    <p:sldId id="1009" r:id="rId54"/>
    <p:sldId id="669" r:id="rId55"/>
    <p:sldId id="1043" r:id="rId56"/>
    <p:sldId id="1048" r:id="rId57"/>
    <p:sldId id="1049" r:id="rId58"/>
    <p:sldId id="336" r:id="rId59"/>
    <p:sldId id="295" r:id="rId60"/>
    <p:sldId id="501" r:id="rId61"/>
    <p:sldId id="539" r:id="rId62"/>
    <p:sldId id="982" r:id="rId63"/>
    <p:sldId id="654" r:id="rId64"/>
    <p:sldId id="659" r:id="rId65"/>
    <p:sldId id="655" r:id="rId66"/>
    <p:sldId id="656" r:id="rId67"/>
    <p:sldId id="657" r:id="rId68"/>
    <p:sldId id="658" r:id="rId69"/>
    <p:sldId id="985" r:id="rId70"/>
    <p:sldId id="533" r:id="rId71"/>
    <p:sldId id="756" r:id="rId72"/>
    <p:sldId id="1001" r:id="rId73"/>
    <p:sldId id="786" r:id="rId74"/>
    <p:sldId id="546" r:id="rId75"/>
    <p:sldId id="536" r:id="rId76"/>
    <p:sldId id="777" r:id="rId77"/>
    <p:sldId id="986" r:id="rId78"/>
    <p:sldId id="388" r:id="rId79"/>
    <p:sldId id="312" r:id="rId80"/>
    <p:sldId id="380" r:id="rId81"/>
    <p:sldId id="747" r:id="rId82"/>
    <p:sldId id="313" r:id="rId83"/>
    <p:sldId id="972" r:id="rId84"/>
    <p:sldId id="907" r:id="rId85"/>
    <p:sldId id="650" r:id="rId86"/>
    <p:sldId id="729" r:id="rId87"/>
    <p:sldId id="737" r:id="rId88"/>
    <p:sldId id="998" r:id="rId89"/>
    <p:sldId id="999" r:id="rId90"/>
    <p:sldId id="1000" r:id="rId91"/>
    <p:sldId id="904" r:id="rId92"/>
    <p:sldId id="905" r:id="rId93"/>
    <p:sldId id="754" r:id="rId94"/>
    <p:sldId id="332" r:id="rId95"/>
    <p:sldId id="586" r:id="rId96"/>
    <p:sldId id="1005" r:id="rId97"/>
    <p:sldId id="1006" r:id="rId98"/>
    <p:sldId id="492" r:id="rId99"/>
    <p:sldId id="335" r:id="rId100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7" autoAdjust="0"/>
    <p:restoredTop sz="94694"/>
  </p:normalViewPr>
  <p:slideViewPr>
    <p:cSldViewPr>
      <p:cViewPr varScale="1">
        <p:scale>
          <a:sx n="121" d="100"/>
          <a:sy n="121" d="100"/>
        </p:scale>
        <p:origin x="736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909060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537195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452144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024743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652708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2226236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1547358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77368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1515054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056942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720405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3432198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390724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01268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madhedge.com/" TargetMode="Externa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590800" y="304800"/>
            <a:ext cx="76962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“Back to Normal”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Incline Village, NV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December 9, 2020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1BD9CA-1C7B-E647-8C0C-91F0A6685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1300" y="1371600"/>
            <a:ext cx="6629400" cy="3314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F0BF0-1BF1-C749-8DE1-6F1AE642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E31FE-E45A-F648-B8F2-BC2F247F9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D5C902B6-CECD-104F-ADD1-23A91E40B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48" y="0"/>
            <a:ext cx="10968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62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Index-Bottom of Range-at to a “BUY”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6" name="Picture 5" descr="A device with a screen&#10;&#10;Description automatically generated">
            <a:extLst>
              <a:ext uri="{FF2B5EF4-FFF2-40B4-BE49-F238E27FC236}">
                <a16:creationId xmlns:a16="http://schemas.microsoft.com/office/drawing/2014/main" id="{C543E5D6-BD98-B742-A791-AFA32D67F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828800"/>
            <a:ext cx="8697686" cy="468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90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Entering “SELL” Territory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10058400" y="1517650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8" name="Left Arrow Callout 7">
            <a:extLst>
              <a:ext uri="{FF2B5EF4-FFF2-40B4-BE49-F238E27FC236}">
                <a16:creationId xmlns:a16="http://schemas.microsoft.com/office/drawing/2014/main" id="{F92F4606-D151-A14A-9AEF-EFC004AC6242}"/>
              </a:ext>
            </a:extLst>
          </p:cNvPr>
          <p:cNvSpPr/>
          <p:nvPr/>
        </p:nvSpPr>
        <p:spPr>
          <a:xfrm>
            <a:off x="10077450" y="427355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974D30C0-9157-B846-8F45-6D26033CC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3" y="1517650"/>
            <a:ext cx="9523207" cy="473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Weakening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2209800" y="1626476"/>
            <a:ext cx="10820400" cy="525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67925C-5ED7-D74B-AF37-17BBF5E39AAE}"/>
              </a:ext>
            </a:extLst>
          </p:cNvPr>
          <p:cNvSpPr txBox="1"/>
          <p:nvPr/>
        </p:nvSpPr>
        <p:spPr>
          <a:xfrm>
            <a:off x="533400" y="1066800"/>
            <a:ext cx="102870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</a:t>
            </a:r>
            <a:r>
              <a:rPr lang="en-US" sz="2000" b="1" i="1" dirty="0"/>
              <a:t>A $908 Billion Stimulus May Happen</a:t>
            </a:r>
            <a:r>
              <a:rPr lang="en-US" sz="2000" dirty="0"/>
              <a:t>, and would be a major stock market positive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 </a:t>
            </a:r>
            <a:r>
              <a:rPr lang="en-US" sz="2000" b="1" i="1" dirty="0"/>
              <a:t>Nonfarm Payroll Hits 245,000</a:t>
            </a:r>
            <a:r>
              <a:rPr lang="en-US" sz="2000" dirty="0"/>
              <a:t> in November, taking the headline unemployment rate down to 6.9%. Some 10.7 million remain jobless. The U-6 is 20 million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</a:t>
            </a:r>
            <a:r>
              <a:rPr lang="en-US" sz="2000" b="1" i="1" dirty="0"/>
              <a:t>Black Friday was a Disaster,</a:t>
            </a:r>
            <a:r>
              <a:rPr lang="en-US" sz="2000" dirty="0"/>
              <a:t> with in store shopping down 52%. Long lines and 25% of capacity restrictions kept the crows at bay.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</a:t>
            </a:r>
            <a:r>
              <a:rPr lang="en-US" sz="2000" b="1" i="1" dirty="0"/>
              <a:t>Amazon Hires 437,000 in 2020</a:t>
            </a:r>
            <a:r>
              <a:rPr lang="en-US" sz="2000" dirty="0"/>
              <a:t>, probably the</a:t>
            </a:r>
            <a:br>
              <a:rPr lang="en-US" sz="2000" dirty="0"/>
            </a:br>
            <a:r>
              <a:rPr lang="en-US" sz="2000" dirty="0"/>
              <a:t> greatest hiring binge since WWII. </a:t>
            </a:r>
            <a:br>
              <a:rPr lang="en-US" sz="20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b="1" dirty="0"/>
            </a:b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19B1A6-A1D0-3747-86A6-4A96A6E04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738" y="3505200"/>
            <a:ext cx="3937562" cy="296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0766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Flatlining at record highs</a:t>
            </a:r>
            <a:br>
              <a:rPr lang="en-US" sz="2800" b="1" dirty="0"/>
            </a:br>
            <a:r>
              <a:rPr lang="en-US" sz="2800" b="1" dirty="0">
                <a:solidFill>
                  <a:srgbClr val="FF0000"/>
                </a:solidFill>
              </a:rPr>
              <a:t> +712,000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E40967F-3ABF-6647-8223-0B74143F9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12074"/>
            <a:ext cx="9398000" cy="473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1905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Bill Davis View</a:t>
            </a:r>
            <a:b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 for the </a:t>
            </a: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3352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endParaRPr lang="en-US" sz="2000" dirty="0">
              <a:solidFill>
                <a:schemeClr val="dk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02EC626-2937-A546-94B5-B634A60141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871153"/>
              </p:ext>
            </p:extLst>
          </p:nvPr>
        </p:nvGraphicFramePr>
        <p:xfrm>
          <a:off x="1676400" y="1905000"/>
          <a:ext cx="9073477" cy="4525965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5009400">
                  <a:extLst>
                    <a:ext uri="{9D8B030D-6E8A-4147-A177-3AD203B41FA5}">
                      <a16:colId xmlns:a16="http://schemas.microsoft.com/office/drawing/2014/main" val="2816926400"/>
                    </a:ext>
                  </a:extLst>
                </a:gridCol>
                <a:gridCol w="1939122">
                  <a:extLst>
                    <a:ext uri="{9D8B030D-6E8A-4147-A177-3AD203B41FA5}">
                      <a16:colId xmlns:a16="http://schemas.microsoft.com/office/drawing/2014/main" val="1643135620"/>
                    </a:ext>
                  </a:extLst>
                </a:gridCol>
                <a:gridCol w="2124955">
                  <a:extLst>
                    <a:ext uri="{9D8B030D-6E8A-4147-A177-3AD203B41FA5}">
                      <a16:colId xmlns:a16="http://schemas.microsoft.com/office/drawing/2014/main" val="601245988"/>
                    </a:ext>
                  </a:extLst>
                </a:gridCol>
              </a:tblGrid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>
                          <a:effectLst/>
                        </a:rPr>
                        <a:t>Buys: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Entry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Target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408408335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415185270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Winnebago Industries (WGO)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58.00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   70.00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380337113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Ilumina, Inc. (ILMN)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345.00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 400.00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85599723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Datadog, Inc. (DDOG)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102.00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 120.00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229272453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Home Depot, Inc. (HD)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263.00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 285.00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107459505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McDonalds Corp (MCD)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210.00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 235.00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70118075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365976017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>
                          <a:effectLst/>
                        </a:rPr>
                        <a:t>Sells: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346122878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330911217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Becton Dickinson (BDX)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240.00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 220.00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142215764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NovoCure Ltd.(NVCR)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150.00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 130.00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196347658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Dollar Tree, Inc.(DLTR)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108.00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   95.00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354013989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DaVita Inc.(DVA)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107.00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   90.00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317613124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Stanley Black &amp; Decker (SWK)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182.00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 $                160.00 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31043992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2487875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Back to Normal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762000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*$908 billion stimulus bill will keep stocks hot until the end of 2020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*Vaccine delivery has set pharma and biotech stocks on fire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*US economy may be back to normal by summer, but stocks and the economy will be anything but normal. Dow 40,000 here we come!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b="1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*The stock rally is global, with every market delivering ballistic returns, anticipating a Global Synchronized Recovery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*Emerging markets like </a:t>
            </a:r>
            <a:r>
              <a:rPr lang="en-US" sz="1800" dirty="0"/>
              <a:t>China (FXI), Brazil (EWZ), Thailand (THD),</a:t>
            </a:r>
            <a:br>
              <a:rPr lang="en-US" sz="1800" dirty="0"/>
            </a:br>
            <a:r>
              <a:rPr lang="en-US" sz="1800" dirty="0"/>
              <a:t> and Peru (EPU) have turned hot</a:t>
            </a:r>
            <a:br>
              <a:rPr lang="en-US" sz="2000" dirty="0"/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*Use every dip to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BUY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, it’s a 100%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“RISK ON”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market</a:t>
            </a: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*In 2021 both tech and recovery stocks run, meaning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b="1" i="1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everything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goes up</a:t>
            </a: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*We could be entering a wide </a:t>
            </a:r>
            <a:r>
              <a:rPr lang="en-US" sz="2000" b="1" dirty="0">
                <a:solidFill>
                  <a:schemeClr val="tx1"/>
                </a:solidFill>
              </a:rPr>
              <a:t>$2,700 - $3,600 </a:t>
            </a:r>
            <a:r>
              <a:rPr lang="en-US" sz="2000" dirty="0">
                <a:solidFill>
                  <a:schemeClr val="tx1"/>
                </a:solidFill>
              </a:rPr>
              <a:t>range until the election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7C0A14-7968-934C-8CD3-639516CAE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4401547"/>
            <a:ext cx="4616450" cy="229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48854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13294"/>
            <a:ext cx="91440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Everything Worked!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7/$320-$330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took profits on long 6/$235-$245 bull call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8434052" y="2737113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355</a:t>
            </a:r>
          </a:p>
        </p:txBody>
      </p:sp>
      <p:sp>
        <p:nvSpPr>
          <p:cNvPr id="11" name="Left Arrow Callout 10">
            <a:extLst>
              <a:ext uri="{FF2B5EF4-FFF2-40B4-BE49-F238E27FC236}">
                <a16:creationId xmlns:a16="http://schemas.microsoft.com/office/drawing/2014/main" id="{1CB185D8-7103-E54A-9BBE-0777DE7F7229}"/>
              </a:ext>
            </a:extLst>
          </p:cNvPr>
          <p:cNvSpPr/>
          <p:nvPr/>
        </p:nvSpPr>
        <p:spPr>
          <a:xfrm>
            <a:off x="9577052" y="1274179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New Highs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582C17-CC7A-BB4B-A4ED-DE8A778F51E3}"/>
              </a:ext>
            </a:extLst>
          </p:cNvPr>
          <p:cNvCxnSpPr>
            <a:cxnSpLocks/>
          </p:cNvCxnSpPr>
          <p:nvPr/>
        </p:nvCxnSpPr>
        <p:spPr>
          <a:xfrm flipV="1">
            <a:off x="7239000" y="2104778"/>
            <a:ext cx="2057400" cy="113181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86BA027-31C3-8F4B-9A60-98DB6FDD97BF}"/>
              </a:ext>
            </a:extLst>
          </p:cNvPr>
          <p:cNvCxnSpPr>
            <a:cxnSpLocks/>
          </p:cNvCxnSpPr>
          <p:nvPr/>
        </p:nvCxnSpPr>
        <p:spPr>
          <a:xfrm>
            <a:off x="6705600" y="2887342"/>
            <a:ext cx="443248" cy="34924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014B5BC-525E-DA48-9D53-432CB61AA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85" y="1676400"/>
            <a:ext cx="6357189" cy="4813300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84874A-6DEA-B946-A019-7C7362351FAB}"/>
              </a:ext>
            </a:extLst>
          </p:cNvPr>
          <p:cNvCxnSpPr>
            <a:cxnSpLocks/>
          </p:cNvCxnSpPr>
          <p:nvPr/>
        </p:nvCxnSpPr>
        <p:spPr>
          <a:xfrm flipV="1">
            <a:off x="3081521" y="3402217"/>
            <a:ext cx="5114558" cy="53566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eft Arrow Callout 13">
            <a:extLst>
              <a:ext uri="{FF2B5EF4-FFF2-40B4-BE49-F238E27FC236}">
                <a16:creationId xmlns:a16="http://schemas.microsoft.com/office/drawing/2014/main" id="{D5422166-EA2C-944B-909A-684B29CC215E}"/>
              </a:ext>
            </a:extLst>
          </p:cNvPr>
          <p:cNvSpPr/>
          <p:nvPr/>
        </p:nvSpPr>
        <p:spPr>
          <a:xfrm>
            <a:off x="6355725" y="1616555"/>
            <a:ext cx="1676399" cy="1120558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You are </a:t>
            </a:r>
            <a:br>
              <a:rPr lang="en-US" sz="2000" dirty="0"/>
            </a:br>
            <a:r>
              <a:rPr lang="en-US" sz="2000" dirty="0"/>
              <a:t>here now</a:t>
            </a:r>
          </a:p>
        </p:txBody>
      </p:sp>
    </p:spTree>
    <p:extLst>
      <p:ext uri="{BB962C8B-B14F-4D97-AF65-F5344CB8AC3E}">
        <p14:creationId xmlns:p14="http://schemas.microsoft.com/office/powerpoint/2010/main" val="2169211964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3187C71-002B-47DC-B3AB-58C87B34B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95400"/>
            <a:ext cx="7290377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(VIX)-Crash!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FC7BB3D-83D0-4AF2-9093-F4A141D66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914401"/>
            <a:ext cx="778692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2EA96-036E-0A48-9AD9-FCA66B852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Mad Hedge Trader &amp; Investors Summit</a:t>
            </a:r>
            <a:br>
              <a:rPr lang="en-US" sz="2800" b="1" dirty="0"/>
            </a:br>
            <a:r>
              <a:rPr lang="en-US" sz="2800" b="1" dirty="0"/>
              <a:t>December 1-3 – </a:t>
            </a:r>
            <a:r>
              <a:rPr lang="en-US" sz="2800" b="1" dirty="0">
                <a:solidFill>
                  <a:srgbClr val="FF0000"/>
                </a:solidFill>
              </a:rPr>
              <a:t>The Recordings are Up!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91F47E-0DB1-074E-B58D-5A7CD05FAA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200" b="1" dirty="0"/>
              <a:t>*Go to </a:t>
            </a:r>
            <a:r>
              <a:rPr lang="en-US" sz="2200" b="1" dirty="0">
                <a:hlinkClick r:id="rId2"/>
              </a:rPr>
              <a:t>www.madhedge.com</a:t>
            </a:r>
            <a:r>
              <a:rPr lang="en-US" sz="2200" b="1" dirty="0"/>
              <a:t> </a:t>
            </a:r>
            <a:br>
              <a:rPr lang="en-US" sz="2200" b="1" dirty="0"/>
            </a:br>
            <a:br>
              <a:rPr lang="en-US" sz="2200" b="1" dirty="0"/>
            </a:br>
            <a:r>
              <a:rPr lang="en-US" sz="2000" b="1" dirty="0"/>
              <a:t>*A collection of the 27 best traders and managers in the world, or 9 a day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*Back-to-back One-hour presentations followed by an</a:t>
            </a:r>
            <a:br>
              <a:rPr lang="en-US" sz="2000" b="1" dirty="0"/>
            </a:br>
            <a:r>
              <a:rPr lang="en-US" sz="2000" b="1" dirty="0"/>
              <a:t> interactive Q&amp;A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*Covering all stocks, bonds, commodities, foreign </a:t>
            </a:r>
            <a:br>
              <a:rPr lang="en-US" sz="2000" b="1" dirty="0"/>
            </a:br>
            <a:r>
              <a:rPr lang="en-US" sz="2000" b="1" dirty="0"/>
              <a:t>exchange, precious metals, and real estate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*It’s the best look at 2021 money making </a:t>
            </a:r>
            <a:br>
              <a:rPr lang="en-US" sz="2000" b="1" dirty="0"/>
            </a:br>
            <a:r>
              <a:rPr lang="en-US" sz="2000" b="1" dirty="0"/>
              <a:t>opportunities you will get anywhere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*An invitation will be sent to you shortly</a:t>
            </a:r>
            <a:br>
              <a:rPr lang="en-US" sz="2000" b="1" dirty="0"/>
            </a:br>
            <a:r>
              <a:rPr lang="en-US" sz="2000" b="1" dirty="0"/>
              <a:t> and it is</a:t>
            </a:r>
            <a:r>
              <a:rPr lang="en-US" sz="2000" b="1" dirty="0">
                <a:solidFill>
                  <a:srgbClr val="FF0000"/>
                </a:solidFill>
              </a:rPr>
              <a:t> FREE </a:t>
            </a:r>
            <a:r>
              <a:rPr lang="en-US" sz="2000" b="1" dirty="0"/>
              <a:t>to attend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62A8C4-88F0-6B45-A022-23440EDDD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6975" y="3124200"/>
            <a:ext cx="2843436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17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 Sell Rallies-Down $85 to $26 from top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1/2021 $16 puts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1/2021 $24 puts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8E6A1725-0536-43F6-BA78-78F9CA54E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495" y="1447801"/>
            <a:ext cx="7076771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EE3CAF2-AAC1-46DD-930D-B38C46D7F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7652593" cy="585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133600" y="457200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E9793741-4B3D-4FA7-935C-72758578A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95400"/>
            <a:ext cx="7239808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($COMPQ) – 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646278BA-AA6B-4935-ACDE-1F59F2749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0"/>
            <a:ext cx="7598756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 dirty="0"/>
              <a:t>*50% Big Tech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50%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</a:t>
            </a:r>
            <a:br>
              <a:rPr lang="en-US" sz="2400" dirty="0"/>
            </a:br>
            <a:r>
              <a:rPr lang="en-US" sz="2400" dirty="0"/>
              <a:t>Couriers</a:t>
            </a:r>
            <a:br>
              <a:rPr lang="en-US" sz="2400" dirty="0"/>
            </a:br>
            <a:r>
              <a:rPr lang="en-US" sz="2400" dirty="0"/>
              <a:t>Banks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839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Earnings beat- Looking for Another Entry Point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4/$120-$130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4/$120-$130 call spread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12/$170-$180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12/$135-$138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0F6EC66C-33FA-46BC-BF39-D9F72A8EF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569137"/>
            <a:ext cx="6858000" cy="528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9/$145-$155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9/$150-$160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8/$167.50-$172.50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AF4D3CD-CCBB-40F6-9C40-25D15B69B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2133600"/>
            <a:ext cx="6092474" cy="466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 </a:t>
            </a:r>
            <a:r>
              <a:rPr lang="en-US" sz="1800" dirty="0"/>
              <a:t>New 5G iPhone This Week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1800" dirty="0">
                <a:solidFill>
                  <a:srgbClr val="FF0000"/>
                </a:solidFill>
              </a:rPr>
              <a:t>long 9/$100-$105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1800" dirty="0">
                <a:solidFill>
                  <a:srgbClr val="FF0000"/>
                </a:solidFill>
              </a:rPr>
              <a:t>long 8/$480-$490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7/$320-$330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4/24/$250-$260 call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5/$250-$260 call spread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DF889FA-EEAF-48F5-AED9-AD790B61E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038766"/>
            <a:ext cx="6244874" cy="479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Deutsche Bank upgrade to $2,020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5/$1,100-$1,130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4/$1,080-$1,120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5629047C-2702-4D8D-A442-DB31998F9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815057"/>
            <a:ext cx="6629400" cy="504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Profit taking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8/$3,000-$3,500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4/$1,500-$1,550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C43C368-5DAE-40C5-86C6-1BED917BB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305" y="1723953"/>
            <a:ext cx="6561389" cy="50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High! 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524000"/>
            <a:ext cx="76200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3.13%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+7.93%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-6.05%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-2.08%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-5.50%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7.95%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+4.55%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+1.51%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+14.19%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+20.41%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+10.38%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2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b="1" u="sng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+6.44% </a:t>
            </a:r>
            <a:r>
              <a:rPr lang="en-US" sz="22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*Year to date +62.89%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+5.5%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+418.80%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new all time high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38.00%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11 years, new all time high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(ROM) – Up 240% in 5 Months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DA7D53F-A396-4984-9DA4-46F21C1A6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066801"/>
            <a:ext cx="756634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80406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(PYPL)-Fintech Rules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B456385-DCAF-46B3-B0F6-E8F094282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295401"/>
            <a:ext cx="7250794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17929"/>
            <a:ext cx="10744200" cy="9633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(TSLA)- Joining the S&amp;P 500-Record 50% Long</a:t>
            </a:r>
            <a:br>
              <a:rPr lang="en-US" sz="1800" dirty="0"/>
            </a:br>
            <a:r>
              <a:rPr lang="en-US" sz="1800" dirty="0"/>
              <a:t>Goldman Sachs Raises Target to $780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12/$392-$420 bull call spread, long 12/$400-$430 bull call spread, long 12/$450-$480 bull call spread</a:t>
            </a: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12/$380-$410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long 11/$300-$325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12/$350-$380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F20954A-E2A4-4669-BEEE-C09899707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2075094"/>
            <a:ext cx="6248400" cy="478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Biggest Chip Deal in History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 Mad Hedge 10 bagger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0C1AA880-BA1D-4D7A-9976-53C2A4F62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19201"/>
            <a:ext cx="734236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D957C4D-987A-4568-8BA0-CC6137304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219201"/>
            <a:ext cx="735347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next ten bagger-buys Xylinx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FFD57D88-56F7-4E16-9433-81FEC0DDA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19200"/>
            <a:ext cx="733044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ED1B22B-25AA-4133-92DF-29D5A66DE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466" y="1434830"/>
            <a:ext cx="7115067" cy="541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70AC3D7E-8000-4900-ADF9-1A882E6D1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874" y="1371601"/>
            <a:ext cx="720402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165950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/>
              <a:t>*Bets on a domestic recovery in 2021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*Upside potential in 2021 far greater than tech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*Some of these have not moved for 5 or 10 years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*Focuses on economically sensitive</a:t>
            </a:r>
            <a:br>
              <a:rPr lang="en-US" sz="2400" dirty="0"/>
            </a:br>
            <a:r>
              <a:rPr lang="en-US" sz="2400" dirty="0"/>
              <a:t> cyclical industries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*Makes a great counterweight to </a:t>
            </a:r>
            <a:br>
              <a:rPr lang="en-US" sz="2400" dirty="0"/>
            </a:br>
            <a:r>
              <a:rPr lang="en-US" sz="2400" dirty="0"/>
              <a:t>high growth technology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*We could spend all of next year rotating</a:t>
            </a:r>
            <a:br>
              <a:rPr lang="en-US" sz="2400" dirty="0"/>
            </a:br>
            <a:r>
              <a:rPr lang="en-US" sz="2400" dirty="0"/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3793878"/>
            <a:ext cx="3962400" cy="276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 former LEAP Candidate - The 737 MAX Flies Again!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4/$300-$310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4/$315-$335 call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B0D0897-DF57-4AFE-A3F0-6F57627C6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219200"/>
            <a:ext cx="739024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87057"/>
            <a:ext cx="94170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dirty="0"/>
              <a:t>80% Invested in Hot Market</a:t>
            </a:r>
            <a:br>
              <a:rPr lang="en-US" sz="2000" dirty="0"/>
            </a:br>
            <a:br>
              <a:rPr lang="en-US" sz="18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EB65B-3392-D748-9AD6-DC5488C05733}"/>
              </a:ext>
            </a:extLst>
          </p:cNvPr>
          <p:cNvSpPr txBox="1"/>
          <p:nvPr/>
        </p:nvSpPr>
        <p:spPr>
          <a:xfrm>
            <a:off x="8400453" y="1983645"/>
            <a:ext cx="23887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P&amp;L</a:t>
            </a:r>
            <a:br>
              <a:rPr lang="en-US" sz="2400" b="1" dirty="0"/>
            </a:br>
            <a:r>
              <a:rPr lang="en-US" sz="2400" b="1" dirty="0"/>
              <a:t>+64.85 YTD</a:t>
            </a:r>
            <a:br>
              <a:rPr lang="en-US" sz="1800" b="1" dirty="0"/>
            </a:br>
            <a:endParaRPr lang="en-US" sz="1800" b="1" dirty="0"/>
          </a:p>
        </p:txBody>
      </p:sp>
      <p:pic>
        <p:nvPicPr>
          <p:cNvPr id="4" name="Picture 3" descr="Chart, pie chart&#10;&#10;Description automatically generated">
            <a:extLst>
              <a:ext uri="{FF2B5EF4-FFF2-40B4-BE49-F238E27FC236}">
                <a16:creationId xmlns:a16="http://schemas.microsoft.com/office/drawing/2014/main" id="{A140658B-2D83-224C-AAE9-F4C1F95D0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3200400"/>
            <a:ext cx="3150605" cy="304165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7B474A2-F460-C646-BA5F-8B77FC2932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452177"/>
              </p:ext>
            </p:extLst>
          </p:nvPr>
        </p:nvGraphicFramePr>
        <p:xfrm>
          <a:off x="887995" y="1447800"/>
          <a:ext cx="3730840" cy="4525963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2757369">
                  <a:extLst>
                    <a:ext uri="{9D8B030D-6E8A-4147-A177-3AD203B41FA5}">
                      <a16:colId xmlns:a16="http://schemas.microsoft.com/office/drawing/2014/main" val="3058390322"/>
                    </a:ext>
                  </a:extLst>
                </a:gridCol>
                <a:gridCol w="973471">
                  <a:extLst>
                    <a:ext uri="{9D8B030D-6E8A-4147-A177-3AD203B41FA5}">
                      <a16:colId xmlns:a16="http://schemas.microsoft.com/office/drawing/2014/main" val="2670854102"/>
                    </a:ext>
                  </a:extLst>
                </a:gridCol>
              </a:tblGrid>
              <a:tr h="1967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Current Capital at Risk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2740085538"/>
                  </a:ext>
                </a:extLst>
              </a:tr>
              <a:tr h="1967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3118995703"/>
                  </a:ext>
                </a:extLst>
              </a:tr>
              <a:tr h="1967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sng" strike="noStrike">
                          <a:effectLst/>
                        </a:rPr>
                        <a:t>Risk On</a:t>
                      </a:r>
                      <a:endParaRPr lang="en-US" sz="12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3693731017"/>
                  </a:ext>
                </a:extLst>
              </a:tr>
              <a:tr h="1967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World is Getting Better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520389249"/>
                  </a:ext>
                </a:extLst>
              </a:tr>
              <a:tr h="1967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848379697"/>
                  </a:ext>
                </a:extLst>
              </a:tr>
              <a:tr h="196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(TLT) 12/$164-$167 put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2118270039"/>
                  </a:ext>
                </a:extLst>
              </a:tr>
              <a:tr h="196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(JPM) 12/$100-$105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2981242564"/>
                  </a:ext>
                </a:extLst>
              </a:tr>
              <a:tr h="196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(TSLA) 12/$380-$410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4208897316"/>
                  </a:ext>
                </a:extLst>
              </a:tr>
              <a:tr h="196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(TSLA) 12/$392-$420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2767921106"/>
                  </a:ext>
                </a:extLst>
              </a:tr>
              <a:tr h="196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(TSLA) 12/$400-$430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3674486456"/>
                  </a:ext>
                </a:extLst>
              </a:tr>
              <a:tr h="196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(TSLA) 12/$450-$480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344354074"/>
                  </a:ext>
                </a:extLst>
              </a:tr>
              <a:tr h="196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(CAT) 12/$145-$150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2423411922"/>
                  </a:ext>
                </a:extLst>
              </a:tr>
              <a:tr h="196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(BABA) 12/$220-$240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1897074807"/>
                  </a:ext>
                </a:extLst>
              </a:tr>
              <a:tr h="196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3473432755"/>
                  </a:ext>
                </a:extLst>
              </a:tr>
              <a:tr h="1967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sng" strike="noStrike">
                          <a:effectLst/>
                        </a:rPr>
                        <a:t>Risk Off</a:t>
                      </a:r>
                      <a:endParaRPr lang="en-US" sz="12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1004829722"/>
                  </a:ext>
                </a:extLst>
              </a:tr>
              <a:tr h="1967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World is Getting Worse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3058980859"/>
                  </a:ext>
                </a:extLst>
              </a:tr>
              <a:tr h="1967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3137104290"/>
                  </a:ext>
                </a:extLst>
              </a:tr>
              <a:tr h="196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(TLT) 12/$148-$151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819549690"/>
                  </a:ext>
                </a:extLst>
              </a:tr>
              <a:tr h="1967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685443714"/>
                  </a:ext>
                </a:extLst>
              </a:tr>
              <a:tr h="1967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Total Net Position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70.00%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167330017"/>
                  </a:ext>
                </a:extLst>
              </a:tr>
              <a:tr h="1967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1180724623"/>
                  </a:ext>
                </a:extLst>
              </a:tr>
              <a:tr h="1967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3019376337"/>
                  </a:ext>
                </a:extLst>
              </a:tr>
              <a:tr h="1967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Total Aggregate Position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90.00%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2682959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massive increase in overnight deliveries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4F0C6A4-F58B-4BD0-81AA-95B3952AB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447801"/>
            <a:ext cx="7044701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91E133D-E76B-4EBB-B479-382CDB481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595" y="1600201"/>
            <a:ext cx="688787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Big Recovery Move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6/$85-$90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5942E77-C2B0-4674-AF03-A2B555270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5284" y="1295400"/>
            <a:ext cx="7257353" cy="553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BFFDF7E-B673-4F31-8F6C-C10572AA2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99" y="1219200"/>
            <a:ext cx="7338633" cy="560637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(X)-Back from the Grave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1599F88-C3FF-4C0A-8B64-3A4BCE5DF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90601"/>
            <a:ext cx="7624956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More stuff to ship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9CFD4AE2-6641-43BB-9C1B-BA116685E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95401"/>
            <a:ext cx="7267677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811E3CE3-3B5E-4FB9-BE5E-8651DF021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447800"/>
            <a:ext cx="7057852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 – Back from near Chapter 11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A364809-9111-4C43-BEF1-DB987E211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19200"/>
            <a:ext cx="738107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Subsidy runs 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CA38FDE-5D84-4490-A50E-08B065552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838201"/>
            <a:ext cx="7913566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6BEFD96-4C7C-44E4-A600-33D9D4933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19200"/>
            <a:ext cx="731335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C99B2E28-BF4C-F34B-BD8D-4B4EDB82D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27000"/>
            <a:ext cx="114046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C1B20D4-5AE4-450C-A892-E69915A98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14400"/>
            <a:ext cx="7762701" cy="5943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FDDF6F5-FB7E-4DC4-9587-DB2333B52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1165672"/>
            <a:ext cx="7391401" cy="569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55389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Regeneron (REGN)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7/$570-$580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E6B5290-6D0F-47A3-ABE1-55A588825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1"/>
            <a:ext cx="772214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90385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CRISPR Therapeutics (CRSP)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Mad Hedge 6 Bagger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23F09F7-3B41-4977-9574-A32F164C5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191476"/>
            <a:ext cx="7021500" cy="536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67116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$3 billion Settlement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1C44CD1-D462-4E3E-9570-0E20F15BB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43000"/>
            <a:ext cx="7265696" cy="558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Recession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12/$100-$105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11/$85-$90 bull call spread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11/$110-$115 bear put spread</a:t>
            </a:r>
            <a:r>
              <a:rPr lang="en-US" sz="1800" dirty="0">
                <a:solidFill>
                  <a:srgbClr val="00A64B"/>
                </a:solidFill>
              </a:rPr>
              <a:t>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9/$90-$95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8/$92-$95 bull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8F939DD-827C-4E81-8CC0-D5DB72D10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2476193"/>
            <a:ext cx="5722905" cy="438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“Recovery” Rotation Play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9/$45-$48 bull call spread</a:t>
            </a: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12E02CD-D50C-4C2E-895A-75886D86A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447801"/>
            <a:ext cx="7076771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35240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Fintech Play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11/$180-$185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9/$180-$185 bull call spread</a:t>
            </a:r>
            <a:endParaRPr lang="en-US" sz="16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76810BDF-DBFB-479B-B8FE-BCE157149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1600201"/>
            <a:ext cx="6863089" cy="529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7C44A19-1A82-4B5D-82BA-1E435DDFF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43000"/>
            <a:ext cx="7446818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7492250-35D4-433A-AA94-60132AAFA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14400"/>
            <a:ext cx="7738032" cy="592738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11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6E91801E-7AD4-5A4F-B3E0-9CD150F0B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821748"/>
            <a:ext cx="10744200" cy="582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8277485-6AD1-455C-80D0-43E407EA4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14400"/>
            <a:ext cx="7720351" cy="591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(EEM)- 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18E2172-4214-40FD-9A99-C4CCD7FE0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1"/>
            <a:ext cx="7648892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05156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*$</a:t>
            </a:r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908 billion stimulus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bill weighs heavily on bonds, may see new lows by yearend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*Weakening dollar has scared away many foreign buyers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*T</a:t>
            </a:r>
            <a:r>
              <a:rPr lang="en-US" sz="1800" dirty="0"/>
              <a:t>en-year US Treasury yields pop 15 basis points in a week and it is just a matter of time before we break 1.00%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*Fading</a:t>
            </a:r>
            <a:r>
              <a:rPr lang="en-US" sz="1800" b="1" dirty="0"/>
              <a:t> economic data </a:t>
            </a:r>
            <a:r>
              <a:rPr lang="en-US" sz="1800" dirty="0"/>
              <a:t>is outweighed by stimulus demands</a:t>
            </a:r>
            <a:br>
              <a:rPr lang="en-US" sz="1800" dirty="0"/>
            </a:br>
            <a:r>
              <a:rPr lang="en-US" sz="1800" dirty="0"/>
              <a:t> on the bond market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*Bonds break from a sideways range to a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downtrend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*US Treasury bond fund (TLT) could plunge from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$180 to $105, taking interest rates from 0.31% to 3.25%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*Bottom line: sell short every major rally in the (TLT)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Stimulus Burden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D883CA-728C-C24B-ABC5-6FB5CD18F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3276600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26286"/>
      </p:ext>
    </p:extLst>
  </p:cSld>
  <p:clrMapOvr>
    <a:masterClrMapping/>
  </p:clrMapOvr>
  <p:transition spd="slow">
    <p:wip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81000"/>
            <a:ext cx="7620000" cy="18288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Huge Short Play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long 12/$164-$167 put spread, long 12/$148-$152 call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 profits on long 11/$162-$165 put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 profits on long 9/$170-$172.50 bear put spread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9/$172.50-$175 put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9/$172.50-$175 put spread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CB9C7F3C-FB40-4CD1-92FB-4BE468986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875" y="1905000"/>
            <a:ext cx="6474118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0.82%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B5F6BB7C-5749-4DE1-846D-751FF8B41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914400"/>
            <a:ext cx="7696020" cy="592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4.64%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 jump in spreads on stock selloff and recession fears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B86B35B-BC53-4F64-A867-6C7D1331F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222" y="1035996"/>
            <a:ext cx="7583578" cy="582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(TBT)- 2 Month Bottoming Process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8F91DB6-E602-4202-B4A3-E0BF6DDE8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0"/>
            <a:ext cx="7563315" cy="577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4.31%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D6A4B43-F6A3-4D52-8292-4EF21E561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14401"/>
            <a:ext cx="760708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– 1.08%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CD255DF-6EFB-42A2-B143-FF5F48155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19201"/>
            <a:ext cx="732701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Brexit hit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*No deal Brexit is crushing the life out of the pound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*Most foreign exchange plays are poised to break to new highs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*Any dollar rallies are temporary and short-term,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and a crash is imminent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*Euro rallies back to top of range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*Aussie dollar maintaining highs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Bitcoin soars on massive liquidity surge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*Keep selling short all  US dollar rallies,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its yield support is gone forever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326019-2C3A-F64E-8081-9751DE4F2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520439"/>
            <a:ext cx="5486400" cy="28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74687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r>
              <a:rPr lang="en-US" sz="2000" b="1" i="1" dirty="0"/>
              <a:t>The Roaring Twenties are Here</a:t>
            </a:r>
            <a:endParaRPr lang="en-US" sz="2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33657"/>
            <a:ext cx="11811000" cy="5543736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*”Look Through” trading dominating the market, wit investors focusing on the end of the pandemic and not the peak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*It’s now all about a global economic recovery and “RISK ON”, but we are now waiting for the next dip which Covid-19 will give us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*2020 was only a short-term dip in a 20-year bull market that may have another decade to run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*VIX collapse from $41 to $20 has cut the potential profit call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spreads by more than half, so focus on the most volatile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stocks like Tesla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 bond breakdown is imminent, with a 1.0% for the ten year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Treasury within reach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*Perennial dollar weakness will give us opportunities to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buy foreign currencies, commodities, and emerging markets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3937488"/>
            <a:ext cx="4114801" cy="27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ED7C253-D7BF-4479-8E11-251465E6D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990601"/>
            <a:ext cx="7515945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C82D089-3B02-41C5-B4D3-99896F610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14400"/>
            <a:ext cx="7686462" cy="594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F6D6732-9E0C-4B18-85E2-E27D17A50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199" y="838201"/>
            <a:ext cx="7846589" cy="599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FD651156-E209-4619-AF4D-F84975C92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43001"/>
            <a:ext cx="741734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A5F72D2-B88A-4AF9-B8FB-69D62C0FC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43000"/>
            <a:ext cx="731693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EEF976E-C8D4-49CB-8D8B-175C5C7BD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14401"/>
            <a:ext cx="772306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Double Top Risk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2E2587DD-A8E5-6A40-8248-39DFB7F33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308361"/>
            <a:ext cx="11277600" cy="501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Dollar Boost 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09601" y="841248"/>
            <a:ext cx="93726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*A weak US dollar is always positive for oil, a commodity like all others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000" i="1" dirty="0"/>
              <a:t>hanksgiving Gasoline Demand Lowest in 23 Years</a:t>
            </a:r>
            <a:r>
              <a:rPr lang="en-US" sz="2000" dirty="0"/>
              <a:t>.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b="1" i="1" dirty="0"/>
              <a:t>OPEC Cuts a Deal</a:t>
            </a:r>
            <a:r>
              <a:rPr lang="en-US" sz="2000" dirty="0"/>
              <a:t>, adding 500,000 barrels a day to the global supply. The hopes are that a synchronized global recovery can take additional supply.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*Reviving global economy means greater demand for Texas tea, but any rally will be short term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*Global commodity boom is also dragging oil up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*Saudi production increase will cap any oil rally….forever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*Avoid all energy plays like the plague, </a:t>
            </a:r>
            <a:r>
              <a:rPr lang="en-US" sz="2000" dirty="0">
                <a:solidFill>
                  <a:schemeClr val="tx1"/>
                </a:solidFill>
              </a:rPr>
              <a:t>could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drop by half in the coming recession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D48179-D3E3-5048-83A6-A0FB6DEE0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000" y="3886200"/>
            <a:ext cx="43180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61413"/>
      </p:ext>
    </p:extLst>
  </p:cSld>
  <p:clrMapOvr>
    <a:masterClrMapping/>
  </p:clrMapOvr>
  <p:transition spd="slow">
    <p:wip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046E2BE-E18B-4DDC-B0C9-1106BC6CC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14400"/>
            <a:ext cx="778971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874DFC6-DDD9-45FB-B86D-75B83DF79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90601"/>
            <a:ext cx="7612485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92CF-F2C3-4C4C-8302-CBEE5CE39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Corona Update – The Priority List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9DE79-C20A-B64C-AAB6-37308D4A9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95400"/>
            <a:ext cx="10972800" cy="51816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*Pfizer, Moderna, and AstraZeneca vaccines puts end to the pandemic in sight and there are vaccines from three other companies to come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*US cases top 15.2 million, </a:t>
            </a:r>
            <a:r>
              <a:rPr lang="en-US" sz="1800" b="1" dirty="0">
                <a:solidFill>
                  <a:schemeClr val="tx1"/>
                </a:solidFill>
              </a:rPr>
              <a:t>deaths at 287,000 </a:t>
            </a:r>
            <a:r>
              <a:rPr lang="en-US" sz="1800" dirty="0">
                <a:solidFill>
                  <a:schemeClr val="tx1"/>
                </a:solidFill>
              </a:rPr>
              <a:t>and are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still rising at up to 3,000 a day, and could reach </a:t>
            </a:r>
            <a:r>
              <a:rPr lang="en-US" sz="1800" b="1" dirty="0">
                <a:solidFill>
                  <a:schemeClr val="tx1"/>
                </a:solidFill>
              </a:rPr>
              <a:t>350,000</a:t>
            </a:r>
            <a:r>
              <a:rPr lang="en-US" sz="1800" dirty="0">
                <a:solidFill>
                  <a:schemeClr val="tx1"/>
                </a:solidFill>
              </a:rPr>
              <a:t> by yearend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*US capacity soon to vaccinate 60 million a month, 2 each needed, and these people go first: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*The US passed on another 100 million doses from Pfizer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delaying vaccination of the US population by 3 months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*In the meantime, we have 96 million doses of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Chloroquine which can only be used for Malaria (1949)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*Russia and China are already vaccinating large numbers now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D03B3CC6-48A6-5743-A726-F72B3F66D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2321" y="3810000"/>
            <a:ext cx="4934003" cy="277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7953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B62BB95-A6D5-4563-B8CD-114A25D09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066800"/>
            <a:ext cx="7511964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6671888-57FD-4173-A394-3538F10FF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838201"/>
            <a:ext cx="7874154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B59D22C-13AF-4190-B1B7-60F9B19D7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838201"/>
            <a:ext cx="7783910" cy="6019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82880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762000" y="1066800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*Bitcoin surge is pulling cash out of precious metals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*However, any declines will be temporary and QE demand continues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*The long-term bull trend still lives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*Traders are shifting to Silver as an economic, industrial plays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*Near zero interest rates and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Collapsing US dollar is another gold &amp; silver incentive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Copper finally sees new multiyear highs on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recovering Chinese economy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*Bottom Line: buy this dip in</a:t>
            </a:r>
            <a:br>
              <a:rPr lang="en-US" sz="20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gold and precious metals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E90C4A-A8D5-4D40-8F34-402D02C7F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9026" y="3886199"/>
            <a:ext cx="3770441" cy="271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Short Term downtrend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9/$171-$174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8/$169-$172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7/$157-$160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5478605-B188-4F9B-90A1-8B34EFDB6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305" y="1524001"/>
            <a:ext cx="6979596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4798345-1C24-4B6D-9A2F-D15C0B960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199" y="838201"/>
            <a:ext cx="7895269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11/$22-$24 call spread</a:t>
            </a: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E9D8890-711C-4F8C-A445-EB12A4BF3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1"/>
            <a:ext cx="7515396" cy="578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23FEEF1-AEB6-497D-987B-3FDBDA9AB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838200"/>
            <a:ext cx="7855069" cy="600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8A3B8A9-4CAC-4D06-9BC1-C572035C8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6801"/>
            <a:ext cx="752331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5108D35-09D6-4FFF-BFD7-D791C2334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838200"/>
            <a:ext cx="7862223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25E8C-9515-4A4A-AB90-734E30597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Targeting 350,000 cases a day by end 2020</a:t>
            </a:r>
            <a:br>
              <a:rPr lang="en-US" sz="2400" b="1" dirty="0"/>
            </a:br>
            <a:r>
              <a:rPr lang="en-US" sz="2400" b="1" dirty="0"/>
              <a:t>The Worst-Case Scenario is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7B686-987B-524C-8769-8AC05E97D6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4A59FDF4-3488-034F-885D-915A577C0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32" y="1549400"/>
            <a:ext cx="9679418" cy="46137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E1E565E-72B8-D04B-8A4C-7B3766F4D0E7}"/>
              </a:ext>
            </a:extLst>
          </p:cNvPr>
          <p:cNvCxnSpPr>
            <a:cxnSpLocks/>
          </p:cNvCxnSpPr>
          <p:nvPr/>
        </p:nvCxnSpPr>
        <p:spPr>
          <a:xfrm flipV="1">
            <a:off x="9525000" y="1752600"/>
            <a:ext cx="1371600" cy="242091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00705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5044C50-1436-4C4D-B416-29D3C7DE8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914401"/>
            <a:ext cx="7808913" cy="593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(COPX)-Finally a break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B947BB9-5E2F-497B-8254-D3C088411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838200"/>
            <a:ext cx="7798377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762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World’s Largest Copper Producer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4/$10-$11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short 4/$114 calls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6C73DD68-FA22-44B6-B961-015615DDB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676401"/>
            <a:ext cx="671573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19886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1521372" y="265176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 – Hotter than Hot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762000" y="1108926"/>
            <a:ext cx="9677400" cy="50632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b="1" i="1" dirty="0"/>
              <a:t>New Home Sales Explode, </a:t>
            </a:r>
            <a:r>
              <a:rPr lang="en-US" sz="2000" dirty="0"/>
              <a:t>up 41% YOY to 999,000, and gaining 1.5% in October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*Inventories plunged to 3.5 months and prices are rising due to shortages of labor and materials. This is where inflation begins.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*Homes sold but still under construction are up 60% YOY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*Renting Millennials are moving back in with parents</a:t>
            </a:r>
            <a:br>
              <a:rPr lang="en-US" sz="2000" dirty="0"/>
            </a:br>
            <a:r>
              <a:rPr lang="en-US" sz="2000" dirty="0"/>
              <a:t> on massive scale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*San Francisco rents plunge by 35% as the</a:t>
            </a:r>
            <a:br>
              <a:rPr lang="en-US" sz="2000" dirty="0"/>
            </a:br>
            <a:r>
              <a:rPr lang="en-US" sz="2000" dirty="0"/>
              <a:t>flight to the suburbs accelerates </a:t>
            </a:r>
            <a:br>
              <a:rPr lang="en-US" sz="2000" dirty="0"/>
            </a:b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</a:rPr>
              <a:t>*Housing prices are still exploding to the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upside with </a:t>
            </a:r>
            <a:r>
              <a:rPr lang="en-US" sz="2000" b="1" i="1" dirty="0">
                <a:solidFill>
                  <a:schemeClr val="tx1"/>
                </a:solidFill>
              </a:rPr>
              <a:t>S&amp;P Case Shiller Rose </a:t>
            </a:r>
            <a:r>
              <a:rPr lang="en-US" sz="2000" b="1" i="1" dirty="0">
                <a:solidFill>
                  <a:srgbClr val="FF0000"/>
                </a:solidFill>
              </a:rPr>
              <a:t>6.2%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in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September , biggest spike in six year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E81BF2-4294-F041-A0DE-AE3998BBD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4377591"/>
            <a:ext cx="5501273" cy="222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6935"/>
      </p:ext>
    </p:extLst>
  </p:cSld>
  <p:clrMapOvr>
    <a:masterClrMapping/>
  </p:clrMapOvr>
  <p:transition spd="slow">
    <p:wip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2057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September Corelogic S&amp;P Case Shiller Home Price Index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Phoenix (11.4%), Seattle (10.1%), San Diego (9.5%) showing biggest gains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4D5F6C-0E99-CE41-8B45-0286AA11B17B}"/>
              </a:ext>
            </a:extLst>
          </p:cNvPr>
          <p:cNvSpPr txBox="1"/>
          <p:nvPr/>
        </p:nvSpPr>
        <p:spPr>
          <a:xfrm>
            <a:off x="5715000" y="6400800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Tradingeconomics.com</a:t>
            </a:r>
            <a:endParaRPr lang="en-US" sz="800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94D7F8C6-4F38-9C4E-A34A-516F603CB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101994"/>
            <a:ext cx="9372600" cy="542158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Simon Property Group (SPG)- Mall REIT</a:t>
            </a:r>
            <a:br>
              <a:rPr lang="en-US" sz="2000" dirty="0"/>
            </a:br>
            <a:r>
              <a:rPr lang="en-US" sz="2000" dirty="0"/>
              <a:t>A Huge Vaccine Play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04260AA2-3297-478D-938A-F1DFC8A79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219201"/>
            <a:ext cx="736986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3.40% yielding cell phone Tower REIT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95F1D-4C46-D44E-A4CE-9414029014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B1FB7541-8DD3-40F0-8589-F7FCA5C57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9" y="1143000"/>
            <a:ext cx="7472559" cy="570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02EBADC7-0B54-40B5-B675-755F84E8B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914401"/>
            <a:ext cx="774196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dips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rallies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US dollar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$40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January 6,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Lake Tahoe, NV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webinar of 2021!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4" name="Picture 3" descr="A person sitting on a rock&#10;&#10;Description automatically generated">
            <a:extLst>
              <a:ext uri="{FF2B5EF4-FFF2-40B4-BE49-F238E27FC236}">
                <a16:creationId xmlns:a16="http://schemas.microsoft.com/office/drawing/2014/main" id="{4DB9D22B-978E-9346-878D-AB505D14D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762000"/>
            <a:ext cx="4374824" cy="453467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35049</TotalTime>
  <Words>4227</Words>
  <Application>Microsoft Macintosh PowerPoint</Application>
  <PresentationFormat>Widescreen</PresentationFormat>
  <Paragraphs>206</Paragraphs>
  <Slides>99</Slides>
  <Notes>84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3" baseType="lpstr">
      <vt:lpstr>Arial</vt:lpstr>
      <vt:lpstr>Calibri</vt:lpstr>
      <vt:lpstr>Helvetica</vt:lpstr>
      <vt:lpstr>Office Theme</vt:lpstr>
      <vt:lpstr>The Mad Hedge Fund Trader “Back to Normal”  </vt:lpstr>
      <vt:lpstr>Mad Hedge Trader &amp; Investors Summit December 1-3 – The Recordings are Up!</vt:lpstr>
      <vt:lpstr> Trade Alert Performance New All Time High!   </vt:lpstr>
      <vt:lpstr>PowerPoint Presentation</vt:lpstr>
      <vt:lpstr>PowerPoint Presentation</vt:lpstr>
      <vt:lpstr>PowerPoint Presentation</vt:lpstr>
      <vt:lpstr>The Method to My Madness The Roaring Twenties are Here</vt:lpstr>
      <vt:lpstr>Corona Update – The Priority List</vt:lpstr>
      <vt:lpstr>Targeting 350,000 cases a day by end 2020 The Worst-Case Scenario is Here</vt:lpstr>
      <vt:lpstr>PowerPoint Presentation</vt:lpstr>
      <vt:lpstr>The Mad Hedge Profit Predictor Market Timing Index-Bottom of Range-at to a “BUY” An artificial intelligence driven algorithm that analyzes 30 different economic, technical, and momentum driven indicators </vt:lpstr>
      <vt:lpstr> The Mad Hedge Profit Predictor Entering “SELL” Territory </vt:lpstr>
      <vt:lpstr>The Global Economy – Weakening</vt:lpstr>
      <vt:lpstr> Weekly Jobless Claims – Flatlining at record highs  +712,000 </vt:lpstr>
      <vt:lpstr>The Bill Davis View A $1,500 Upgrade for the Mad Day Trader Service </vt:lpstr>
      <vt:lpstr>Stocks – Back to Normal</vt:lpstr>
      <vt:lpstr>      S&amp;P 500 – Everything Worked! stopped out of long 7/$320-$330 bear put spread   took profits on long 6/$235-$245 bull call spread         </vt:lpstr>
      <vt:lpstr> ProShares Ultra Short S&amp;P 500 (SDS)-  a Great Hedge for long stocks and bonds Long 2X position has a hedge against longs and bond shorts</vt:lpstr>
      <vt:lpstr>(VIX)-Crash! </vt:lpstr>
      <vt:lpstr> (VXX)- Sell Rallies-Down $85 to $26 from top stopped out of long 1/2021 $16 puts stopped out of long 1/2021 $24 puts </vt:lpstr>
      <vt:lpstr> Dow Average ($INDU)-</vt:lpstr>
      <vt:lpstr>Russell 2000 (IWM)-  took profits on Long 10/$137-$142 vertical bull call spread took profits on Long 10/$153-$156 vertical bear put spread </vt:lpstr>
      <vt:lpstr>NASDAQ ($COMPQ) – </vt:lpstr>
      <vt:lpstr>The Barbell Portfolio</vt:lpstr>
      <vt:lpstr>   Microsoft (MSFT)- Earnings beat- Looking for Another Entry Point Stopped out of long 4/$120-$130 call spread took profit on long 4/$120-$130 call spread  stop loss on long 12/$170-$180 call spread  took profits on long 12/$135-$138 call spread      </vt:lpstr>
      <vt:lpstr>   Facebook (FB)-New High took profits on Long 9/$290-$300 vertical bear put spread stopped out of Long 9/$190-$200 vertical bear put spread took profits on Long 9/$145-$155 vertical bull call spread took profits on Long 9/$150-$160 vertical bull call spread took profits on Long 8/$167.50-$172.50 vertical bull call spread     </vt:lpstr>
      <vt:lpstr>      Apple (AAPL)- New 5G iPhone This Week  stopped out of long 9/$100-$105 call spread stopped out of long 8/$480-$490 bear put spread took profits on long 7/$320-$330 call spread took profits on long 4/24/$250-$260 call spread took profits on long 5/$250-$260 call spread       </vt:lpstr>
      <vt:lpstr>   Alphabet (GOOGL) – Deutsche Bank upgrade to $2,020 took profits on long 12/$1,200-$1,230 bull call spread took profits on long 9/$1,030-$1,080 vertical bull call spread stopped out of long 5/$1,100-$1,130 bull call spread took profits on long 4/$1,080-$1,120 bull call spread   </vt:lpstr>
      <vt:lpstr>          Amazon (AMZN) – Profit taking took profits on long 9/$2,800-$2,900 bull call spread stopped out of long 8/$3,000-$3,500 bear put spread took profits on long 4/$1,500-$1,550 bull call spread         </vt:lpstr>
      <vt:lpstr>        ProShares Ultra Technology (ROM) – Up 240% in 5 Months        </vt:lpstr>
      <vt:lpstr>      PayPal (PYPL)-Fintech Rules took profits on long 4/$90-$95 call spread      </vt:lpstr>
      <vt:lpstr>      Tesla (TSLA)- Joining the S&amp;P 500-Record 50% Long Goldman Sachs Raises Target to $780  long 12/$392-$420 bull call spread, long 12/$400-$430 bull call spread, long 12/$450-$480 bull call spread took profits on long 12/$380-$410 bull call spread took profits on long long 11/$300-$325 bull call spread, took profits on long 12/$350-$380 bull call spread  </vt:lpstr>
      <vt:lpstr>  NVIDIA (NVDA) – The Biggest Chip Deal in History A Mad Hedge 10 bagger   </vt:lpstr>
      <vt:lpstr>Palo Alto Networks (PANW)- New High Hacking never goes out of fashion</vt:lpstr>
      <vt:lpstr>  Advanced Micro Devices (AMD)- the next ten bagger-buys Xylinx   </vt:lpstr>
      <vt:lpstr>  Salesforce (CRM)- Massive Online Migration took profits on long 9/$125-$130 vertical bull call spread took profits on long 8/$125-$130 vertical bull call spread took profits on long 2/$105-$115 call spread     </vt:lpstr>
      <vt:lpstr>  Adobe (ADBE)- Cloud play The Quality Non-China tech play   </vt:lpstr>
      <vt:lpstr>The Second Half of the Barbell</vt:lpstr>
      <vt:lpstr>  Boeing (BA) – former LEAP Candidate - The 737 MAX Flies Again! took profits on long 4/$300-$310 call spread took profits on long 4/$315-$335 call spread      </vt:lpstr>
      <vt:lpstr>  Package Delivery- United Parcel Service (UPS) massive increase in overnight deliveries took profits on long 11/$130-$140 call spread   </vt:lpstr>
      <vt:lpstr>  Caterpillar (CAT)- Ag + Infrastructure + Housing long 12/$145-$150 call spread took profits on long 11/$125-$135 call spread  </vt:lpstr>
      <vt:lpstr>  Walt Disney (DIS)- Big Recovery Move took profits on long 6/$85-$90 call spread     </vt:lpstr>
      <vt:lpstr>Industrials Sector SPDR (XLI)- (GE), (MMM), (UNP), (UTX), (BA), (HON)</vt:lpstr>
      <vt:lpstr>  US Steel (X)-Back from the Grave   </vt:lpstr>
      <vt:lpstr>  Union Pacific RR (UNP)- More stuff to ship took profits on 11/$150-$160 call spread  </vt:lpstr>
      <vt:lpstr>  Wal-Mart (WMT)-New High took profit on Long 11/$125-$130 bear put spread took profit on Long 10/$119-$121 bear put spread took profits on Long 8/$114-$117 bear put spread  </vt:lpstr>
      <vt:lpstr>  Macys’ (M) – Back from near Chapter 11 took profits on Long 8/$23-$25 bear put spread  </vt:lpstr>
      <vt:lpstr>Delta Airlines (DAL) – Subsidy runs out  </vt:lpstr>
      <vt:lpstr>Transports Sector SPDR (XTN)- Worst Hit Sector (ALGT),  (ALK), (JBLU), (LUV), (CHRW), (DAL) </vt:lpstr>
      <vt:lpstr>Health Care Sector (XLV), (RXL) (JNJ), (PFE), (MRK), (GILD), (ACT), (AMGN)  </vt:lpstr>
      <vt:lpstr>Amgen (AMGN) took profits on long 11/$185-$200 bull call spread</vt:lpstr>
      <vt:lpstr>Regeneron (REGN) took profits on long 7/$570-$580 call spread </vt:lpstr>
      <vt:lpstr>CRISPR Therapeutics (CRSP) A Mad Hedge 6 Bagger </vt:lpstr>
      <vt:lpstr>Goldman Sachs (GS) – $3 billion Settlement </vt:lpstr>
      <vt:lpstr> JP Morgan Chase (JPM) Recession Fears long 12/$100-$105 bull call spread took profits on long 11/$85-$90 bull call spread took profit on long 11/$110-$115 bear put spread  took profits on long 9/$90-$95 bull call spread stopped out of long 8/$92-$95 bull call spread</vt:lpstr>
      <vt:lpstr>Citigroup (C) – “Recovery” Rotation Play stopped out of long 9/$45-$48 bull call spread</vt:lpstr>
      <vt:lpstr>Visa (V) – “Touchless” Fintech Play stopped out of long 11/$180-$185 bull call spread took profits on long 9/$180-$185 bull call spread</vt:lpstr>
      <vt:lpstr>Consumer Discretionary SPDR (XLY) (DIS), (AMZN), (HD), (CMCSA), (MCD), (SBUX) </vt:lpstr>
      <vt:lpstr>Europe Hedged Equity (HEDJ)- </vt:lpstr>
      <vt:lpstr>Japan (DXJ)- </vt:lpstr>
      <vt:lpstr> Emerging Markets (EEM)-  Pro trade, Weak Dollar, long recovery Play</vt:lpstr>
      <vt:lpstr>Bonds – Stimulus Burden</vt:lpstr>
      <vt:lpstr>        Treasury ETF (TLT) – Huge Short Play long 12/$164-$167 put spread, long 12/$148-$152 call spread  profits on long 11/$162-$165 put spread  profits on long 9/$170-$172.50 bear put spread took profits on long 9/$172.50-$175 put spread took profits on long 9/$172.50-$175 put spread           </vt:lpstr>
      <vt:lpstr> Ten Year Treasury Yield ($TNX) – 0.82%  </vt:lpstr>
      <vt:lpstr>Junk Bonds (HYG) 4.64% Yield to Maturity big jump in spreads on stock selloff and recession fears </vt:lpstr>
      <vt:lpstr>2X Short Treasuries (TBT)- 2 Month Bottoming Process</vt:lpstr>
      <vt:lpstr>Emerging Market Debt (ELD) 4.31% Yield- </vt:lpstr>
      <vt:lpstr>Municipal Bonds (MUB) – 1.08%   Mix of AAA, AA, and A rated bonds </vt:lpstr>
      <vt:lpstr>Foreign Currencies – Brexit hit </vt:lpstr>
      <vt:lpstr>   Japanese Yen (FXY), (YCS)   </vt:lpstr>
      <vt:lpstr>   Euro ($XEU), (FXE), (EUO)-    </vt:lpstr>
      <vt:lpstr>   British Pound (FXB)-    </vt:lpstr>
      <vt:lpstr>   Australian Dollar (FXA)- The Global Recovery Play took profits on long 8/$67-$69 call spread    </vt:lpstr>
      <vt:lpstr>Emerging Market Currencies (CEW)   </vt:lpstr>
      <vt:lpstr>Chinese Yuan- (CYB)-  </vt:lpstr>
      <vt:lpstr> Bitcoin- Double Top Risk </vt:lpstr>
      <vt:lpstr>Energy – Dollar Boost </vt:lpstr>
      <vt:lpstr>Oil-($WTIC)</vt:lpstr>
      <vt:lpstr>  United States Oil Fund (USO) long 10/$9.50-$10 Vertical bull call spread  </vt:lpstr>
      <vt:lpstr>Energy Select Sector SPDR (XLE)-No Performance! (XOM), (CVX), (SLB), (KMI), (EOG), (COP) </vt:lpstr>
      <vt:lpstr>Halliburton (HAL)- </vt:lpstr>
      <vt:lpstr>Natural Gas (UNG) - </vt:lpstr>
      <vt:lpstr>Precious Metals – </vt:lpstr>
      <vt:lpstr>  Gold (GLD)- Short Term downtrend took profits on long 9/$171-$174 call spread took profits on long 8/$169-$172 call spread  took profits on long 7/$157-$160 call spread   </vt:lpstr>
      <vt:lpstr> Market Vectors Gold Miners ETF- (GDX) –   </vt:lpstr>
      <vt:lpstr> Barrick Gold (GOLD) took profits on long 11/$22-$24 call spread</vt:lpstr>
      <vt:lpstr> Newmont Mining- (NEM)-  </vt:lpstr>
      <vt:lpstr> Silver- (SLV)- took profits on long 11/$19-$20 call spread </vt:lpstr>
      <vt:lpstr>  Silver Miners - (SIL)-  </vt:lpstr>
      <vt:lpstr>  Wheaton Precious Metals - (WPM)-  </vt:lpstr>
      <vt:lpstr> Copper (COPX)-Finally a break  </vt:lpstr>
      <vt:lpstr> Freeport McMoRan (FCX)-World’s Largest Copper Producer took profits on long 4/$10-$11 call spread took profits on short 4/$114 calls </vt:lpstr>
      <vt:lpstr>Real Estate – Hotter than Hot</vt:lpstr>
      <vt:lpstr>September Corelogic S&amp;P Case Shiller Home Price Index Phoenix (11.4%), Seattle (10.1%), San Diego (9.5%) showing biggest gains </vt:lpstr>
      <vt:lpstr>Simon Property Group (SPG)- Mall REIT A Huge Vaccine Play</vt:lpstr>
      <vt:lpstr>Crown Castle International (CCI) – 3.40% yielding cell phone Tower REIT</vt:lpstr>
      <vt:lpstr>US Home Construction Index (ITB) (DHI), (LEN), (PHM), (TOL), (NVR)   </vt:lpstr>
      <vt:lpstr>Trade Sheet- So What Do We Do About All This?</vt:lpstr>
      <vt:lpstr>       Next Strategy Webinar   12:00 EST Wednesday, January 6,  from Lake Tahoe, NV  First webinar of 2021!     email me questions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John Thomas</cp:lastModifiedBy>
  <cp:revision>7372</cp:revision>
  <cp:lastPrinted>2017-08-31T13:43:13Z</cp:lastPrinted>
  <dcterms:created xsi:type="dcterms:W3CDTF">2015-02-05T17:12:57Z</dcterms:created>
  <dcterms:modified xsi:type="dcterms:W3CDTF">2020-12-09T16:18:46Z</dcterms:modified>
</cp:coreProperties>
</file>