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4"/>
  </p:notesMasterIdLst>
  <p:sldIdLst>
    <p:sldId id="256" r:id="rId2"/>
    <p:sldId id="888" r:id="rId3"/>
    <p:sldId id="605" r:id="rId4"/>
    <p:sldId id="997" r:id="rId5"/>
    <p:sldId id="664" r:id="rId6"/>
    <p:sldId id="824" r:id="rId7"/>
    <p:sldId id="1055" r:id="rId8"/>
    <p:sldId id="1050" r:id="rId9"/>
    <p:sldId id="1078" r:id="rId10"/>
    <p:sldId id="1076" r:id="rId11"/>
    <p:sldId id="695" r:id="rId12"/>
    <p:sldId id="755" r:id="rId13"/>
    <p:sldId id="898" r:id="rId14"/>
    <p:sldId id="1061" r:id="rId15"/>
    <p:sldId id="787" r:id="rId16"/>
    <p:sldId id="1033" r:id="rId17"/>
    <p:sldId id="1073" r:id="rId18"/>
    <p:sldId id="1074" r:id="rId19"/>
    <p:sldId id="1026" r:id="rId20"/>
    <p:sldId id="570" r:id="rId21"/>
    <p:sldId id="280" r:id="rId22"/>
    <p:sldId id="1057" r:id="rId23"/>
    <p:sldId id="563" r:id="rId24"/>
    <p:sldId id="835" r:id="rId25"/>
    <p:sldId id="613" r:id="rId26"/>
    <p:sldId id="831" r:id="rId27"/>
    <p:sldId id="811" r:id="rId28"/>
    <p:sldId id="1025" r:id="rId29"/>
    <p:sldId id="891" r:id="rId30"/>
    <p:sldId id="1047" r:id="rId31"/>
    <p:sldId id="814" r:id="rId32"/>
    <p:sldId id="1082" r:id="rId33"/>
    <p:sldId id="1072" r:id="rId34"/>
    <p:sldId id="764" r:id="rId35"/>
    <p:sldId id="765" r:id="rId36"/>
    <p:sldId id="1071" r:id="rId37"/>
    <p:sldId id="1070" r:id="rId38"/>
    <p:sldId id="840" r:id="rId39"/>
    <p:sldId id="1068" r:id="rId40"/>
    <p:sldId id="1069" r:id="rId41"/>
    <p:sldId id="893" r:id="rId42"/>
    <p:sldId id="289" r:id="rId43"/>
    <p:sldId id="730" r:id="rId44"/>
    <p:sldId id="1054" r:id="rId45"/>
    <p:sldId id="994" r:id="rId46"/>
    <p:sldId id="996" r:id="rId47"/>
    <p:sldId id="830" r:id="rId48"/>
    <p:sldId id="481" r:id="rId49"/>
    <p:sldId id="290" r:id="rId50"/>
    <p:sldId id="1008" r:id="rId51"/>
    <p:sldId id="1038" r:id="rId52"/>
    <p:sldId id="1009" r:id="rId53"/>
    <p:sldId id="669" r:id="rId54"/>
    <p:sldId id="1079" r:id="rId55"/>
    <p:sldId id="1043" r:id="rId56"/>
    <p:sldId id="1081" r:id="rId57"/>
    <p:sldId id="1083" r:id="rId58"/>
    <p:sldId id="1080" r:id="rId59"/>
    <p:sldId id="1049" r:id="rId60"/>
    <p:sldId id="336" r:id="rId61"/>
    <p:sldId id="1084" r:id="rId62"/>
    <p:sldId id="295" r:id="rId63"/>
    <p:sldId id="501" r:id="rId64"/>
    <p:sldId id="539" r:id="rId65"/>
    <p:sldId id="982" r:id="rId66"/>
    <p:sldId id="654" r:id="rId67"/>
    <p:sldId id="659" r:id="rId68"/>
    <p:sldId id="655" r:id="rId69"/>
    <p:sldId id="656" r:id="rId70"/>
    <p:sldId id="657" r:id="rId71"/>
    <p:sldId id="658" r:id="rId72"/>
    <p:sldId id="985" r:id="rId73"/>
    <p:sldId id="533" r:id="rId74"/>
    <p:sldId id="756" r:id="rId75"/>
    <p:sldId id="1001" r:id="rId76"/>
    <p:sldId id="786" r:id="rId77"/>
    <p:sldId id="546" r:id="rId78"/>
    <p:sldId id="536" r:id="rId79"/>
    <p:sldId id="777" r:id="rId80"/>
    <p:sldId id="986" r:id="rId81"/>
    <p:sldId id="388" r:id="rId82"/>
    <p:sldId id="312" r:id="rId83"/>
    <p:sldId id="380" r:id="rId84"/>
    <p:sldId id="747" r:id="rId85"/>
    <p:sldId id="313" r:id="rId86"/>
    <p:sldId id="972" r:id="rId87"/>
    <p:sldId id="907" r:id="rId88"/>
    <p:sldId id="650" r:id="rId89"/>
    <p:sldId id="729" r:id="rId90"/>
    <p:sldId id="737" r:id="rId91"/>
    <p:sldId id="998" r:id="rId92"/>
    <p:sldId id="999" r:id="rId93"/>
    <p:sldId id="1000" r:id="rId94"/>
    <p:sldId id="904" r:id="rId95"/>
    <p:sldId id="905" r:id="rId96"/>
    <p:sldId id="754" r:id="rId97"/>
    <p:sldId id="332" r:id="rId98"/>
    <p:sldId id="586" r:id="rId99"/>
    <p:sldId id="1005" r:id="rId100"/>
    <p:sldId id="1006" r:id="rId101"/>
    <p:sldId id="492" r:id="rId102"/>
    <p:sldId id="335" r:id="rId10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5" autoAdjust="0"/>
    <p:restoredTop sz="94710"/>
  </p:normalViewPr>
  <p:slideViewPr>
    <p:cSldViewPr>
      <p:cViewPr varScale="1">
        <p:scale>
          <a:sx n="161" d="100"/>
          <a:sy n="161" d="100"/>
        </p:scale>
        <p:origin x="656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9033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7204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“Irrational Exuberance”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February 17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5D35BD-AEAA-7248-8F22-74D697AF9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17" y="1371600"/>
            <a:ext cx="8566683" cy="3276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 - 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FF15F3F0-B728-5444-B8FF-C40364845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68" y="1752600"/>
            <a:ext cx="8991600" cy="48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9DE5EAD-A31A-4E2D-A6AA-2604EE610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90600"/>
            <a:ext cx="765429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$40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March 3,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holding a guitar&#10;&#10;Description automatically generated with medium confidence">
            <a:extLst>
              <a:ext uri="{FF2B5EF4-FFF2-40B4-BE49-F238E27FC236}">
                <a16:creationId xmlns:a16="http://schemas.microsoft.com/office/drawing/2014/main" id="{1EAF5D87-488F-3641-BC59-BCE50E5D4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841095"/>
            <a:ext cx="2556070" cy="43707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Almost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310204" y="18288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363200" y="42672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688CD89-87EA-E849-B756-8CC29496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27" y="1549399"/>
            <a:ext cx="9907373" cy="503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The Teeth Bite Deeper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457200" y="1066800"/>
            <a:ext cx="10287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*Nonfarm Payroll Report </a:t>
            </a:r>
            <a:r>
              <a:rPr lang="en-US" sz="1800" dirty="0"/>
              <a:t>Comes in Weak, at 49,000 in January.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headline Unemployment Rate is at 6.3%, a decline, as more people are leaving the workforce.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U-6 broader “discouraged worker” unemployment rate is still at 11%, or 18 million,</a:t>
            </a:r>
            <a:br>
              <a:rPr lang="en-US" sz="1800" dirty="0"/>
            </a:br>
            <a:r>
              <a:rPr lang="en-US" sz="1800" dirty="0"/>
              <a:t>just short of the Great Depression high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Weekly Jobless Claims </a:t>
            </a:r>
            <a:r>
              <a:rPr lang="en-US" sz="1800" dirty="0"/>
              <a:t>are Still Weak, at 793,000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No Hint of Rising Rates Soon</a:t>
            </a:r>
            <a:r>
              <a:rPr lang="en-US" sz="1800" dirty="0"/>
              <a:t>, hints Fed governor Jay Powell.</a:t>
            </a:r>
            <a:br>
              <a:rPr lang="en-US" sz="1800" dirty="0"/>
            </a:br>
            <a:r>
              <a:rPr lang="en-US" sz="1800" dirty="0"/>
              <a:t> Recovery is the only goal, damn the inflation torpedoes.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*Ford Closes Three Plants Over </a:t>
            </a:r>
            <a:r>
              <a:rPr lang="en-US" sz="1800" b="1" i="1" dirty="0"/>
              <a:t>Chip Shortage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joining GM and Toyota, slowing global recovery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Mall REITs </a:t>
            </a:r>
            <a:r>
              <a:rPr lang="en-US" sz="1800" dirty="0"/>
              <a:t>are Rebounding, with Collection</a:t>
            </a:r>
            <a:br>
              <a:rPr lang="en-US" sz="1800" dirty="0"/>
            </a:br>
            <a:r>
              <a:rPr lang="en-US" sz="1800" dirty="0"/>
              <a:t> improving from 85% to 90% of tenants. </a:t>
            </a:r>
            <a:br>
              <a:rPr lang="en-US" dirty="0"/>
            </a:b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ABC69-587B-0445-A646-A5FD16EB6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136" y="3429000"/>
            <a:ext cx="4242845" cy="310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793,000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40967F-3ABF-6647-8223-0B74143F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12074"/>
            <a:ext cx="9398000" cy="47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Another Leg Up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b="1" i="1" dirty="0"/>
              <a:t>Will the Dow Double in a Year?</a:t>
            </a:r>
            <a:r>
              <a:rPr lang="en-US" sz="2000" dirty="0"/>
              <a:t> We only have 4,500 points to go for a 100% gain from the last March 20 low. 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*We have already seen the sharpest gain in history, Will passage of the $1.9 trillion rescue package take us over the finish line?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*Are we setting up for a “Buy the rumor, sell the news? 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*US economy may be back to normal by summer, but stocks and the economy will be anything but normal. Dow 40,000 here we come!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*Stick with the barbell strategy, we’ll keep rotating back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and forth all year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*Use every dip to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BUY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, it’s a 100%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“RISK ON”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market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*In 2021 both tech and recovery stocks run, meaning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b="1" i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everything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goes up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484C4-65E2-514A-B8A6-7BAF77BB7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886200"/>
            <a:ext cx="389554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885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Bottom Held-Show How Much Cash is Out of the Market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7/$320-$330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took profits on long 6/$235-$245 bull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839200" y="3228451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370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10322" y="1586761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516641" y="2138259"/>
            <a:ext cx="2741659" cy="80124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DC42D88-00F9-D24E-B92C-3D6C2AE6D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78" y="1814552"/>
            <a:ext cx="6043635" cy="457589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>
            <a:off x="476678" y="3666496"/>
            <a:ext cx="7948001" cy="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E6DBE56-8CFB-4442-B8AC-143FD7D5A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0"/>
            <a:ext cx="7223278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Mega Spike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F64D624-01EC-4EC2-97C1-E5104824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0"/>
            <a:ext cx="7914080" cy="60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0692990-B862-4AD5-AA3C-9D399E6B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066800"/>
            <a:ext cx="74857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C7598E1-DD94-4CDF-B46B-9086DFEB3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066801"/>
            <a:ext cx="753119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2192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-16.48% </a:t>
            </a: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*2020 FINAL +66.64%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+2.9%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+26.69%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+2.80%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+449.24%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40.29%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88C31B2-6B59-4137-80F9-160ADC5F1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0"/>
            <a:ext cx="720799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CBF9FA3-21B6-43EB-9152-564136C02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44419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430602-B829-4232-8F22-E996F101F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26251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8FEB4A7-0483-4C7D-9C3F-E3AB26122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1" y="1873952"/>
            <a:ext cx="6477000" cy="49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C7F6A9E-B986-4F63-9C84-EB472FB29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57" y="1893434"/>
            <a:ext cx="6462043" cy="49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ADCBC0F-7B2B-4C7B-AB99-FEC620BB8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23" y="1371601"/>
            <a:ext cx="72019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Time correction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49AE989-3AD2-4684-8545-C06874CF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42174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270% in 9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8A91626-0E10-4AAF-BBC2-B06DBEC26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1"/>
            <a:ext cx="744419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74CFA5B-3DB0-45F6-95EF-55EB6E525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8742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100% long Invested in Toppy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+29.36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9BD8EF-9117-C844-A727-71DE4CE1D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617948"/>
              </p:ext>
            </p:extLst>
          </p:nvPr>
        </p:nvGraphicFramePr>
        <p:xfrm>
          <a:off x="762000" y="1371600"/>
          <a:ext cx="4572000" cy="49247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79049">
                  <a:extLst>
                    <a:ext uri="{9D8B030D-6E8A-4147-A177-3AD203B41FA5}">
                      <a16:colId xmlns:a16="http://schemas.microsoft.com/office/drawing/2014/main" val="1598592609"/>
                    </a:ext>
                  </a:extLst>
                </a:gridCol>
                <a:gridCol w="1192951">
                  <a:extLst>
                    <a:ext uri="{9D8B030D-6E8A-4147-A177-3AD203B41FA5}">
                      <a16:colId xmlns:a16="http://schemas.microsoft.com/office/drawing/2014/main" val="2039453130"/>
                    </a:ext>
                  </a:extLst>
                </a:gridCol>
              </a:tblGrid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Current Capital at Risk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829095901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1709932783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On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3969787849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Better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1187735871"/>
                  </a:ext>
                </a:extLst>
              </a:tr>
              <a:tr h="2038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2042814861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(TSLA) 2/$650-$700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3885629350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(TSLA) 3/$600-$650 call spread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584012520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(MS) 2/$55-$60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210973870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(BA) 2/$150-$160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1010757351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(BLK) 2/$640-$660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256517207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(GS) 2/$240-$260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1756320328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(AMD) 2/$75-$80 call spread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2376696037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(BAC) 2/$28-$30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2086825296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(KO) 2/$44-$47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3105809542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2723258648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Off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881521571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Worse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258405211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3745208325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1554765741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3225985617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Net Position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3936786101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3246462208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557340787"/>
                  </a:ext>
                </a:extLst>
              </a:tr>
              <a:tr h="205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Aggregate Position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110.00%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04" marR="4604" marT="4604" marB="0" anchor="b"/>
                </a:tc>
                <a:extLst>
                  <a:ext uri="{0D108BD9-81ED-4DB2-BD59-A6C34878D82A}">
                    <a16:rowId xmlns:a16="http://schemas.microsoft.com/office/drawing/2014/main" val="4133854712"/>
                  </a:ext>
                </a:extLst>
              </a:tr>
            </a:tbl>
          </a:graphicData>
        </a:graphic>
      </p:graphicFrame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0783621A-6211-8548-8FCB-7FE10E297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880900"/>
            <a:ext cx="42418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9"/>
            <a:ext cx="10744200" cy="963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Joining the S&amp;P 500- 500,000 Target Achieved</a:t>
            </a:r>
            <a:br>
              <a:rPr lang="en-US" sz="1800" dirty="0"/>
            </a:br>
            <a:r>
              <a:rPr lang="en-US" sz="1800" dirty="0"/>
              <a:t>Piper Sandler Raises Target to $1,200, </a:t>
            </a:r>
            <a:br>
              <a:rPr lang="en-US" sz="2000" dirty="0"/>
            </a:br>
            <a:r>
              <a:rPr lang="en-US" sz="1800" dirty="0"/>
              <a:t>long 2/$650-$700 call spread-expires in 2 days, long 2/$600-$650 call spread-22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035F835-7F0D-4DFA-AB48-8E6DAD466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54" y="1918823"/>
            <a:ext cx="6423946" cy="48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3467DCC-9026-4B75-B779-39BE5D4E8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254332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 –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chips shortage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2/$75-$80 call spread-expires in 2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2AAF9C1-56EA-4141-BCDE-D428AE6F3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33366"/>
            <a:ext cx="7162800" cy="55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5122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BA33A91-6975-4541-A8B3-70B336FB5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94683"/>
            <a:ext cx="7391400" cy="56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EDA853B-9CC4-4FCC-BBC4-D73D839F2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524001"/>
            <a:ext cx="691563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D2EADDC-4B3E-4E04-8A0C-B2630FD34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24001"/>
            <a:ext cx="6992786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9137AC7-2D4B-4411-8E0A-DC799DCA2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37891"/>
            <a:ext cx="7162800" cy="552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3793878"/>
            <a:ext cx="3962400" cy="27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2/$150-$160 call spread-</a:t>
            </a:r>
            <a:r>
              <a:rPr lang="en-US" sz="1800" dirty="0"/>
              <a:t>expires in 2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4701D54-33DD-4582-8B65-18031D441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1"/>
            <a:ext cx="6946803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 Armageddon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316BC4A-DA72-4E97-86B3-1B9234002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435100"/>
            <a:ext cx="713162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CCE2DD9-4AC9-264C-8E5C-FA9BBFE5F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76870"/>
            <a:ext cx="10456888" cy="61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37E5412-C468-42E5-A3C7-C3FD6F0B2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600200"/>
            <a:ext cx="683593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6/$85-$90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DD2C0A-598C-45CA-A264-A47579AC9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1"/>
            <a:ext cx="73193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C63C8BB-89D2-4074-A516-0580BEDE0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274169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32AC38-F816-420C-B2D2-1CABC1E94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0169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A266966-ED23-4029-A89D-77F286A9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1"/>
            <a:ext cx="730144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5189F4C-7735-4FF9-BD24-EF45D9AC0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1"/>
            <a:ext cx="706921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F0ECD71-4A32-4150-AA73-15B5C5088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1"/>
            <a:ext cx="729125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 Renaissance coming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2A3E157-30CD-418A-BEA1-7BA8D9028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70151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B0BA5D1-62EE-4F84-AAB6-13B915979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40450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D848CB4-68FB-41D9-AB92-18996B165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64335" cy="5854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4A35137-F5E1-274E-BA45-E2E38D7EE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5" y="990600"/>
            <a:ext cx="10788650" cy="56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8F93AE-412A-47D4-BD72-943151DCF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219201"/>
            <a:ext cx="7283335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F2000BB-2356-414B-A429-071D6092D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3272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901FA8-FCCF-4371-8B73-8656190C9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862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Blowout earnings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2/$240-$260 call spread-</a:t>
            </a:r>
            <a:r>
              <a:rPr lang="en-US" sz="1800" dirty="0">
                <a:solidFill>
                  <a:schemeClr val="tx1"/>
                </a:solidFill>
              </a:rPr>
              <a:t>expires in 2 days</a:t>
            </a: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8AAEC99-C10E-4947-8084-9CADBB1B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71600"/>
            <a:ext cx="710832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Blowout Earnings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spread-</a:t>
            </a:r>
            <a:r>
              <a:rPr lang="en-US" sz="1800" dirty="0">
                <a:solidFill>
                  <a:schemeClr val="tx1"/>
                </a:solidFill>
              </a:rPr>
              <a:t>expires </a:t>
            </a:r>
            <a:r>
              <a:rPr lang="en-US" sz="1800" dirty="0"/>
              <a:t>in 2 days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8C58DAF-B303-4624-B84E-5C9542DD9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1"/>
            <a:ext cx="71623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(JPM)-Rising Rates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12/$100-$105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bull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11/$110-$115 bear put spread</a:t>
            </a:r>
            <a:r>
              <a:rPr lang="en-US" sz="1800" dirty="0">
                <a:solidFill>
                  <a:srgbClr val="00A64B"/>
                </a:solidFill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9/$90-$95 bull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50F038E-6B4B-4851-B123-292FBBA76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251935"/>
            <a:ext cx="6020084" cy="46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“Recovery” Rotation Play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3133302-C75B-479E-9AD0-12364AF31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1"/>
            <a:ext cx="72599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2/$28-$30 call spread-expires in 2 days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34A99D-392B-4DCE-BC5D-0750DF60E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1"/>
            <a:ext cx="708498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2/$640-$660 call spread-</a:t>
            </a:r>
            <a:r>
              <a:rPr lang="en-US" sz="1800" dirty="0"/>
              <a:t>expires in 2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99CC50D-1AB2-481E-B0D2-C5BB6FF07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524000"/>
            <a:ext cx="698079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11/$180-$185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A2369A9-99A3-4614-A42E-781BB1B58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546867"/>
            <a:ext cx="6934201" cy="531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sideways range is followed by an up leg in stocks. This could continue for years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*Buy before the $20 trillion hits the market: $10 trillion in stimulus and $10 trillion in new QE at zero rates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now all about 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global economic recovery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“RISK ON”, but we are now waiting for the next dip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*Commodity boom continues, with industrial metals hitting new highs, dragging oil upward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*Bitcoin has become the best risk indicator in the market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breakdown resumes, hitting new 2021 lows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*Perennial dollar weakness will give us opportunities to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buy foreign currencies, commodities, and emerging markets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343400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65419DD-EA0C-40A3-BF49-F8BF64A4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1"/>
            <a:ext cx="7372523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Coca-Cola (KO)-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Dividend Play and bond broxy-3.24% yield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2/$44-$47 call spread-expires in 2 days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FA16EC0-79FD-4186-B75C-36F81E4C0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219201"/>
            <a:ext cx="735088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FFFB30F-438C-4C2E-BA44-C00587995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16000"/>
            <a:ext cx="7609625" cy="5842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4238032-9050-44D4-95DB-6B5BF9B08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5158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1499EAA-255B-452A-BF95-E361B7DF5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7509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/>
              <a:t>Bombs Away for the Bond Market</a:t>
            </a:r>
            <a:r>
              <a:rPr lang="en-US" sz="2000" dirty="0"/>
              <a:t>, as the (TLT) hits a new 2021 low, taking ten year yields up to 1.32%.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*I’m piling money into financials, which love higher interest rates and are an indirect bond short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*Buy (JPM), (BAC), (C), (MS), (GS), and (BLK) on dips.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 1.50% yield on the ten-year US Treasury bond here</a:t>
            </a:r>
            <a:br>
              <a:rPr lang="en-US" sz="2000" dirty="0"/>
            </a:br>
            <a:r>
              <a:rPr lang="en-US" sz="2000" dirty="0"/>
              <a:t> we come! This is the quality trade of 2021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*(TBT) up 40% in 3 months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*Weakening dollar has scared away many foreign buyers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Bombs Away!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5083D-6AA9-D749-A62A-0873F480C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465759"/>
            <a:ext cx="4277299" cy="31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76200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2/$158-$161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2/$159-$162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2/$162-$165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930E68F-3707-4BBB-9E7B-958864AF0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058" y="1600200"/>
            <a:ext cx="680188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1.32%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B2352-87A2-471C-B719-CD269DB48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0"/>
            <a:ext cx="761873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3.45%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8566086-EB8A-46D8-9697-C5DC32AF7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30" y="977900"/>
            <a:ext cx="768594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C706477-AF7D-4183-82E8-EDD0EEE94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4143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Mutations Everywhere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*Distribution is improving slowly, 30 million have been given, about half of what’s in inventory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*Every pandemic parameter started shrinking two weeks ago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*At least 50 variants now in circulation, the race is to inoculate before the more fatal ones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may be moving towards an annual booster shot to catch all the new variants, like a flue shot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may hit a vaccine glut by May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*An annual updated Covid booster shot may become a fact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of life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28 million, </a:t>
            </a:r>
            <a:r>
              <a:rPr lang="en-US" sz="1800" b="1" dirty="0">
                <a:solidFill>
                  <a:schemeClr val="tx1"/>
                </a:solidFill>
              </a:rPr>
              <a:t>deaths approaching 500,000 </a:t>
            </a:r>
            <a:r>
              <a:rPr lang="en-US" sz="1800" dirty="0">
                <a:solidFill>
                  <a:schemeClr val="tx1"/>
                </a:solidFill>
              </a:rPr>
              <a:t>and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still rising at 3,000 a day, and could reach </a:t>
            </a:r>
            <a:r>
              <a:rPr lang="en-US" sz="1800" b="1" dirty="0">
                <a:solidFill>
                  <a:schemeClr val="tx1"/>
                </a:solidFill>
              </a:rPr>
              <a:t>800,000</a:t>
            </a:r>
            <a:r>
              <a:rPr lang="en-US" sz="1800" dirty="0">
                <a:solidFill>
                  <a:schemeClr val="tx1"/>
                </a:solidFill>
              </a:rPr>
              <a:t> at the peak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148" y="4191000"/>
            <a:ext cx="4256176" cy="239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795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4.20%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46F943-BD1E-41E6-AFBE-4FAFDBFC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48538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0.85%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7DA6F6B-DD7A-4856-9EE6-AEAFB2AB4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219200"/>
            <a:ext cx="7327881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New Dollar Lows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*Jay Powell says no rate rise, prompting dollar dive and strong currencies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dollar rallies are temporary and short-term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*With equities soaking up the world’s cash, trading volume and volatility is falling in the forex markets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hits new high at $49,000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*Aussie takes another run towards parity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6FBFC-EBCC-1A40-9866-6425EB9D7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799" y="3143248"/>
            <a:ext cx="4847773" cy="31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595AA3F-8992-4354-96ED-3C0C22636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42079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7C55665-C96D-4419-95D3-EFE70CEAC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0"/>
            <a:ext cx="7751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A36D97C-B10C-411A-BE17-69FB4CD3B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825517" cy="599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19C41B3-A175-4084-9654-FBB60195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32207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B3F9830-91BD-4F9A-BA77-82EBA115F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03300"/>
            <a:ext cx="745443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E537F0-EDBB-46C1-84B3-864EA6F8B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1"/>
            <a:ext cx="7616778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Gone Ballistic, up 10X in 9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Volatility is 10X that of (SPX)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2EB6605-5E10-FE4B-86B2-FB6F765A8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66800"/>
            <a:ext cx="1145710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1135832-EAF4-AA42-9137-46AAC1453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92694"/>
            <a:ext cx="9906000" cy="587261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>
            <a:off x="10596615" y="2514600"/>
            <a:ext cx="1442985" cy="19812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622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New Highs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*Energy Armageddon in Texas spikes prices $10, cuts off 4 million energy consumers, and freezes windmills. Climate change comes home to roost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*Biden creates an oil shortage driving prices higher by banning drilling on federal lands, taking 3 million barrels a day off the market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*Banning new drilling on federal lands takes 3 million barrels a day off the market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</a:rPr>
              <a:t>*Will Biden bring </a:t>
            </a:r>
            <a:r>
              <a:rPr lang="en-US" sz="2000" b="1" dirty="0">
                <a:solidFill>
                  <a:schemeClr val="tx1"/>
                </a:solidFill>
              </a:rPr>
              <a:t>Iran </a:t>
            </a:r>
            <a:r>
              <a:rPr lang="en-US" sz="2000" dirty="0">
                <a:solidFill>
                  <a:schemeClr val="tx1"/>
                </a:solidFill>
              </a:rPr>
              <a:t>oil back on to the market, another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3 million b/d?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*Demand won’t reach 2019 levels until well into </a:t>
            </a:r>
            <a:r>
              <a:rPr lang="en-US" sz="2000" b="1" dirty="0">
                <a:solidFill>
                  <a:schemeClr val="tx1"/>
                </a:solidFill>
              </a:rPr>
              <a:t>2022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*Saudi </a:t>
            </a:r>
            <a:r>
              <a:rPr lang="en-US" sz="2000" dirty="0">
                <a:solidFill>
                  <a:schemeClr val="tx1"/>
                </a:solidFill>
              </a:rPr>
              <a:t>production increase will cap any oil rally….forever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it’s the new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buggy whip industry as the US de-carbonizes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0830F1-D3D2-9F48-B74A-4C48F0EF8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545811"/>
            <a:ext cx="4310148" cy="287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2970D36-297C-4B12-AEF1-2A813099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4080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B1B0596-B879-47BF-AD7F-420B83853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066800"/>
            <a:ext cx="7581207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1A85A31-FB67-4BE5-81F0-94C3613B0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587" y="1066800"/>
            <a:ext cx="7607009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B092F3A-574B-40EB-B178-A4E7C7C8A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0"/>
            <a:ext cx="786147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AA62F97-62DF-4E83-B735-1AA49BF7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590507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Gone to Sleep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*Gold has turned into a bond long and and Bitcoin short and I don’t want either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*Bitcoin surge is pulling cash out of precious metals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*However, any declines will be temporary and QE demand continues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*The long-term bull trend still lives, with gold up 20% in 2020, the best in 10 years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*Traders are shifting to Silver as an economic, industrial plays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*Near zero interest rates and collapsing US dollar is another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&amp; silver incentive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*Bottom Line: buy this dip in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F0B91-5C65-744E-B026-7CD0663C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752" y="3998675"/>
            <a:ext cx="38100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9/$171-$174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8/$169-$172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7/$157-$160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51FE875-9954-4BBB-8E05-64545D23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0"/>
            <a:ext cx="6967700" cy="53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E3E6DC-8394-4A05-AB59-358DE623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62001"/>
            <a:ext cx="78916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B449320-FCB7-4B17-A739-D412157AE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4080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66" y="250201"/>
            <a:ext cx="11294134" cy="63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330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F43B734-2EAD-433D-85C7-9B3E344EB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022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D7BE3E-D14E-4078-8CA5-A45E1AF7C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65700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0698327-FEC3-4FE3-B032-00339213C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762001"/>
            <a:ext cx="800157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19B7374-0E64-4592-8D9B-C091B3C1A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066800"/>
            <a:ext cx="756437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(COPX)-Finally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4121D5-615D-4769-9B78-356C60B6E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2757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7CD352A-B362-437B-BC0C-471CA2769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05" y="1813123"/>
            <a:ext cx="6561389" cy="5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Bidding Wars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09600" y="1106424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/>
            </a:br>
            <a:r>
              <a:rPr lang="en-US" sz="2000" dirty="0"/>
              <a:t>*Bidding wars soar on inventory shortage, topping 56% of all transactions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*More than half of homes closing in two weeks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Existing Home Sales </a:t>
            </a:r>
            <a:r>
              <a:rPr lang="en-US" sz="2000" dirty="0"/>
              <a:t>Soar to 15-year High, up an amazing 22% YOY in December to a seasonally adjusted 6.76 million units.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*Inventories </a:t>
            </a:r>
            <a:r>
              <a:rPr lang="en-US" sz="2000" dirty="0"/>
              <a:t>hit all-time lows at only 1.9 months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are still exploding to the upside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9.5%</a:t>
            </a:r>
            <a:r>
              <a:rPr lang="en-US" sz="2000" dirty="0">
                <a:solidFill>
                  <a:schemeClr val="tx1"/>
                </a:solidFill>
              </a:rPr>
              <a:t> in November,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the one-month biggest spike in history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8DFB7-BEB1-044D-8BE6-9494B1744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657600"/>
            <a:ext cx="501226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Phoenix (13.8%), Seattle (12.7%), and San Diego (12.3%)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dirty="0"/>
              <a:t>A Huge Vaccine Play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34E3222-E029-4F7C-9E2D-7B3B14DA1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1" y="1235409"/>
            <a:ext cx="7391400" cy="56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FD7100E-7945-4204-87D8-2D4395D05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143001"/>
            <a:ext cx="745021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35595</TotalTime>
  <Words>4048</Words>
  <Application>Microsoft Macintosh PowerPoint</Application>
  <PresentationFormat>Widescreen</PresentationFormat>
  <Paragraphs>174</Paragraphs>
  <Slides>102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Arial</vt:lpstr>
      <vt:lpstr>Calibri</vt:lpstr>
      <vt:lpstr>Helvetica</vt:lpstr>
      <vt:lpstr>Office Theme</vt:lpstr>
      <vt:lpstr> The Mad Hedge Fund Trader “Irrational Exuberance”   </vt:lpstr>
      <vt:lpstr> Trade Alert Performance New All Time Highs!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Mutations Everywhere</vt:lpstr>
      <vt:lpstr>PowerPoint Presentation</vt:lpstr>
      <vt:lpstr>PowerPoint Presentation</vt:lpstr>
      <vt:lpstr>The Mad Hedge Profit Predictor Market Timing Index-Bottom of Range-at a “BUY” An artificial intelligence driven algorithm that analyzes 30 different economic, technical, and momentum driven indicators </vt:lpstr>
      <vt:lpstr> The Mad Hedge Profit Predictor Almost Neutral </vt:lpstr>
      <vt:lpstr>The Global Economy – The Teeth Bite Deeper</vt:lpstr>
      <vt:lpstr> Weekly Jobless Claims – Flatlining at record highs  793,000 </vt:lpstr>
      <vt:lpstr>Stocks – Another Leg Up </vt:lpstr>
      <vt:lpstr>      S&amp;P 500 – The Bottom Held-Show How Much Cash is Out of the Market stopped out of long 7/$320-$330 bear put spread   took profits on long 6/$235-$245 bull call spread         </vt:lpstr>
      <vt:lpstr> ProShares Ultra Short S&amp;P 500 (SDS)-  a Great Hedge for long stocks and bonds Long 2X position has a hedge against longs and bond shorts</vt:lpstr>
      <vt:lpstr>(VIX) – Mega Spike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($COMPQ) – </vt:lpstr>
      <vt:lpstr>The Barbell Portfolio</vt:lpstr>
      <vt:lpstr>   Microsoft (MSFT)- Earnings beat- Looking for Another Entry Point stop loss on long 12/$170-$180 call spread  took profits on long 12/$135-$138 call spread      </vt:lpstr>
      <vt:lpstr>   Facebook (FB)-New High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 Apple car moving forward with KIA took profits on long 7/$320-$330 call spread took profits on long 4/24/$250-$260 call spread took profits on long 5/$250-$260 call spread       </vt:lpstr>
      <vt:lpstr>   Alphabet (GOOGL) –  took profits on long 12/$1,200-$1,230 bull call spread took profits on long 9/$1,030-$1,080 vertical bull call spread    </vt:lpstr>
      <vt:lpstr>          Amazon (AMZN) – Time correction took profits on long 9/$2,800-$2,900 bull call spread           </vt:lpstr>
      <vt:lpstr>        ProShares Ultra Technology (ROM) – Up 270% in 9 Months        </vt:lpstr>
      <vt:lpstr>      PayPal (PYPL)-Fintech Rules took profits on long 4/$90-$95 call spread      </vt:lpstr>
      <vt:lpstr>       Tesla (TSLA)- Joining the S&amp;P 500- 500,000 Target Achieved Piper Sandler Raises Target to $1,200,  long 2/$650-$700 call spread-expires in 2 days, long 2/$600-$650 call spread-22 days Took profits on long 2/$600-$650 bull call spread, Took profits on long 2/$550-$600 bull call spread   </vt:lpstr>
      <vt:lpstr>  NVIDIA (NVDA) – The Biggest Chip Deal in History A Mad Hedge 10 bagger – Global Semiconductor Shortage Slows Auto Industry,    </vt:lpstr>
      <vt:lpstr>  Advanced Micro Devices (AMD) – Global chips shortage long 2/$75-$80 call spread-expires in 2 days   </vt:lpstr>
      <vt:lpstr>Palo Alto Networks (PANW)- New High Hacking never goes out of fashion</vt:lpstr>
      <vt:lpstr>  Advanced Micro Devices (AMD)- the next ten bagger - buys Xilinx – Programable logic devices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Boeing (BA) – former LEAP Candidate - The 737 MAX Flies Again! long 2/$150-$160 call spread-expires in 2 days     </vt:lpstr>
      <vt:lpstr>  Package Delivery- United Parcel Service (UPS) – Weather Armageddon massive increase in overnight deliveries, announces blowout earnings took profits on long 11/$130-$140 call spread   </vt:lpstr>
      <vt:lpstr>  Caterpillar (CAT)- Ag + Infrastructure + Housing long 12/$145-$150 call spread took profits on long 11/$125-$135 call spread  </vt:lpstr>
      <vt:lpstr>  Walt Disney (DIS)- Big Recovery Move took profits on long 6/$85-$90 call spread     </vt:lpstr>
      <vt:lpstr>Industrials Sector SPDR (XLI)- (GE), (MMM), (UNP), (UTX), (BA), (HON)</vt:lpstr>
      <vt:lpstr>  US Steel (X) – Commodity Boom   </vt:lpstr>
      <vt:lpstr>  Union Pacific RR (UNP)- More stuff to ship near record earnings announced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Travel Renaissance coming   </vt:lpstr>
      <vt:lpstr>Transports Sector SPDR (XTN)- (ALGT),  (ALK), (JBLU), (LUV), (CHRW), (DAL) </vt:lpstr>
      <vt:lpstr>Health Care Sector (XLV), (RXL) (JNJ), (PFE), (MRK), (GILD), (ACT), (AMGN)  </vt:lpstr>
      <vt:lpstr>Amgen (AMGN) took profits on long 11/$185-$200 bull call spread</vt:lpstr>
      <vt:lpstr>Regeneron (REGN) took profits on long 7/$570-$580 call spread </vt:lpstr>
      <vt:lpstr>CRISPR Therapeutics (CRSP) </vt:lpstr>
      <vt:lpstr>Goldman Sachs (GS) – Blowout earnings long 2/$240-$260 call spread-expires in 2 days</vt:lpstr>
      <vt:lpstr>Morgan Stanley (MS) – Blowout Earnings long 2/$55-$60 call spread-expires in 2 days</vt:lpstr>
      <vt:lpstr> JP Morgan Chase (JPM)-Rising Rates took profits on long 2/$110-$115 call spread took profits on long 12/$100-$105 bull call spread took profits on long 11/$85-$90 bull call spread took profit on long 11/$110-$115 bear put spread  took profits on long 9/$90-$95 bull call spread</vt:lpstr>
      <vt:lpstr>Citigroup (C) – “Recovery” Rotation Play</vt:lpstr>
      <vt:lpstr>Bank of America (BAC) –  long 2/$28-$30 call spread-expires in 2 days</vt:lpstr>
      <vt:lpstr> Blackrock (BLK)-Asset Collection Boom long 2/$640-$660 call spread-expires in 2 days </vt:lpstr>
      <vt:lpstr>Visa (V) – “Touchless” Fintech Play stopped out of long 11/$180-$185 bull call spread took profits on long 9/$180-$185 bull call spread</vt:lpstr>
      <vt:lpstr>Consumer Discretionary SPDR (XLY) (DIS), (AMZN), (HD), (CMCSA), (MCD), (SBUX) </vt:lpstr>
      <vt:lpstr>Coca-Cola (KO)- Dividend Play and bond broxy-3.24% yield long 2/$44-$47 call spread-expires in 2 days</vt:lpstr>
      <vt:lpstr>Europe Hedged Equity (HEDJ)- </vt:lpstr>
      <vt:lpstr>Japan (DXJ)- </vt:lpstr>
      <vt:lpstr> Emerging Markets (EEM) -  Pro trade, Weak Dollar, long recovery Play</vt:lpstr>
      <vt:lpstr>Bonds – Bombs Away!</vt:lpstr>
      <vt:lpstr>          Treasury ETF (TLT) – Huge Short Play took profits on long 2/$158-$161 put spread took profits on long 2/$159-$162 put spread took profits on long 2/$162-$165 put spread              </vt:lpstr>
      <vt:lpstr> Ten Year Treasury Yield ($TNX) – 1.32%  </vt:lpstr>
      <vt:lpstr> Junk Bonds (HYG) 3.45% Yield to Maturity  </vt:lpstr>
      <vt:lpstr>2X Short Treasuries (TBT)-Another run at highs</vt:lpstr>
      <vt:lpstr>Emerging Market Debt (ELD) 4.20% Yield- </vt:lpstr>
      <vt:lpstr>Municipal Bonds (MUB) – 0.85%   Mix of AAA, AA, and A rated bonds </vt:lpstr>
      <vt:lpstr>Foreign Currencies – New Dollar Lows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Gone Ballistic, up 10X in 9 Months Volatility is 10X that of (SPX) </vt:lpstr>
      <vt:lpstr>Energy – New Highs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Gone to Sleep</vt:lpstr>
      <vt:lpstr>  Gold (GLD)- Short Term downtrend took profits on long 9/$171-$174 call spread took profits on long 8/$169-$172 call spread  took profits on long 7/$157-$160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(COPX)-Finally a break  </vt:lpstr>
      <vt:lpstr> Freeport McMoRan (FCX)-World’s Largest Copper Producer took profits on long 4/$10-$11 call spread took profits on short 4/$114 calls </vt:lpstr>
      <vt:lpstr>Real Estate – Bidding Wars</vt:lpstr>
      <vt:lpstr>November Corelogic S&amp;P Case Shiller Home Price Index Phoenix (13.8%), Seattle (12.7%), and San Diego (12.3%)  </vt:lpstr>
      <vt:lpstr>Simon Property Group (SPG)- Mall REIT A Huge Vaccine Play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March 3,  from Lake Tahoe, NV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7511</cp:revision>
  <cp:lastPrinted>2017-08-31T13:43:13Z</cp:lastPrinted>
  <dcterms:created xsi:type="dcterms:W3CDTF">2015-02-05T17:12:57Z</dcterms:created>
  <dcterms:modified xsi:type="dcterms:W3CDTF">2021-02-17T17:01:13Z</dcterms:modified>
</cp:coreProperties>
</file>