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09"/>
  </p:notesMasterIdLst>
  <p:sldIdLst>
    <p:sldId id="256" r:id="rId2"/>
    <p:sldId id="888" r:id="rId3"/>
    <p:sldId id="605" r:id="rId4"/>
    <p:sldId id="1127" r:id="rId5"/>
    <p:sldId id="1128" r:id="rId6"/>
    <p:sldId id="997" r:id="rId7"/>
    <p:sldId id="664" r:id="rId8"/>
    <p:sldId id="824" r:id="rId9"/>
    <p:sldId id="1106" r:id="rId10"/>
    <p:sldId id="1107" r:id="rId11"/>
    <p:sldId id="1108" r:id="rId12"/>
    <p:sldId id="1109" r:id="rId13"/>
    <p:sldId id="1117" r:id="rId14"/>
    <p:sldId id="1118" r:id="rId15"/>
    <p:sldId id="1110" r:id="rId16"/>
    <p:sldId id="1076" r:id="rId17"/>
    <p:sldId id="695" r:id="rId18"/>
    <p:sldId id="898" r:id="rId19"/>
    <p:sldId id="1113" r:id="rId20"/>
    <p:sldId id="1033" r:id="rId21"/>
    <p:sldId id="1073" r:id="rId22"/>
    <p:sldId id="1074" r:id="rId23"/>
    <p:sldId id="1026" r:id="rId24"/>
    <p:sldId id="570" r:id="rId25"/>
    <p:sldId id="280" r:id="rId26"/>
    <p:sldId id="1057" r:id="rId27"/>
    <p:sldId id="563" r:id="rId28"/>
    <p:sldId id="835" r:id="rId29"/>
    <p:sldId id="613" r:id="rId30"/>
    <p:sldId id="831" r:id="rId31"/>
    <p:sldId id="811" r:id="rId32"/>
    <p:sldId id="1025" r:id="rId33"/>
    <p:sldId id="891" r:id="rId34"/>
    <p:sldId id="1047" r:id="rId35"/>
    <p:sldId id="1126" r:id="rId36"/>
    <p:sldId id="814" r:id="rId37"/>
    <p:sldId id="1072" r:id="rId38"/>
    <p:sldId id="764" r:id="rId39"/>
    <p:sldId id="765" r:id="rId40"/>
    <p:sldId id="1071" r:id="rId41"/>
    <p:sldId id="1070" r:id="rId42"/>
    <p:sldId id="840" r:id="rId43"/>
    <p:sldId id="1068" r:id="rId44"/>
    <p:sldId id="1069" r:id="rId45"/>
    <p:sldId id="893" r:id="rId46"/>
    <p:sldId id="289" r:id="rId47"/>
    <p:sldId id="730" r:id="rId48"/>
    <p:sldId id="1054" r:id="rId49"/>
    <p:sldId id="994" r:id="rId50"/>
    <p:sldId id="996" r:id="rId51"/>
    <p:sldId id="830" r:id="rId52"/>
    <p:sldId id="481" r:id="rId53"/>
    <p:sldId id="290" r:id="rId54"/>
    <p:sldId id="1008" r:id="rId55"/>
    <p:sldId id="1038" r:id="rId56"/>
    <p:sldId id="1009" r:id="rId57"/>
    <p:sldId id="669" r:id="rId58"/>
    <p:sldId id="1079" r:id="rId59"/>
    <p:sldId id="1043" r:id="rId60"/>
    <p:sldId id="1081" r:id="rId61"/>
    <p:sldId id="1083" r:id="rId62"/>
    <p:sldId id="1086" r:id="rId63"/>
    <p:sldId id="1080" r:id="rId64"/>
    <p:sldId id="1049" r:id="rId65"/>
    <p:sldId id="336" r:id="rId66"/>
    <p:sldId id="1084" r:id="rId67"/>
    <p:sldId id="295" r:id="rId68"/>
    <p:sldId id="501" r:id="rId69"/>
    <p:sldId id="539" r:id="rId70"/>
    <p:sldId id="1114" r:id="rId71"/>
    <p:sldId id="654" r:id="rId72"/>
    <p:sldId id="659" r:id="rId73"/>
    <p:sldId id="655" r:id="rId74"/>
    <p:sldId id="656" r:id="rId75"/>
    <p:sldId id="657" r:id="rId76"/>
    <p:sldId id="658" r:id="rId77"/>
    <p:sldId id="1115" r:id="rId78"/>
    <p:sldId id="533" r:id="rId79"/>
    <p:sldId id="756" r:id="rId80"/>
    <p:sldId id="1001" r:id="rId81"/>
    <p:sldId id="786" r:id="rId82"/>
    <p:sldId id="546" r:id="rId83"/>
    <p:sldId id="536" r:id="rId84"/>
    <p:sldId id="777" r:id="rId85"/>
    <p:sldId id="1116" r:id="rId86"/>
    <p:sldId id="388" r:id="rId87"/>
    <p:sldId id="312" r:id="rId88"/>
    <p:sldId id="380" r:id="rId89"/>
    <p:sldId id="747" r:id="rId90"/>
    <p:sldId id="313" r:id="rId91"/>
    <p:sldId id="972" r:id="rId92"/>
    <p:sldId id="907" r:id="rId93"/>
    <p:sldId id="650" r:id="rId94"/>
    <p:sldId id="729" r:id="rId95"/>
    <p:sldId id="737" r:id="rId96"/>
    <p:sldId id="998" r:id="rId97"/>
    <p:sldId id="999" r:id="rId98"/>
    <p:sldId id="1000" r:id="rId99"/>
    <p:sldId id="904" r:id="rId100"/>
    <p:sldId id="905" r:id="rId101"/>
    <p:sldId id="754" r:id="rId102"/>
    <p:sldId id="332" r:id="rId103"/>
    <p:sldId id="586" r:id="rId104"/>
    <p:sldId id="1005" r:id="rId105"/>
    <p:sldId id="1006" r:id="rId106"/>
    <p:sldId id="492" r:id="rId107"/>
    <p:sldId id="335" r:id="rId108"/>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9" autoAdjust="0"/>
    <p:restoredTop sz="94822"/>
  </p:normalViewPr>
  <p:slideViewPr>
    <p:cSldViewPr>
      <p:cViewPr varScale="1">
        <p:scale>
          <a:sx n="141" d="100"/>
          <a:sy n="141" d="100"/>
        </p:scale>
        <p:origin x="192" y="26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60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2120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7193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144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0045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8588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3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8559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80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90906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32516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9802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954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1478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007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4715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78267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047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8448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3242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39403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6753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37949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54847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16830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3133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13018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90144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53719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45214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02474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6113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6631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61355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40828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81603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92261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1992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373915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21162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3931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1158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6196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82409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012694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486175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652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32846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2602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85188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877715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44743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21125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3102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202641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08125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537795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280910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7513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1923230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65632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761421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46469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7164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66456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61186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25799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266806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138583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39044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263573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035793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343219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139072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840654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61315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378884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52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hyperlink" Target="mailto:support@madhedgefundtrader.com" TargetMode="External"/><Relationship Id="rId2" Type="http://schemas.openxmlformats.org/officeDocument/2006/relationships/notesSlide" Target="../notesSlides/notesSlide88.xml"/><Relationship Id="rId1" Type="http://schemas.openxmlformats.org/officeDocument/2006/relationships/slideLayout" Target="../slideLayouts/slideLayout9.xml"/><Relationship Id="rId4" Type="http://schemas.openxmlformats.org/officeDocument/2006/relationships/image" Target="../media/image109.jp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590800" y="304800"/>
            <a:ext cx="7696200" cy="13716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The Mad Hedge Fund Trader</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“The Correction is Over”</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752599"/>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dirty="0">
                <a:solidFill>
                  <a:schemeClr val="dk1"/>
                </a:solidFill>
                <a:latin typeface="Calibri"/>
                <a:ea typeface="Calibri"/>
                <a:cs typeface="Calibri"/>
                <a:sym typeface="Calibri"/>
              </a:rPr>
              <a:t>  With John Thomas</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from Silicon Valley</a:t>
            </a:r>
            <a:r>
              <a:rPr lang="en-US" sz="2400" i="1" dirty="0">
                <a:solidFill>
                  <a:schemeClr val="dk1"/>
                </a:solidFill>
                <a:latin typeface="Calibri"/>
                <a:ea typeface="Calibri"/>
                <a:cs typeface="Calibri"/>
                <a:sym typeface="Calibri"/>
              </a:rPr>
              <a:t>,</a:t>
            </a:r>
            <a:r>
              <a:rPr lang="en-US" sz="2800" i="1" dirty="0">
                <a:solidFill>
                  <a:schemeClr val="dk1"/>
                </a:solidFill>
                <a:latin typeface="Calibri"/>
                <a:ea typeface="Calibri"/>
                <a:cs typeface="Calibri"/>
                <a:sym typeface="Calibri"/>
              </a:rPr>
              <a:t> April 28, 2021</a:t>
            </a:r>
            <a:br>
              <a:rPr lang="en-US" sz="2400" i="1" dirty="0">
                <a:solidFill>
                  <a:schemeClr val="dk1"/>
                </a:solidFill>
                <a:latin typeface="Calibri"/>
                <a:ea typeface="Calibri"/>
                <a:cs typeface="Calibri"/>
                <a:sym typeface="Calibri"/>
              </a:rPr>
            </a:br>
            <a:r>
              <a:rPr lang="en-US" sz="3100" u="sng" dirty="0">
                <a:solidFill>
                  <a:schemeClr val="hlink"/>
                </a:solidFill>
                <a:latin typeface="Calibri"/>
                <a:ea typeface="Calibri"/>
                <a:cs typeface="Calibri"/>
                <a:sym typeface="Calibri"/>
                <a:hlinkClick r:id="rId3"/>
              </a:rPr>
              <a:t>www.madhedgefundtrader.com</a:t>
            </a:r>
            <a:r>
              <a:rPr lang="en-US" sz="3100" dirty="0">
                <a:solidFill>
                  <a:srgbClr val="0070C0"/>
                </a:solidFill>
                <a:latin typeface="Calibri"/>
                <a:ea typeface="Calibri"/>
                <a:cs typeface="Calibri"/>
                <a:sym typeface="Calibri"/>
              </a:rPr>
              <a:t> </a:t>
            </a:r>
          </a:p>
        </p:txBody>
      </p:sp>
      <p:pic>
        <p:nvPicPr>
          <p:cNvPr id="3" name="Picture 2">
            <a:extLst>
              <a:ext uri="{FF2B5EF4-FFF2-40B4-BE49-F238E27FC236}">
                <a16:creationId xmlns:a16="http://schemas.microsoft.com/office/drawing/2014/main" id="{51CC0752-6FE3-C949-B5EB-F3A0BBF769A3}"/>
              </a:ext>
            </a:extLst>
          </p:cNvPr>
          <p:cNvPicPr>
            <a:picLocks noChangeAspect="1"/>
          </p:cNvPicPr>
          <p:nvPr/>
        </p:nvPicPr>
        <p:blipFill>
          <a:blip r:embed="rId4"/>
          <a:stretch>
            <a:fillRect/>
          </a:stretch>
        </p:blipFill>
        <p:spPr>
          <a:xfrm>
            <a:off x="3460531" y="1219200"/>
            <a:ext cx="6172200" cy="3471863"/>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0BF0-1BF1-C749-8DE1-6F1AE642AE1B}"/>
              </a:ext>
            </a:extLst>
          </p:cNvPr>
          <p:cNvSpPr>
            <a:spLocks noGrp="1"/>
          </p:cNvSpPr>
          <p:nvPr>
            <p:ph type="title"/>
          </p:nvPr>
        </p:nvSpPr>
        <p:spPr/>
        <p:txBody>
          <a:bodyPr/>
          <a:lstStyle/>
          <a:p>
            <a:r>
              <a:rPr lang="en-US" sz="2400" b="1" dirty="0"/>
              <a:t>On the Way to Zero</a:t>
            </a:r>
          </a:p>
        </p:txBody>
      </p:sp>
      <p:sp>
        <p:nvSpPr>
          <p:cNvPr id="3" name="Text Placeholder 2">
            <a:extLst>
              <a:ext uri="{FF2B5EF4-FFF2-40B4-BE49-F238E27FC236}">
                <a16:creationId xmlns:a16="http://schemas.microsoft.com/office/drawing/2014/main" id="{6FBE31FE-E45A-F648-B8F2-BC2F247F9495}"/>
              </a:ext>
            </a:extLst>
          </p:cNvPr>
          <p:cNvSpPr>
            <a:spLocks noGrp="1"/>
          </p:cNvSpPr>
          <p:nvPr>
            <p:ph type="body" idx="1"/>
          </p:nvPr>
        </p:nvSpPr>
        <p:spPr/>
        <p:txBody>
          <a:bodyPr/>
          <a:lstStyle/>
          <a:p>
            <a:endParaRPr lang="en-US" dirty="0"/>
          </a:p>
        </p:txBody>
      </p:sp>
      <p:pic>
        <p:nvPicPr>
          <p:cNvPr id="6" name="Picture 5" descr="Chart, histogram&#10;&#10;Description automatically generated">
            <a:extLst>
              <a:ext uri="{FF2B5EF4-FFF2-40B4-BE49-F238E27FC236}">
                <a16:creationId xmlns:a16="http://schemas.microsoft.com/office/drawing/2014/main" id="{DD42EF73-CB73-4748-9C90-70949BB394CF}"/>
              </a:ext>
            </a:extLst>
          </p:cNvPr>
          <p:cNvPicPr/>
          <p:nvPr/>
        </p:nvPicPr>
        <p:blipFill>
          <a:blip r:embed="rId2"/>
          <a:stretch>
            <a:fillRect/>
          </a:stretch>
        </p:blipFill>
        <p:spPr>
          <a:xfrm>
            <a:off x="1828800" y="1417637"/>
            <a:ext cx="8991600" cy="4449762"/>
          </a:xfrm>
          <a:prstGeom prst="rect">
            <a:avLst/>
          </a:prstGeom>
        </p:spPr>
      </p:pic>
      <p:cxnSp>
        <p:nvCxnSpPr>
          <p:cNvPr id="8" name="Straight Arrow Connector 7">
            <a:extLst>
              <a:ext uri="{FF2B5EF4-FFF2-40B4-BE49-F238E27FC236}">
                <a16:creationId xmlns:a16="http://schemas.microsoft.com/office/drawing/2014/main" id="{6BDC0B85-2BF0-8B4A-B0F7-377F785ACDB6}"/>
              </a:ext>
            </a:extLst>
          </p:cNvPr>
          <p:cNvCxnSpPr>
            <a:cxnSpLocks/>
          </p:cNvCxnSpPr>
          <p:nvPr/>
        </p:nvCxnSpPr>
        <p:spPr>
          <a:xfrm>
            <a:off x="9525000" y="2895600"/>
            <a:ext cx="1828800" cy="23254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5359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1981200" y="76200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Freeport McMoRan (FCX)-</a:t>
            </a:r>
            <a:r>
              <a:rPr lang="en-US" sz="2000" dirty="0">
                <a:solidFill>
                  <a:schemeClr val="dk1"/>
                </a:solidFill>
                <a:latin typeface="Calibri"/>
                <a:ea typeface="Calibri"/>
                <a:cs typeface="Calibri"/>
                <a:sym typeface="Calibri"/>
              </a:rPr>
              <a:t>Largest US Copper Producer-New High</a:t>
            </a:r>
            <a:br>
              <a:rPr lang="en-US" sz="18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5/$30-$33 call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4-2020/$10-$11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short 4-2020/$14 calls</a:t>
            </a:r>
            <a:br>
              <a:rPr lang="en-US" sz="2400" dirty="0">
                <a:solidFill>
                  <a:schemeClr val="dk1"/>
                </a:solidFill>
                <a:latin typeface="Calibri"/>
                <a:ea typeface="Calibri"/>
                <a:cs typeface="Calibri"/>
                <a:sym typeface="Calibri"/>
              </a:rPr>
            </a:br>
            <a:endParaRPr lang="en-US" sz="2800" b="1" dirty="0">
              <a:solidFill>
                <a:schemeClr val="dk1"/>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66C0527B-AC06-41E4-A4A8-AEE21E300221}"/>
              </a:ext>
            </a:extLst>
          </p:cNvPr>
          <p:cNvPicPr>
            <a:picLocks noChangeAspect="1"/>
          </p:cNvPicPr>
          <p:nvPr/>
        </p:nvPicPr>
        <p:blipFill>
          <a:blip r:embed="rId3"/>
          <a:stretch>
            <a:fillRect/>
          </a:stretch>
        </p:blipFill>
        <p:spPr>
          <a:xfrm>
            <a:off x="3200400" y="1939014"/>
            <a:ext cx="6412515" cy="4918986"/>
          </a:xfrm>
          <a:prstGeom prst="rect">
            <a:avLst/>
          </a:prstGeom>
        </p:spPr>
      </p:pic>
    </p:spTree>
    <p:extLst>
      <p:ext uri="{BB962C8B-B14F-4D97-AF65-F5344CB8AC3E}">
        <p14:creationId xmlns:p14="http://schemas.microsoft.com/office/powerpoint/2010/main" val="3945119886"/>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1521372" y="265176"/>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Real Estate – Record Highs</a:t>
            </a:r>
          </a:p>
        </p:txBody>
      </p:sp>
      <p:sp>
        <p:nvSpPr>
          <p:cNvPr id="577" name="Shape 577"/>
          <p:cNvSpPr txBox="1">
            <a:spLocks noGrp="1"/>
          </p:cNvSpPr>
          <p:nvPr>
            <p:ph type="body" idx="1"/>
          </p:nvPr>
        </p:nvSpPr>
        <p:spPr>
          <a:xfrm>
            <a:off x="609600" y="1106424"/>
            <a:ext cx="9677400" cy="5063274"/>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2000" b="1" dirty="0"/>
            </a:br>
            <a:br>
              <a:rPr lang="en-US" sz="1800" dirty="0"/>
            </a:br>
            <a:r>
              <a:rPr lang="en-US" sz="1800" dirty="0">
                <a:latin typeface="+mj-lt"/>
              </a:rPr>
              <a:t>*There are Four Million Houses </a:t>
            </a:r>
            <a:r>
              <a:rPr lang="en-US" sz="1800" b="1" dirty="0">
                <a:latin typeface="+mj-lt"/>
              </a:rPr>
              <a:t>Missing</a:t>
            </a:r>
            <a:r>
              <a:rPr lang="en-US" sz="1800" dirty="0">
                <a:latin typeface="+mj-lt"/>
              </a:rPr>
              <a:t> in the US, according to the FHA. New construction hitting a 15-year high is not enough. </a:t>
            </a:r>
            <a:br>
              <a:rPr lang="en-US" sz="18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a:t>
            </a:r>
            <a:r>
              <a:rPr lang="en-US" sz="1800" b="1" dirty="0"/>
              <a:t>Housing Starts </a:t>
            </a:r>
            <a:r>
              <a:rPr lang="en-US" sz="1800" dirty="0"/>
              <a:t>surged by 1.7 million units in March to 1.613 million units </a:t>
            </a:r>
            <a:br>
              <a:rPr lang="en-US" sz="1800" dirty="0"/>
            </a:br>
            <a:br>
              <a:rPr lang="en-US" sz="1800" dirty="0"/>
            </a:br>
            <a:r>
              <a:rPr lang="en-US" sz="1800" dirty="0"/>
              <a:t>*</a:t>
            </a:r>
            <a:r>
              <a:rPr lang="en-US" sz="1800" b="1" dirty="0"/>
              <a:t>Existing Home Sales </a:t>
            </a:r>
            <a:r>
              <a:rPr lang="en-US" sz="1800" dirty="0"/>
              <a:t>Down 12.3% YOY, down 3.7% in March</a:t>
            </a: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r>
              <a:rPr lang="en-US" sz="1800" b="1" dirty="0">
                <a:solidFill>
                  <a:schemeClr val="tx1"/>
                </a:solidFill>
                <a:latin typeface="+mn-lt"/>
                <a:ea typeface="Calibri"/>
                <a:cs typeface="Calibri" panose="020F0502020204030204" pitchFamily="34" charset="0"/>
                <a:sym typeface="Calibri"/>
              </a:rPr>
              <a:t>*</a:t>
            </a:r>
            <a:r>
              <a:rPr lang="en-US" sz="1800" b="1" dirty="0"/>
              <a:t>New Home Sales </a:t>
            </a:r>
            <a:r>
              <a:rPr lang="en-US" sz="1800" dirty="0"/>
              <a:t>Up a Ballistic 20.7% YOY, in March</a:t>
            </a:r>
            <a:br>
              <a:rPr lang="en-US" sz="1800" dirty="0"/>
            </a:br>
            <a:br>
              <a:rPr lang="en-US" sz="1800" dirty="0"/>
            </a:br>
            <a:r>
              <a:rPr lang="en-US" sz="1800" dirty="0"/>
              <a:t>*Flight to the suburbs and bigger houses continues </a:t>
            </a: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r>
              <a:rPr lang="en-US" sz="2000" dirty="0">
                <a:solidFill>
                  <a:schemeClr val="tx1"/>
                </a:solidFill>
              </a:rPr>
              <a:t>*Housing prices are still exploding to the upside</a:t>
            </a:r>
            <a:br>
              <a:rPr lang="en-US" sz="2000" dirty="0">
                <a:solidFill>
                  <a:schemeClr val="tx1"/>
                </a:solidFill>
              </a:rPr>
            </a:br>
            <a:r>
              <a:rPr lang="en-US" sz="2000" dirty="0">
                <a:solidFill>
                  <a:schemeClr val="tx1"/>
                </a:solidFill>
              </a:rPr>
              <a:t> with </a:t>
            </a:r>
            <a:r>
              <a:rPr lang="en-US" sz="2000" b="1" i="1" dirty="0">
                <a:solidFill>
                  <a:schemeClr val="tx1"/>
                </a:solidFill>
              </a:rPr>
              <a:t>S&amp;P Case Shiller Rose 12.0%</a:t>
            </a:r>
            <a:r>
              <a:rPr lang="en-US" sz="2000" dirty="0">
                <a:solidFill>
                  <a:schemeClr val="tx1"/>
                </a:solidFill>
              </a:rPr>
              <a:t> in February,</a:t>
            </a:r>
            <a:br>
              <a:rPr lang="en-US" sz="2000" dirty="0">
                <a:solidFill>
                  <a:schemeClr val="tx1"/>
                </a:solidFill>
              </a:rPr>
            </a:br>
            <a:r>
              <a:rPr lang="en-US" sz="2000" dirty="0">
                <a:solidFill>
                  <a:schemeClr val="tx1"/>
                </a:solidFill>
              </a:rPr>
              <a:t>a 15 year high, despite a 50-basis point rise in</a:t>
            </a:r>
            <a:br>
              <a:rPr lang="en-US" sz="2000" dirty="0">
                <a:solidFill>
                  <a:schemeClr val="tx1"/>
                </a:solidFill>
              </a:rPr>
            </a:br>
            <a:r>
              <a:rPr lang="en-US" sz="2000" dirty="0">
                <a:solidFill>
                  <a:schemeClr val="tx1"/>
                </a:solidFill>
              </a:rPr>
              <a:t>home mortgage interest rates</a:t>
            </a:r>
            <a:br>
              <a:rPr lang="en-US" sz="1800" dirty="0">
                <a:solidFill>
                  <a:schemeClr val="tx1"/>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latin typeface="Calibri"/>
                <a:ea typeface="Calibri"/>
                <a:cs typeface="Calibri"/>
                <a:sym typeface="Calibri"/>
              </a:rPr>
            </a:br>
            <a:br>
              <a:rPr lang="en-US" sz="2000" b="1" dirty="0">
                <a:solidFill>
                  <a:schemeClr val="tx1"/>
                </a:solidFill>
                <a:latin typeface="Calibri"/>
                <a:ea typeface="Calibri"/>
                <a:cs typeface="Calibri"/>
                <a:sym typeface="Calibri"/>
              </a:rPr>
            </a:br>
            <a:br>
              <a:rPr lang="en-US" sz="1800" b="1" dirty="0">
                <a:solidFill>
                  <a:schemeClr val="tx1"/>
                </a:solidFill>
                <a:latin typeface="Calibri"/>
                <a:ea typeface="Calibri"/>
                <a:cs typeface="Calibri"/>
                <a:sym typeface="Calibri"/>
              </a:rPr>
            </a:br>
            <a:br>
              <a:rPr lang="en-US" sz="1600" dirty="0">
                <a:solidFill>
                  <a:schemeClr val="tx1"/>
                </a:solidFill>
                <a:latin typeface="Calibri"/>
                <a:ea typeface="Calibri"/>
                <a:cs typeface="Calibri"/>
                <a:sym typeface="Calibri"/>
              </a:rPr>
            </a:br>
            <a:br>
              <a:rPr lang="en-US" sz="1600" dirty="0">
                <a:solidFill>
                  <a:schemeClr val="tx1"/>
                </a:solidFill>
                <a:latin typeface="Calibri"/>
                <a:ea typeface="Calibri"/>
                <a:cs typeface="Calibri"/>
                <a:sym typeface="Calibri"/>
              </a:rPr>
            </a:br>
            <a:endParaRPr lang="en-US" sz="1600" dirty="0">
              <a:solidFill>
                <a:schemeClr val="tx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4EF48E7-36D6-9849-BB32-88A41C30E8F2}"/>
              </a:ext>
            </a:extLst>
          </p:cNvPr>
          <p:cNvPicPr>
            <a:picLocks noChangeAspect="1"/>
          </p:cNvPicPr>
          <p:nvPr/>
        </p:nvPicPr>
        <p:blipFill>
          <a:blip r:embed="rId3"/>
          <a:stretch>
            <a:fillRect/>
          </a:stretch>
        </p:blipFill>
        <p:spPr>
          <a:xfrm>
            <a:off x="7162800" y="3382617"/>
            <a:ext cx="4724400" cy="3132483"/>
          </a:xfrm>
          <a:prstGeom prst="rect">
            <a:avLst/>
          </a:prstGeom>
        </p:spPr>
      </p:pic>
    </p:spTree>
    <p:extLst>
      <p:ext uri="{BB962C8B-B14F-4D97-AF65-F5344CB8AC3E}">
        <p14:creationId xmlns:p14="http://schemas.microsoft.com/office/powerpoint/2010/main" val="1018156935"/>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2057400" y="3048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November Corelogic S&amp;P Case Shiller Home Price Index</a:t>
            </a:r>
            <a:br>
              <a:rPr lang="en-US" sz="2400" dirty="0">
                <a:solidFill>
                  <a:schemeClr val="dk1"/>
                </a:solidFill>
                <a:latin typeface="Calibri"/>
                <a:ea typeface="Calibri"/>
                <a:cs typeface="Calibri"/>
                <a:sym typeface="Calibri"/>
              </a:rPr>
            </a:br>
            <a:r>
              <a:rPr lang="en-US" sz="2000" dirty="0"/>
              <a:t>Phoenix </a:t>
            </a:r>
            <a:r>
              <a:rPr lang="en-US" sz="2000"/>
              <a:t>(17.4%), </a:t>
            </a:r>
            <a:r>
              <a:rPr lang="en-US" sz="2000" dirty="0"/>
              <a:t>Seattle </a:t>
            </a:r>
            <a:r>
              <a:rPr lang="en-US" sz="2000"/>
              <a:t>(17.0%), </a:t>
            </a:r>
            <a:r>
              <a:rPr lang="en-US" sz="2000" dirty="0"/>
              <a:t>and San Diego </a:t>
            </a:r>
            <a:r>
              <a:rPr lang="en-US" sz="2000"/>
              <a:t>(15.4%) </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8C4D5F6C-0E99-CE41-8B45-0286AA11B17B}"/>
              </a:ext>
            </a:extLst>
          </p:cNvPr>
          <p:cNvSpPr txBox="1"/>
          <p:nvPr/>
        </p:nvSpPr>
        <p:spPr>
          <a:xfrm>
            <a:off x="5715000" y="6400800"/>
            <a:ext cx="1249060" cy="215444"/>
          </a:xfrm>
          <a:prstGeom prst="rect">
            <a:avLst/>
          </a:prstGeom>
          <a:noFill/>
        </p:spPr>
        <p:txBody>
          <a:bodyPr wrap="none" rtlCol="0">
            <a:spAutoFit/>
          </a:bodyPr>
          <a:lstStyle/>
          <a:p>
            <a:r>
              <a:rPr lang="en-US" sz="800" dirty="0" err="1"/>
              <a:t>Tradingeconomics.com</a:t>
            </a:r>
            <a:endParaRPr lang="en-US" sz="800" dirty="0"/>
          </a:p>
        </p:txBody>
      </p:sp>
      <p:pic>
        <p:nvPicPr>
          <p:cNvPr id="7" name="Picture 6" descr="Chart, line chart&#10;&#10;Description automatically generated">
            <a:extLst>
              <a:ext uri="{FF2B5EF4-FFF2-40B4-BE49-F238E27FC236}">
                <a16:creationId xmlns:a16="http://schemas.microsoft.com/office/drawing/2014/main" id="{C7B44B33-1C7B-354F-8722-45496D674475}"/>
              </a:ext>
            </a:extLst>
          </p:cNvPr>
          <p:cNvPicPr>
            <a:picLocks noChangeAspect="1"/>
          </p:cNvPicPr>
          <p:nvPr/>
        </p:nvPicPr>
        <p:blipFill>
          <a:blip r:embed="rId3"/>
          <a:stretch>
            <a:fillRect/>
          </a:stretch>
        </p:blipFill>
        <p:spPr>
          <a:xfrm>
            <a:off x="0" y="1360528"/>
            <a:ext cx="12192000" cy="5040272"/>
          </a:xfrm>
          <a:prstGeom prst="rect">
            <a:avLst/>
          </a:prstGeom>
        </p:spPr>
      </p:pic>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Simon Property Group (SPG)- Mall REIT</a:t>
            </a:r>
            <a:br>
              <a:rPr lang="en-US" sz="2000" dirty="0"/>
            </a:br>
            <a:r>
              <a:rPr lang="en-US" sz="2000" dirty="0"/>
              <a:t>A Huge Vaccine Play</a:t>
            </a:r>
          </a:p>
        </p:txBody>
      </p:sp>
      <p:sp>
        <p:nvSpPr>
          <p:cNvPr id="3" name="Text Placeholder 2"/>
          <p:cNvSpPr>
            <a:spLocks noGrp="1"/>
          </p:cNvSpPr>
          <p:nvPr>
            <p:ph type="body" idx="1"/>
          </p:nvPr>
        </p:nvSpPr>
        <p:spPr/>
        <p:txBody>
          <a:bodyPr/>
          <a:lstStyle/>
          <a:p>
            <a:endParaRPr lang="en-US" dirty="0"/>
          </a:p>
        </p:txBody>
      </p:sp>
      <p:pic>
        <p:nvPicPr>
          <p:cNvPr id="5" name="Picture 4" descr="Chart&#10;&#10;Description automatically generated">
            <a:extLst>
              <a:ext uri="{FF2B5EF4-FFF2-40B4-BE49-F238E27FC236}">
                <a16:creationId xmlns:a16="http://schemas.microsoft.com/office/drawing/2014/main" id="{85F5FFB6-586D-4CBD-A4BD-A4CD3A676141}"/>
              </a:ext>
            </a:extLst>
          </p:cNvPr>
          <p:cNvPicPr>
            <a:picLocks noChangeAspect="1"/>
          </p:cNvPicPr>
          <p:nvPr/>
        </p:nvPicPr>
        <p:blipFill>
          <a:blip r:embed="rId2"/>
          <a:stretch>
            <a:fillRect/>
          </a:stretch>
        </p:blipFill>
        <p:spPr>
          <a:xfrm>
            <a:off x="2743200" y="1367942"/>
            <a:ext cx="7098314" cy="5460241"/>
          </a:xfrm>
          <a:prstGeom prst="rect">
            <a:avLst/>
          </a:prstGeom>
        </p:spPr>
      </p:pic>
    </p:spTree>
    <p:extLst>
      <p:ext uri="{BB962C8B-B14F-4D97-AF65-F5344CB8AC3E}">
        <p14:creationId xmlns:p14="http://schemas.microsoft.com/office/powerpoint/2010/main" val="452095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FFA7-1E61-2247-9AF0-2EE358895442}"/>
              </a:ext>
            </a:extLst>
          </p:cNvPr>
          <p:cNvSpPr>
            <a:spLocks noGrp="1"/>
          </p:cNvSpPr>
          <p:nvPr>
            <p:ph type="title"/>
          </p:nvPr>
        </p:nvSpPr>
        <p:spPr/>
        <p:txBody>
          <a:bodyPr/>
          <a:lstStyle/>
          <a:p>
            <a:r>
              <a:rPr lang="en-US" sz="2400" dirty="0"/>
              <a:t>Crown Castle International (CCI) </a:t>
            </a:r>
            <a:r>
              <a:rPr lang="en-US" sz="2800" dirty="0"/>
              <a:t>– </a:t>
            </a:r>
            <a:r>
              <a:rPr lang="en-US" sz="2000" dirty="0"/>
              <a:t>3.42% yielding cell phone Tower REIT</a:t>
            </a:r>
          </a:p>
        </p:txBody>
      </p:sp>
      <p:sp>
        <p:nvSpPr>
          <p:cNvPr id="3" name="Text Placeholder 2">
            <a:extLst>
              <a:ext uri="{FF2B5EF4-FFF2-40B4-BE49-F238E27FC236}">
                <a16:creationId xmlns:a16="http://schemas.microsoft.com/office/drawing/2014/main" id="{DFB95F1D-4C46-D44E-A4CE-9414029014F5}"/>
              </a:ext>
            </a:extLst>
          </p:cNvPr>
          <p:cNvSpPr>
            <a:spLocks noGrp="1"/>
          </p:cNvSpPr>
          <p:nvPr>
            <p:ph type="body" idx="1"/>
          </p:nvPr>
        </p:nvSpPr>
        <p:spPr/>
        <p:txBody>
          <a:bodyPr/>
          <a:lstStyle/>
          <a:p>
            <a:endParaRPr lang="en-US" dirty="0"/>
          </a:p>
        </p:txBody>
      </p:sp>
      <p:pic>
        <p:nvPicPr>
          <p:cNvPr id="5" name="Picture 4" descr="Chart&#10;&#10;Description automatically generated">
            <a:extLst>
              <a:ext uri="{FF2B5EF4-FFF2-40B4-BE49-F238E27FC236}">
                <a16:creationId xmlns:a16="http://schemas.microsoft.com/office/drawing/2014/main" id="{8F52B9BC-8180-4523-ADE3-8E6D94832CCA}"/>
              </a:ext>
            </a:extLst>
          </p:cNvPr>
          <p:cNvPicPr>
            <a:picLocks noChangeAspect="1"/>
          </p:cNvPicPr>
          <p:nvPr/>
        </p:nvPicPr>
        <p:blipFill>
          <a:blip r:embed="rId2"/>
          <a:stretch>
            <a:fillRect/>
          </a:stretch>
        </p:blipFill>
        <p:spPr>
          <a:xfrm>
            <a:off x="2590799" y="1230394"/>
            <a:ext cx="7315201" cy="5594476"/>
          </a:xfrm>
          <a:prstGeom prst="rect">
            <a:avLst/>
          </a:prstGeom>
        </p:spPr>
      </p:pic>
    </p:spTree>
    <p:extLst>
      <p:ext uri="{BB962C8B-B14F-4D97-AF65-F5344CB8AC3E}">
        <p14:creationId xmlns:p14="http://schemas.microsoft.com/office/powerpoint/2010/main" val="38453212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br>
              <a:rPr lang="en-US" sz="2000" dirty="0"/>
            </a:br>
            <a:endParaRPr lang="en-US" sz="2000" dirty="0"/>
          </a:p>
        </p:txBody>
      </p:sp>
      <p:pic>
        <p:nvPicPr>
          <p:cNvPr id="4" name="Picture 3" descr="Chart&#10;&#10;Description automatically generated">
            <a:extLst>
              <a:ext uri="{FF2B5EF4-FFF2-40B4-BE49-F238E27FC236}">
                <a16:creationId xmlns:a16="http://schemas.microsoft.com/office/drawing/2014/main" id="{4EE048CB-CA1B-4555-AF52-BF351E1C7BFB}"/>
              </a:ext>
            </a:extLst>
          </p:cNvPr>
          <p:cNvPicPr>
            <a:picLocks noChangeAspect="1"/>
          </p:cNvPicPr>
          <p:nvPr/>
        </p:nvPicPr>
        <p:blipFill>
          <a:blip r:embed="rId2"/>
          <a:stretch>
            <a:fillRect/>
          </a:stretch>
        </p:blipFill>
        <p:spPr>
          <a:xfrm>
            <a:off x="2286000" y="990601"/>
            <a:ext cx="7625663" cy="5847522"/>
          </a:xfrm>
          <a:prstGeom prst="rect">
            <a:avLst/>
          </a:prstGeom>
        </p:spPr>
      </p:pic>
    </p:spTree>
    <p:extLst>
      <p:ext uri="{BB962C8B-B14F-4D97-AF65-F5344CB8AC3E}">
        <p14:creationId xmlns:p14="http://schemas.microsoft.com/office/powerpoint/2010/main" val="17707405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7350"/>
            <a:ext cx="8229600" cy="2209800"/>
          </a:xfrm>
          <a:prstGeom prst="rect">
            <a:avLst/>
          </a:prstGeom>
          <a:noFill/>
          <a:ln>
            <a:noFill/>
          </a:ln>
        </p:spPr>
        <p:txBody>
          <a:bodyPr lIns="91425" tIns="45700" rIns="91425" bIns="45700" anchor="ctr" anchorCtr="0">
            <a:noAutofit/>
          </a:bodyPr>
          <a:lstStyle/>
          <a:p>
            <a:pPr>
              <a:buClr>
                <a:schemeClr val="dk1"/>
              </a:buClr>
              <a:buSzPct val="25000"/>
            </a:pPr>
            <a:r>
              <a:rPr lang="en-US" sz="3600" dirty="0">
                <a:solidFill>
                  <a:schemeClr val="dk1"/>
                </a:solidFill>
                <a:latin typeface="Calibri"/>
                <a:ea typeface="Calibri"/>
                <a:cs typeface="Calibri"/>
                <a:sym typeface="Calibri"/>
              </a:rPr>
              <a:t>Trade Sheet-</a:t>
            </a: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p>
        </p:txBody>
      </p:sp>
      <p:sp>
        <p:nvSpPr>
          <p:cNvPr id="598" name="Shape 598"/>
          <p:cNvSpPr txBox="1">
            <a:spLocks noGrp="1"/>
          </p:cNvSpPr>
          <p:nvPr>
            <p:ph type="body" idx="1"/>
          </p:nvPr>
        </p:nvSpPr>
        <p:spPr>
          <a:xfrm>
            <a:off x="533400" y="2255700"/>
            <a:ext cx="9677400" cy="4526100"/>
          </a:xfrm>
          <a:prstGeom prst="rect">
            <a:avLst/>
          </a:prstGeom>
          <a:noFill/>
          <a:ln>
            <a:noFill/>
          </a:ln>
        </p:spPr>
        <p:txBody>
          <a:bodyPr lIns="91425" tIns="45700" rIns="91425" bIns="45700" anchor="t" anchorCtr="0">
            <a:noAutofit/>
          </a:bodyPr>
          <a:lstStyle/>
          <a:p>
            <a:pPr marL="0" indent="0">
              <a:lnSpc>
                <a:spcPts val="3200"/>
              </a:lnSpc>
              <a:spcBef>
                <a:spcPts val="0"/>
              </a:spcBef>
              <a:buSzPct val="25000"/>
              <a:buNone/>
            </a:pPr>
            <a:br>
              <a:rPr lang="en-US" sz="22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*Stocks – buy dips aggressively</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*Bonds – sell rallies aggressively</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*Commodities-buy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*Currencies- sell US dollar rallies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*Precious Metals –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*Energy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*Volatility - sell short over $30</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*Real estate – buy dips</a:t>
            </a:r>
            <a:endParaRPr sz="24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4742245-0124-0C42-A571-6921CFE7DFD2}"/>
              </a:ext>
            </a:extLst>
          </p:cNvPr>
          <p:cNvPicPr>
            <a:picLocks noChangeAspect="1"/>
          </p:cNvPicPr>
          <p:nvPr/>
        </p:nvPicPr>
        <p:blipFill>
          <a:blip r:embed="rId3"/>
          <a:stretch>
            <a:fillRect/>
          </a:stretch>
        </p:blipFill>
        <p:spPr>
          <a:xfrm>
            <a:off x="8001000" y="1828800"/>
            <a:ext cx="3012382" cy="4538420"/>
          </a:xfrm>
          <a:prstGeom prst="rect">
            <a:avLst/>
          </a:prstGeom>
        </p:spPr>
      </p:pic>
    </p:spTree>
    <p:extLst>
      <p:ext uri="{BB962C8B-B14F-4D97-AF65-F5344CB8AC3E}">
        <p14:creationId xmlns:p14="http://schemas.microsoft.com/office/powerpoint/2010/main" val="3742786855"/>
      </p:ext>
    </p:extLst>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990600" y="525153"/>
            <a:ext cx="8305800" cy="3665847"/>
          </a:xfrm>
          <a:prstGeom prst="rect">
            <a:avLst/>
          </a:prstGeom>
          <a:noFill/>
          <a:ln>
            <a:noFill/>
          </a:ln>
        </p:spPr>
        <p:txBody>
          <a:bodyPr lIns="91425" tIns="45700" rIns="91425" bIns="45700" anchor="ctr" anchorCtr="0">
            <a:noAutofit/>
          </a:bodyPr>
          <a:lstStyle/>
          <a:p>
            <a:pPr lvl="0" algn="l">
              <a:buClr>
                <a:schemeClr val="dk1"/>
              </a:buClr>
              <a:buSzPct val="25000"/>
            </a:pP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3600" b="1" dirty="0">
                <a:solidFill>
                  <a:schemeClr val="dk1"/>
                </a:solidFill>
                <a:latin typeface="Calibri"/>
                <a:ea typeface="Calibri"/>
                <a:cs typeface="Calibri"/>
                <a:sym typeface="Calibri"/>
              </a:rPr>
              <a:t>Next Strategy Webinar</a:t>
            </a:r>
            <a:br>
              <a:rPr lang="en-US" sz="3600" b="1" dirty="0">
                <a:solidFill>
                  <a:schemeClr val="dk1"/>
                </a:solidFill>
                <a:latin typeface="Calibri"/>
                <a:ea typeface="Calibri"/>
                <a:cs typeface="Calibri"/>
                <a:sym typeface="Calibri"/>
              </a:rPr>
            </a:br>
            <a:br>
              <a:rPr lang="en-US" sz="3600" b="1"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12:00 EST Wednesday, May 12,</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 from Lake Tahoe</a:t>
            </a: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400" dirty="0">
                <a:solidFill>
                  <a:schemeClr val="tx1"/>
                </a:solidFill>
                <a:latin typeface="Calibri"/>
                <a:ea typeface="Calibri"/>
                <a:cs typeface="Calibri"/>
                <a:sym typeface="Calibri"/>
              </a:rPr>
            </a:b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email me questions at </a:t>
            </a:r>
            <a:r>
              <a:rPr lang="en-US" sz="2400" dirty="0">
                <a:solidFill>
                  <a:schemeClr val="tx1"/>
                </a:solidFill>
                <a:latin typeface="Calibri"/>
                <a:ea typeface="Calibri"/>
                <a:cs typeface="Calibri"/>
                <a:sym typeface="Calibri"/>
                <a:hlinkClick r:id="rId3"/>
              </a:rPr>
              <a:t>support@madhedgefundtrader.com</a:t>
            </a:r>
            <a:r>
              <a:rPr lang="en-US" sz="2400" dirty="0">
                <a:solidFill>
                  <a:schemeClr val="tx1"/>
                </a:solidFill>
                <a:latin typeface="Calibri"/>
                <a:ea typeface="Calibri"/>
                <a:cs typeface="Calibri"/>
                <a:sym typeface="Calibri"/>
              </a:rPr>
              <a:t> </a:t>
            </a:r>
            <a:endParaRPr lang="en-US" sz="2400" b="1" dirty="0">
              <a:solidFill>
                <a:schemeClr val="tx1"/>
              </a:solidFill>
              <a:latin typeface="Calibri"/>
              <a:ea typeface="Calibri"/>
              <a:cs typeface="Calibri"/>
              <a:sym typeface="Calibri"/>
            </a:endParaRPr>
          </a:p>
        </p:txBody>
      </p:sp>
      <p:sp>
        <p:nvSpPr>
          <p:cNvPr id="605" name="Shape 605"/>
          <p:cNvSpPr txBox="1"/>
          <p:nvPr/>
        </p:nvSpPr>
        <p:spPr>
          <a:xfrm>
            <a:off x="990600" y="4225159"/>
            <a:ext cx="4646612" cy="584200"/>
          </a:xfrm>
          <a:prstGeom prst="rect">
            <a:avLst/>
          </a:prstGeom>
          <a:noFill/>
          <a:ln>
            <a:noFill/>
          </a:ln>
        </p:spPr>
        <p:txBody>
          <a:bodyPr lIns="91425" tIns="45700" rIns="91425" bIns="45700" anchor="t" anchorCtr="0">
            <a:noAutofit/>
          </a:bodyPr>
          <a:lstStyle/>
          <a:p>
            <a:pPr>
              <a:buClr>
                <a:schemeClr val="dk1"/>
              </a:buClr>
              <a:buSzPct val="25000"/>
            </a:pPr>
            <a:r>
              <a:rPr lang="en-US" sz="2400" b="1" dirty="0">
                <a:solidFill>
                  <a:schemeClr val="dk1"/>
                </a:solidFill>
              </a:rPr>
              <a:t>Good Luck and Good Trading</a:t>
            </a:r>
            <a:r>
              <a:rPr lang="en-US" sz="3200" b="1" dirty="0">
                <a:solidFill>
                  <a:schemeClr val="dk1"/>
                </a:solidFill>
              </a:rPr>
              <a:t>!</a:t>
            </a:r>
          </a:p>
        </p:txBody>
      </p:sp>
      <p:pic>
        <p:nvPicPr>
          <p:cNvPr id="3" name="Picture 2" descr="A picture containing grass, outdoor, sky, person&#10;&#10;Description automatically generated">
            <a:extLst>
              <a:ext uri="{FF2B5EF4-FFF2-40B4-BE49-F238E27FC236}">
                <a16:creationId xmlns:a16="http://schemas.microsoft.com/office/drawing/2014/main" id="{ECE7A1C4-9AB2-B245-ACC6-ACBB482975F6}"/>
              </a:ext>
            </a:extLst>
          </p:cNvPr>
          <p:cNvPicPr>
            <a:picLocks noChangeAspect="1"/>
          </p:cNvPicPr>
          <p:nvPr/>
        </p:nvPicPr>
        <p:blipFill>
          <a:blip r:embed="rId4"/>
          <a:stretch>
            <a:fillRect/>
          </a:stretch>
        </p:blipFill>
        <p:spPr>
          <a:xfrm>
            <a:off x="6934700" y="977462"/>
            <a:ext cx="4712143" cy="4051738"/>
          </a:xfrm>
          <a:prstGeom prst="rect">
            <a:avLst/>
          </a:prstGeom>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dirty="0"/>
              <a:t>January 20 Infection Rate</a:t>
            </a:r>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ACE4676-D37F-8E46-9524-AE8C7029E025}"/>
              </a:ext>
            </a:extLst>
          </p:cNvPr>
          <p:cNvPicPr>
            <a:picLocks noChangeAspect="1"/>
          </p:cNvPicPr>
          <p:nvPr/>
        </p:nvPicPr>
        <p:blipFill>
          <a:blip r:embed="rId2"/>
          <a:stretch>
            <a:fillRect/>
          </a:stretch>
        </p:blipFill>
        <p:spPr>
          <a:xfrm>
            <a:off x="1752600" y="1348655"/>
            <a:ext cx="9296400" cy="5212937"/>
          </a:xfrm>
          <a:prstGeom prst="rect">
            <a:avLst/>
          </a:prstGeom>
        </p:spPr>
      </p:pic>
    </p:spTree>
    <p:extLst>
      <p:ext uri="{BB962C8B-B14F-4D97-AF65-F5344CB8AC3E}">
        <p14:creationId xmlns:p14="http://schemas.microsoft.com/office/powerpoint/2010/main" val="2035529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dirty="0"/>
              <a:t>April 28 Infection Rate</a:t>
            </a:r>
            <a:br>
              <a:rPr lang="en-US" sz="2800" b="1" dirty="0"/>
            </a:br>
            <a:endParaRPr lang="en-US" sz="2800" b="1" dirty="0"/>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dirty="0"/>
          </a:p>
        </p:txBody>
      </p:sp>
      <p:pic>
        <p:nvPicPr>
          <p:cNvPr id="6" name="Picture 5" descr="Map&#10;&#10;Description automatically generated">
            <a:extLst>
              <a:ext uri="{FF2B5EF4-FFF2-40B4-BE49-F238E27FC236}">
                <a16:creationId xmlns:a16="http://schemas.microsoft.com/office/drawing/2014/main" id="{6FA38E48-62D2-2740-9108-2BF85D4D17F0}"/>
              </a:ext>
            </a:extLst>
          </p:cNvPr>
          <p:cNvPicPr>
            <a:picLocks noChangeAspect="1"/>
          </p:cNvPicPr>
          <p:nvPr/>
        </p:nvPicPr>
        <p:blipFill>
          <a:blip r:embed="rId2"/>
          <a:stretch>
            <a:fillRect/>
          </a:stretch>
        </p:blipFill>
        <p:spPr>
          <a:xfrm>
            <a:off x="1659929" y="1146432"/>
            <a:ext cx="8872141" cy="5436931"/>
          </a:xfrm>
          <a:prstGeom prst="rect">
            <a:avLst/>
          </a:prstGeom>
        </p:spPr>
      </p:pic>
    </p:spTree>
    <p:extLst>
      <p:ext uri="{BB962C8B-B14F-4D97-AF65-F5344CB8AC3E}">
        <p14:creationId xmlns:p14="http://schemas.microsoft.com/office/powerpoint/2010/main" val="2823412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E33B-A99F-EB4D-BB2A-30B0D31E177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733F0E4-6DB6-FF47-8E9D-734E5ED93EEA}"/>
              </a:ext>
            </a:extLst>
          </p:cNvPr>
          <p:cNvSpPr>
            <a:spLocks noGrp="1"/>
          </p:cNvSpPr>
          <p:nvPr>
            <p:ph type="body" idx="1"/>
          </p:nvPr>
        </p:nvSpPr>
        <p:spPr/>
        <p:txBody>
          <a:bodyPr/>
          <a:lstStyle/>
          <a:p>
            <a:endParaRPr lang="en-US"/>
          </a:p>
        </p:txBody>
      </p:sp>
      <p:pic>
        <p:nvPicPr>
          <p:cNvPr id="5" name="Picture 4" descr="Chart, line chart&#10;&#10;Description automatically generated">
            <a:extLst>
              <a:ext uri="{FF2B5EF4-FFF2-40B4-BE49-F238E27FC236}">
                <a16:creationId xmlns:a16="http://schemas.microsoft.com/office/drawing/2014/main" id="{8DBE165D-7947-3D40-9EDF-36FC9604EDC5}"/>
              </a:ext>
            </a:extLst>
          </p:cNvPr>
          <p:cNvPicPr>
            <a:picLocks noChangeAspect="1"/>
          </p:cNvPicPr>
          <p:nvPr/>
        </p:nvPicPr>
        <p:blipFill>
          <a:blip r:embed="rId2"/>
          <a:stretch>
            <a:fillRect/>
          </a:stretch>
        </p:blipFill>
        <p:spPr>
          <a:xfrm>
            <a:off x="368840" y="0"/>
            <a:ext cx="11454319" cy="6858000"/>
          </a:xfrm>
          <a:prstGeom prst="rect">
            <a:avLst/>
          </a:prstGeom>
        </p:spPr>
      </p:pic>
    </p:spTree>
    <p:extLst>
      <p:ext uri="{BB962C8B-B14F-4D97-AF65-F5344CB8AC3E}">
        <p14:creationId xmlns:p14="http://schemas.microsoft.com/office/powerpoint/2010/main" val="3138104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990600" y="267288"/>
            <a:ext cx="9601200" cy="10668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The Global Economy – Hot to Hotter</a:t>
            </a:r>
            <a:endParaRPr lang="en-US" sz="2800" b="1" dirty="0">
              <a:solidFill>
                <a:srgbClr val="FF0000"/>
              </a:solidFill>
              <a:latin typeface="Calibri"/>
              <a:ea typeface="Calibri"/>
              <a:cs typeface="Calibri"/>
              <a:sym typeface="Calibri"/>
            </a:endParaRPr>
          </a:p>
        </p:txBody>
      </p:sp>
      <p:sp>
        <p:nvSpPr>
          <p:cNvPr id="122" name="Shape 122"/>
          <p:cNvSpPr txBox="1">
            <a:spLocks noGrp="1"/>
          </p:cNvSpPr>
          <p:nvPr>
            <p:ph type="body" idx="1"/>
          </p:nvPr>
        </p:nvSpPr>
        <p:spPr>
          <a:xfrm>
            <a:off x="685800" y="1219200"/>
            <a:ext cx="10820400" cy="5257800"/>
          </a:xfrm>
          <a:prstGeom prst="rect">
            <a:avLst/>
          </a:prstGeom>
          <a:noFill/>
          <a:ln>
            <a:noFill/>
          </a:ln>
        </p:spPr>
        <p:txBody>
          <a:bodyPr lIns="91425" tIns="45700" rIns="91425" bIns="45700" anchor="t" anchorCtr="0">
            <a:noAutofit/>
          </a:bodyPr>
          <a:lstStyle/>
          <a:p>
            <a:pPr marL="0" indent="0">
              <a:spcBef>
                <a:spcPts val="0"/>
              </a:spcBef>
              <a:buSzPct val="25000"/>
              <a:buNone/>
            </a:pPr>
            <a:br>
              <a:rPr lang="en-US" sz="2000" b="1" dirty="0">
                <a:latin typeface="+mj-lt"/>
                <a:ea typeface="Times New Roman" panose="02020603050405020304" pitchFamily="18" charset="0"/>
              </a:rPr>
            </a:br>
            <a:r>
              <a:rPr lang="en-US" sz="2000" b="1" dirty="0">
                <a:latin typeface="+mj-lt"/>
                <a:ea typeface="Times New Roman" panose="02020603050405020304" pitchFamily="18" charset="0"/>
              </a:rPr>
              <a:t>*Retail Sales </a:t>
            </a:r>
            <a:r>
              <a:rPr lang="en-US" sz="2000" dirty="0">
                <a:latin typeface="+mj-lt"/>
                <a:ea typeface="Times New Roman" panose="02020603050405020304" pitchFamily="18" charset="0"/>
              </a:rPr>
              <a:t>Explode in March, up a staggering 9.8%</a:t>
            </a:r>
            <a:br>
              <a:rPr lang="en-US" sz="2000" dirty="0">
                <a:latin typeface="Times New Roman" panose="02020603050405020304" pitchFamily="18" charset="0"/>
                <a:ea typeface="Times New Roman" panose="02020603050405020304" pitchFamily="18" charset="0"/>
              </a:rPr>
            </a:br>
            <a:br>
              <a:rPr lang="en-US" sz="1800" dirty="0">
                <a:latin typeface="+mj-lt"/>
                <a:ea typeface="Times New Roman" panose="02020603050405020304" pitchFamily="18" charset="0"/>
              </a:rPr>
            </a:br>
            <a:r>
              <a:rPr lang="en-US" sz="1800" dirty="0">
                <a:latin typeface="+mj-lt"/>
                <a:ea typeface="Times New Roman" panose="02020603050405020304" pitchFamily="18" charset="0"/>
              </a:rPr>
              <a:t>*</a:t>
            </a:r>
            <a:r>
              <a:rPr lang="en-US" sz="1800" b="1" dirty="0">
                <a:latin typeface="+mj-lt"/>
              </a:rPr>
              <a:t>Weekly Jobless Claims </a:t>
            </a:r>
            <a:r>
              <a:rPr lang="en-US" sz="1800" dirty="0">
                <a:latin typeface="+mj-lt"/>
              </a:rPr>
              <a:t>Collapse to 576,000, a new pandemic low</a:t>
            </a:r>
            <a:br>
              <a:rPr lang="en-US" sz="1800" dirty="0">
                <a:latin typeface="+mj-lt"/>
              </a:rPr>
            </a:br>
            <a:br>
              <a:rPr lang="en-US" sz="1800" dirty="0">
                <a:latin typeface="+mj-lt"/>
              </a:rPr>
            </a:br>
            <a:r>
              <a:rPr lang="en-US" sz="1800" dirty="0">
                <a:latin typeface="+mj-lt"/>
              </a:rPr>
              <a:t>*</a:t>
            </a:r>
            <a:r>
              <a:rPr lang="en-US" sz="1800" dirty="0"/>
              <a:t>Yellen Sets </a:t>
            </a:r>
            <a:r>
              <a:rPr lang="en-US" sz="1800" b="1" dirty="0"/>
              <a:t>Zero Emissions Target </a:t>
            </a:r>
            <a:r>
              <a:rPr lang="en-US" sz="1800" dirty="0"/>
              <a:t>for 2035. That sets up one</a:t>
            </a:r>
            <a:br>
              <a:rPr lang="en-US" sz="1800" dirty="0"/>
            </a:br>
            <a:r>
              <a:rPr lang="en-US" sz="1800" dirty="0"/>
              <a:t> of the biggest investment opportunities of the century </a:t>
            </a:r>
            <a:br>
              <a:rPr lang="en-US" sz="1800" dirty="0"/>
            </a:br>
            <a:br>
              <a:rPr lang="en-US" sz="1800" dirty="0"/>
            </a:br>
            <a:r>
              <a:rPr lang="en-US" sz="1800" b="1" dirty="0"/>
              <a:t>*Labor shortages </a:t>
            </a:r>
            <a:r>
              <a:rPr lang="en-US" sz="1800" dirty="0"/>
              <a:t>are developing across the country</a:t>
            </a:r>
            <a:br>
              <a:rPr lang="en-US" sz="1800" dirty="0"/>
            </a:br>
            <a:br>
              <a:rPr lang="en-US" sz="1800" dirty="0"/>
            </a:br>
            <a:r>
              <a:rPr lang="en-US" sz="1800" dirty="0">
                <a:latin typeface="+mj-lt"/>
              </a:rPr>
              <a:t>*Analysts are now looking for 43% </a:t>
            </a:r>
            <a:r>
              <a:rPr lang="en-US" sz="1800" b="1" dirty="0">
                <a:latin typeface="+mj-lt"/>
              </a:rPr>
              <a:t>earnings growth </a:t>
            </a:r>
            <a:r>
              <a:rPr lang="en-US" sz="1800" dirty="0">
                <a:latin typeface="+mj-lt"/>
              </a:rPr>
              <a:t>in Q2,</a:t>
            </a:r>
            <a:br>
              <a:rPr lang="en-US" sz="1800" dirty="0">
                <a:latin typeface="+mj-lt"/>
              </a:rPr>
            </a:br>
            <a:r>
              <a:rPr lang="en-US" sz="1800" dirty="0">
                <a:latin typeface="+mj-lt"/>
              </a:rPr>
              <a:t> 55% in Q3, and 75% in Q4</a:t>
            </a:r>
            <a:br>
              <a:rPr lang="en-US" sz="1800" dirty="0">
                <a:latin typeface="+mj-lt"/>
              </a:rPr>
            </a:br>
            <a:br>
              <a:rPr lang="en-US" sz="1800" dirty="0">
                <a:latin typeface="+mj-lt"/>
              </a:rPr>
            </a:br>
            <a:r>
              <a:rPr lang="en-US" sz="1800" dirty="0">
                <a:latin typeface="+mj-lt"/>
              </a:rPr>
              <a:t>*These are </a:t>
            </a:r>
            <a:r>
              <a:rPr lang="en-US" sz="1800" b="1" dirty="0">
                <a:latin typeface="+mj-lt"/>
              </a:rPr>
              <a:t>WWII type numbers. </a:t>
            </a:r>
          </a:p>
          <a:p>
            <a:pPr marL="0" indent="0">
              <a:spcBef>
                <a:spcPts val="0"/>
              </a:spcBef>
              <a:buSzPct val="25000"/>
              <a:buNone/>
            </a:pPr>
            <a:br>
              <a:rPr lang="en-US" sz="2000" dirty="0"/>
            </a:br>
            <a:br>
              <a:rPr lang="en-US" sz="2000" dirty="0"/>
            </a:br>
            <a:br>
              <a:rPr lang="en-US" sz="2000" dirty="0"/>
            </a:br>
            <a:br>
              <a:rPr lang="en-US" sz="18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rgbClr val="FF0000"/>
                </a:solidFill>
                <a:latin typeface="Calibri"/>
                <a:ea typeface="Calibri"/>
                <a:cs typeface="Calibri"/>
                <a:sym typeface="Calibri"/>
              </a:rPr>
            </a:br>
            <a:r>
              <a:rPr lang="en-US" sz="1800" dirty="0">
                <a:solidFill>
                  <a:schemeClr val="tx1"/>
                </a:solidFill>
                <a:latin typeface="+mj-lt"/>
                <a:ea typeface="Calibri"/>
                <a:cs typeface="Calibri"/>
                <a:sym typeface="Calibri"/>
              </a:rPr>
              <a:t>*</a:t>
            </a:r>
            <a:r>
              <a:rPr lang="en-US" sz="1800" b="1" dirty="0">
                <a:solidFill>
                  <a:schemeClr val="tx1"/>
                </a:solidFill>
                <a:latin typeface="+mj-lt"/>
              </a:rPr>
              <a:t>China’s GDP </a:t>
            </a:r>
            <a:r>
              <a:rPr lang="en-US" sz="1800" dirty="0">
                <a:solidFill>
                  <a:schemeClr val="tx1"/>
                </a:solidFill>
                <a:latin typeface="+mj-lt"/>
              </a:rPr>
              <a:t>Grew by a Staggering Record 18.3% in Q1 </a:t>
            </a:r>
            <a:br>
              <a:rPr lang="en-US" sz="19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800" dirty="0">
                <a:solidFill>
                  <a:srgbClr val="FF0000"/>
                </a:solidFill>
              </a:rPr>
            </a:br>
            <a:br>
              <a:rPr lang="en-US" sz="1800" dirty="0">
                <a:solidFill>
                  <a:srgbClr val="FF0000"/>
                </a:solidFill>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b="1" i="1"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11CCBBC-58AF-4741-9C61-3121687DB24B}"/>
              </a:ext>
            </a:extLst>
          </p:cNvPr>
          <p:cNvPicPr>
            <a:picLocks noChangeAspect="1"/>
          </p:cNvPicPr>
          <p:nvPr/>
        </p:nvPicPr>
        <p:blipFill>
          <a:blip r:embed="rId3"/>
          <a:stretch>
            <a:fillRect/>
          </a:stretch>
        </p:blipFill>
        <p:spPr>
          <a:xfrm>
            <a:off x="8534400" y="3014721"/>
            <a:ext cx="3203327" cy="3589129"/>
          </a:xfrm>
          <a:prstGeom prst="rect">
            <a:avLst/>
          </a:prstGeom>
        </p:spPr>
      </p:pic>
    </p:spTree>
    <p:extLst>
      <p:ext uri="{BB962C8B-B14F-4D97-AF65-F5344CB8AC3E}">
        <p14:creationId xmlns:p14="http://schemas.microsoft.com/office/powerpoint/2010/main" val="236247561"/>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057400" y="152400"/>
            <a:ext cx="8229600" cy="685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Stocks </a:t>
            </a:r>
            <a:r>
              <a:rPr lang="en-US" sz="200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New Highs</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609600" y="762000"/>
            <a:ext cx="10744200" cy="5486400"/>
          </a:xfrm>
          <a:prstGeom prst="rect">
            <a:avLst/>
          </a:prstGeom>
          <a:noFill/>
          <a:ln>
            <a:noFill/>
          </a:ln>
        </p:spPr>
        <p:txBody>
          <a:bodyPr lIns="91425" tIns="45700" rIns="91425" bIns="45700" anchor="t" anchorCtr="0">
            <a:noAutofit/>
          </a:bodyPr>
          <a:lstStyle/>
          <a:p>
            <a:pPr marL="0" indent="0">
              <a:spcBef>
                <a:spcPts val="0"/>
              </a:spcBef>
              <a:buSzPct val="25000"/>
              <a:buNone/>
            </a:pPr>
            <a:r>
              <a:rPr lang="en-US" sz="1800" dirty="0"/>
              <a:t>*Biden’s rumored proposal that high end earners will see doubled capital gains taxes knocked 500 points of the Dow in seconds. But 90% of stock held in tax exempt accounts. Only affects earners over $1 million</a:t>
            </a:r>
            <a:br>
              <a:rPr lang="en-US" sz="1900" dirty="0">
                <a:solidFill>
                  <a:srgbClr val="FF0000"/>
                </a:solidFill>
                <a:latin typeface="+mj-lt"/>
                <a:ea typeface="Calibri"/>
                <a:cs typeface="Calibri"/>
                <a:sym typeface="Calibri"/>
              </a:rPr>
            </a:br>
            <a:br>
              <a:rPr lang="en-US" sz="1900" dirty="0">
                <a:solidFill>
                  <a:srgbClr val="FF0000"/>
                </a:solidFill>
                <a:latin typeface="+mj-lt"/>
                <a:ea typeface="Calibri"/>
                <a:cs typeface="Calibri"/>
                <a:sym typeface="Calibri"/>
              </a:rPr>
            </a:br>
            <a:r>
              <a:rPr lang="en-US" sz="1800" b="1" dirty="0">
                <a:solidFill>
                  <a:schemeClr val="tx1"/>
                </a:solidFill>
                <a:latin typeface="+mj-lt"/>
                <a:ea typeface="Calibri"/>
                <a:cs typeface="Calibri"/>
                <a:sym typeface="Calibri"/>
              </a:rPr>
              <a:t>*</a:t>
            </a:r>
            <a:r>
              <a:rPr lang="en-US" sz="1800" b="1" dirty="0">
                <a:solidFill>
                  <a:schemeClr val="tx1"/>
                </a:solidFill>
              </a:rPr>
              <a:t>US Stock Funds </a:t>
            </a:r>
            <a:r>
              <a:rPr lang="en-US" sz="1800" dirty="0">
                <a:solidFill>
                  <a:schemeClr val="tx1"/>
                </a:solidFill>
              </a:rPr>
              <a:t>Take in Record $157 Billion in March.</a:t>
            </a:r>
            <a:r>
              <a:rPr lang="en-US" sz="1800" dirty="0">
                <a:solidFill>
                  <a:schemeClr val="tx1"/>
                </a:solidFill>
                <a:ea typeface="Calibri"/>
                <a:cs typeface="Calibri"/>
                <a:sym typeface="Calibri"/>
              </a:rPr>
              <a:t> </a:t>
            </a:r>
            <a:r>
              <a:rPr lang="en-US" sz="1800" dirty="0">
                <a:solidFill>
                  <a:schemeClr val="tx1"/>
                </a:solidFill>
              </a:rPr>
              <a:t>Cash is Still Pouring off the Sidelines </a:t>
            </a:r>
            <a:br>
              <a:rPr lang="en-US" sz="1800" dirty="0">
                <a:solidFill>
                  <a:schemeClr val="tx1"/>
                </a:solidFill>
              </a:rPr>
            </a:br>
            <a:br>
              <a:rPr lang="en-US" sz="1800" dirty="0">
                <a:solidFill>
                  <a:schemeClr val="tx1"/>
                </a:solidFill>
              </a:rPr>
            </a:br>
            <a:r>
              <a:rPr lang="en-US" sz="1800" dirty="0">
                <a:solidFill>
                  <a:schemeClr val="tx1"/>
                </a:solidFill>
              </a:rPr>
              <a:t> </a:t>
            </a:r>
            <a:r>
              <a:rPr lang="en-US" sz="1900" dirty="0">
                <a:solidFill>
                  <a:schemeClr val="tx1"/>
                </a:solidFill>
              </a:rPr>
              <a:t>*The $1.9 trillion rescue package could be the turbocharger for hyper growth and greater gains and a $2.3 trillion infrastructure deal could keep stocks running for years</a:t>
            </a:r>
            <a:br>
              <a:rPr lang="en-US" sz="1900" dirty="0">
                <a:solidFill>
                  <a:schemeClr val="tx1"/>
                </a:solidFill>
              </a:rPr>
            </a:br>
            <a:br>
              <a:rPr lang="en-US" sz="1900" dirty="0">
                <a:solidFill>
                  <a:srgbClr val="FF0000"/>
                </a:solidFill>
                <a:latin typeface="+mj-lt"/>
                <a:ea typeface="Calibri"/>
                <a:cs typeface="Calibri"/>
                <a:sym typeface="Calibri"/>
              </a:rPr>
            </a:br>
            <a:r>
              <a:rPr lang="en-US" sz="1900" dirty="0">
                <a:solidFill>
                  <a:schemeClr val="tx1"/>
                </a:solidFill>
                <a:latin typeface="+mj-lt"/>
                <a:ea typeface="Calibri"/>
                <a:cs typeface="Calibri"/>
                <a:sym typeface="Calibri"/>
              </a:rPr>
              <a:t>*Tech comes Back from the dead, ending an eight-month correction</a:t>
            </a:r>
            <a:br>
              <a:rPr lang="en-US" sz="1900" dirty="0">
                <a:solidFill>
                  <a:schemeClr val="tx1"/>
                </a:solidFill>
                <a:latin typeface="+mj-lt"/>
                <a:ea typeface="Calibri"/>
                <a:cs typeface="Calibri"/>
                <a:sym typeface="Calibri"/>
              </a:rPr>
            </a:br>
            <a:br>
              <a:rPr lang="en-US" sz="1900" dirty="0">
                <a:solidFill>
                  <a:schemeClr val="tx1"/>
                </a:solidFill>
                <a:latin typeface="+mj-lt"/>
                <a:ea typeface="Calibri"/>
                <a:cs typeface="Calibri"/>
                <a:sym typeface="Calibri"/>
              </a:rPr>
            </a:br>
            <a:r>
              <a:rPr lang="en-US" sz="1900" dirty="0">
                <a:solidFill>
                  <a:schemeClr val="tx1"/>
                </a:solidFill>
                <a:latin typeface="+mj-lt"/>
                <a:ea typeface="Calibri"/>
                <a:cs typeface="Calibri"/>
                <a:sym typeface="Calibri"/>
              </a:rPr>
              <a:t>*Bond rally and falling interest rates bring a tech rally that could last to yearend</a:t>
            </a:r>
            <a:br>
              <a:rPr lang="en-US" sz="1900" dirty="0">
                <a:solidFill>
                  <a:srgbClr val="FF0000"/>
                </a:solidFill>
                <a:latin typeface="+mj-lt"/>
              </a:rPr>
            </a:br>
            <a:br>
              <a:rPr lang="en-US" sz="1900" dirty="0">
                <a:solidFill>
                  <a:schemeClr val="tx1"/>
                </a:solidFill>
                <a:latin typeface="+mj-lt"/>
              </a:rPr>
            </a:br>
            <a:r>
              <a:rPr lang="en-US" sz="1900" dirty="0">
                <a:solidFill>
                  <a:schemeClr val="tx1"/>
                </a:solidFill>
                <a:latin typeface="+mj-lt"/>
              </a:rPr>
              <a:t>*At least another 18% in gains left for 2021,</a:t>
            </a:r>
            <a:br>
              <a:rPr lang="en-US" sz="1900" dirty="0">
                <a:solidFill>
                  <a:schemeClr val="tx1"/>
                </a:solidFill>
                <a:latin typeface="+mj-lt"/>
              </a:rPr>
            </a:br>
            <a:r>
              <a:rPr lang="en-US" sz="1900" dirty="0">
                <a:solidFill>
                  <a:schemeClr val="tx1"/>
                </a:solidFill>
                <a:latin typeface="+mj-lt"/>
              </a:rPr>
              <a:t> (SPX) 4,800 here we come</a:t>
            </a:r>
            <a:br>
              <a:rPr lang="en-US" sz="1900" dirty="0">
                <a:solidFill>
                  <a:schemeClr val="tx1"/>
                </a:solidFill>
                <a:latin typeface="+mj-lt"/>
              </a:rPr>
            </a:br>
            <a:br>
              <a:rPr lang="en-US" sz="1900" dirty="0">
                <a:solidFill>
                  <a:schemeClr val="tx1"/>
                </a:solidFill>
                <a:latin typeface="+mj-lt"/>
              </a:rPr>
            </a:br>
            <a:r>
              <a:rPr lang="en-US" sz="1900" dirty="0">
                <a:solidFill>
                  <a:schemeClr val="tx1"/>
                </a:solidFill>
                <a:latin typeface="+mj-lt"/>
              </a:rPr>
              <a:t>*Stick with the barbell strategy, we’ll keep rotating back</a:t>
            </a:r>
            <a:br>
              <a:rPr lang="en-US" sz="1900" dirty="0">
                <a:solidFill>
                  <a:schemeClr val="tx1"/>
                </a:solidFill>
                <a:latin typeface="+mj-lt"/>
              </a:rPr>
            </a:br>
            <a:r>
              <a:rPr lang="en-US" sz="1900" dirty="0">
                <a:solidFill>
                  <a:schemeClr val="tx1"/>
                </a:solidFill>
                <a:latin typeface="+mj-lt"/>
              </a:rPr>
              <a:t> and forth all year between tech &amp; domestic recovery</a:t>
            </a:r>
            <a:br>
              <a:rPr lang="en-US" sz="1900" dirty="0">
                <a:solidFill>
                  <a:schemeClr val="tx1"/>
                </a:solidFill>
                <a:latin typeface="+mj-lt"/>
                <a:ea typeface="Calibri"/>
                <a:cs typeface="Calibri" panose="020F0502020204030204" pitchFamily="34" charset="0"/>
                <a:sym typeface="Calibri"/>
              </a:rPr>
            </a:br>
            <a:br>
              <a:rPr lang="en-US" sz="19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a:sym typeface="Calibri"/>
              </a:rPr>
            </a:br>
            <a:br>
              <a:rPr lang="en-US" sz="18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rPr>
            </a:br>
            <a:r>
              <a:rPr lang="en-US" sz="2000" dirty="0">
                <a:solidFill>
                  <a:schemeClr val="tx1"/>
                </a:solidFill>
              </a:rPr>
              <a:t>*We could be entering a wide </a:t>
            </a:r>
            <a:r>
              <a:rPr lang="en-US" sz="2000" b="1" dirty="0">
                <a:solidFill>
                  <a:schemeClr val="tx1"/>
                </a:solidFill>
              </a:rPr>
              <a:t>$2,700 - $3,600 </a:t>
            </a:r>
            <a:r>
              <a:rPr lang="en-US" sz="2000" dirty="0">
                <a:solidFill>
                  <a:schemeClr val="tx1"/>
                </a:solidFill>
              </a:rPr>
              <a:t>range until the election</a:t>
            </a:r>
            <a:br>
              <a:rPr lang="en-US" sz="1800" dirty="0"/>
            </a:br>
            <a:br>
              <a:rPr lang="en-US" sz="1800" dirty="0"/>
            </a:br>
            <a:br>
              <a:rPr lang="en-US" sz="2000" dirty="0"/>
            </a:br>
            <a:br>
              <a:rPr lang="en-US" dirty="0"/>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charset="0"/>
                <a:ea typeface="Calibri" charset="0"/>
                <a:cs typeface="Calibri" charset="0"/>
              </a:rPr>
            </a:br>
            <a:r>
              <a:rPr lang="en-US" sz="1800" dirty="0">
                <a:solidFill>
                  <a:srgbClr val="FF0000"/>
                </a:solidFill>
              </a:rPr>
              <a:t> </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74835CB-C70D-F649-86AD-DA999F310033}"/>
              </a:ext>
            </a:extLst>
          </p:cNvPr>
          <p:cNvPicPr>
            <a:picLocks noChangeAspect="1"/>
          </p:cNvPicPr>
          <p:nvPr/>
        </p:nvPicPr>
        <p:blipFill>
          <a:blip r:embed="rId3"/>
          <a:stretch>
            <a:fillRect/>
          </a:stretch>
        </p:blipFill>
        <p:spPr>
          <a:xfrm>
            <a:off x="7848600" y="4373945"/>
            <a:ext cx="4343399" cy="2341820"/>
          </a:xfrm>
          <a:prstGeom prst="rect">
            <a:avLst/>
          </a:prstGeom>
        </p:spPr>
      </p:pic>
    </p:spTree>
    <p:extLst>
      <p:ext uri="{BB962C8B-B14F-4D97-AF65-F5344CB8AC3E}">
        <p14:creationId xmlns:p14="http://schemas.microsoft.com/office/powerpoint/2010/main" val="2945218737"/>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8229600" cy="1143000"/>
          </a:xfrm>
        </p:spPr>
        <p:txBody>
          <a:bodyPr/>
          <a:lstStyle/>
          <a:p>
            <a:r>
              <a:rPr lang="en-US" sz="2400" b="1" dirty="0"/>
              <a:t>The Mad Hedge Profit Predictor</a:t>
            </a:r>
            <a:br>
              <a:rPr lang="en-US" sz="2400" b="1" dirty="0"/>
            </a:br>
            <a:r>
              <a:rPr lang="en-US" sz="2400" b="1" dirty="0"/>
              <a:t>Market Timing Index-Bottom of Range-at a “BUY”</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3" name="Text Placeholder 2"/>
          <p:cNvSpPr>
            <a:spLocks noGrp="1"/>
          </p:cNvSpPr>
          <p:nvPr>
            <p:ph type="body" idx="1"/>
          </p:nvPr>
        </p:nvSpPr>
        <p:spPr/>
        <p:txBody>
          <a:bodyPr/>
          <a:lstStyle/>
          <a:p>
            <a:pPr marL="0" indent="0">
              <a:spcBef>
                <a:spcPts val="0"/>
              </a:spcBef>
              <a:buClrTx/>
              <a:buNone/>
              <a:defRPr/>
            </a:pPr>
            <a:endParaRPr lang="en-US" dirty="0"/>
          </a:p>
        </p:txBody>
      </p:sp>
      <p:pic>
        <p:nvPicPr>
          <p:cNvPr id="6" name="Picture 5" descr="A close-up of a speedometer&#10;&#10;Description automatically generated with medium confidence">
            <a:extLst>
              <a:ext uri="{FF2B5EF4-FFF2-40B4-BE49-F238E27FC236}">
                <a16:creationId xmlns:a16="http://schemas.microsoft.com/office/drawing/2014/main" id="{7C49BC3C-DAC0-D842-860A-DE81FD31D2DD}"/>
              </a:ext>
            </a:extLst>
          </p:cNvPr>
          <p:cNvPicPr>
            <a:picLocks noChangeAspect="1"/>
          </p:cNvPicPr>
          <p:nvPr/>
        </p:nvPicPr>
        <p:blipFill>
          <a:blip r:embed="rId2"/>
          <a:stretch>
            <a:fillRect/>
          </a:stretch>
        </p:blipFill>
        <p:spPr>
          <a:xfrm>
            <a:off x="1883229" y="1752600"/>
            <a:ext cx="8632371" cy="4648200"/>
          </a:xfrm>
          <a:prstGeom prst="rect">
            <a:avLst/>
          </a:prstGeom>
        </p:spPr>
      </p:pic>
    </p:spTree>
    <p:extLst>
      <p:ext uri="{BB962C8B-B14F-4D97-AF65-F5344CB8AC3E}">
        <p14:creationId xmlns:p14="http://schemas.microsoft.com/office/powerpoint/2010/main" val="2606286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2800" b="1" dirty="0"/>
            </a:br>
            <a:r>
              <a:rPr lang="en-US" sz="2800" b="1" dirty="0"/>
              <a:t>The Mad Hedge Profit Predictor</a:t>
            </a:r>
            <a:br>
              <a:rPr lang="en-US" sz="2800" b="1" dirty="0"/>
            </a:br>
            <a:r>
              <a:rPr lang="en-US" sz="2800" b="1" dirty="0"/>
              <a:t>Springboard for a Monster Rally</a:t>
            </a:r>
            <a:br>
              <a:rPr lang="en-US" sz="2400" b="1" dirty="0"/>
            </a:br>
            <a:endParaRPr lang="en-US" sz="2400" dirty="0"/>
          </a:p>
        </p:txBody>
      </p:sp>
      <p:sp>
        <p:nvSpPr>
          <p:cNvPr id="6" name="Left Arrow Callout 5">
            <a:extLst>
              <a:ext uri="{FF2B5EF4-FFF2-40B4-BE49-F238E27FC236}">
                <a16:creationId xmlns:a16="http://schemas.microsoft.com/office/drawing/2014/main" id="{3A11F493-5924-C44D-94C4-ED11B95D6F91}"/>
              </a:ext>
            </a:extLst>
          </p:cNvPr>
          <p:cNvSpPr/>
          <p:nvPr/>
        </p:nvSpPr>
        <p:spPr>
          <a:xfrm>
            <a:off x="9067800" y="1791406"/>
            <a:ext cx="1629991" cy="1141587"/>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sp>
        <p:nvSpPr>
          <p:cNvPr id="8" name="Left Arrow Callout 7">
            <a:extLst>
              <a:ext uri="{FF2B5EF4-FFF2-40B4-BE49-F238E27FC236}">
                <a16:creationId xmlns:a16="http://schemas.microsoft.com/office/drawing/2014/main" id="{F92F4606-D151-A14A-9AEF-EFC004AC6242}"/>
              </a:ext>
            </a:extLst>
          </p:cNvPr>
          <p:cNvSpPr/>
          <p:nvPr/>
        </p:nvSpPr>
        <p:spPr>
          <a:xfrm>
            <a:off x="8991600" y="4572000"/>
            <a:ext cx="1629991"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
        <p:nvSpPr>
          <p:cNvPr id="9" name="Left Arrow Callout 8">
            <a:extLst>
              <a:ext uri="{FF2B5EF4-FFF2-40B4-BE49-F238E27FC236}">
                <a16:creationId xmlns:a16="http://schemas.microsoft.com/office/drawing/2014/main" id="{5B2C8018-730E-294F-980F-8F4A4829D183}"/>
              </a:ext>
            </a:extLst>
          </p:cNvPr>
          <p:cNvSpPr/>
          <p:nvPr/>
        </p:nvSpPr>
        <p:spPr>
          <a:xfrm>
            <a:off x="9062545" y="3330410"/>
            <a:ext cx="1629991"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Do </a:t>
            </a:r>
            <a:br>
              <a:rPr lang="en-US" sz="1800" dirty="0"/>
            </a:br>
            <a:r>
              <a:rPr lang="en-US" sz="1800" dirty="0"/>
              <a:t>Nothing</a:t>
            </a:r>
          </a:p>
        </p:txBody>
      </p:sp>
      <p:pic>
        <p:nvPicPr>
          <p:cNvPr id="4" name="Picture 3" descr="Chart&#10;&#10;Description automatically generated with low confidence">
            <a:extLst>
              <a:ext uri="{FF2B5EF4-FFF2-40B4-BE49-F238E27FC236}">
                <a16:creationId xmlns:a16="http://schemas.microsoft.com/office/drawing/2014/main" id="{5AB91681-E4D6-F040-9E59-09C7C918BC46}"/>
              </a:ext>
            </a:extLst>
          </p:cNvPr>
          <p:cNvPicPr>
            <a:picLocks noChangeAspect="1"/>
          </p:cNvPicPr>
          <p:nvPr/>
        </p:nvPicPr>
        <p:blipFill>
          <a:blip r:embed="rId3"/>
          <a:stretch>
            <a:fillRect/>
          </a:stretch>
        </p:blipFill>
        <p:spPr>
          <a:xfrm>
            <a:off x="457200" y="1657350"/>
            <a:ext cx="8280400" cy="4667250"/>
          </a:xfrm>
          <a:prstGeom prst="rect">
            <a:avLst/>
          </a:prstGeom>
        </p:spPr>
      </p:pic>
    </p:spTree>
    <p:extLst>
      <p:ext uri="{BB962C8B-B14F-4D97-AF65-F5344CB8AC3E}">
        <p14:creationId xmlns:p14="http://schemas.microsoft.com/office/powerpoint/2010/main" val="1814617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7C-DA81-364D-B7B8-A27F8E3A6F8E}"/>
              </a:ext>
            </a:extLst>
          </p:cNvPr>
          <p:cNvSpPr>
            <a:spLocks noGrp="1"/>
          </p:cNvSpPr>
          <p:nvPr>
            <p:ph type="title"/>
          </p:nvPr>
        </p:nvSpPr>
        <p:spPr/>
        <p:txBody>
          <a:bodyPr/>
          <a:lstStyle/>
          <a:p>
            <a:br>
              <a:rPr lang="en-US" sz="2800" b="1" dirty="0"/>
            </a:br>
            <a:r>
              <a:rPr lang="en-US" sz="2800" b="1" dirty="0"/>
              <a:t>Weekly Jobless Claims – Flatlining at record highs</a:t>
            </a:r>
            <a:br>
              <a:rPr lang="en-US" sz="2800" b="1" dirty="0"/>
            </a:br>
            <a:r>
              <a:rPr lang="en-US" sz="2400" dirty="0">
                <a:solidFill>
                  <a:srgbClr val="00A64B"/>
                </a:solidFill>
              </a:rPr>
              <a:t> 547,000New Pandemic Low</a:t>
            </a:r>
            <a:br>
              <a:rPr lang="en-US" sz="1800" dirty="0"/>
            </a:br>
            <a:endParaRPr lang="en-US" sz="1800" dirty="0">
              <a:solidFill>
                <a:srgbClr val="FF0000"/>
              </a:solidFill>
            </a:endParaRPr>
          </a:p>
        </p:txBody>
      </p:sp>
      <p:sp>
        <p:nvSpPr>
          <p:cNvPr id="3" name="Text Placeholder 2">
            <a:extLst>
              <a:ext uri="{FF2B5EF4-FFF2-40B4-BE49-F238E27FC236}">
                <a16:creationId xmlns:a16="http://schemas.microsoft.com/office/drawing/2014/main" id="{5EA796AD-BF31-7043-BD51-CE8609039A50}"/>
              </a:ext>
            </a:extLst>
          </p:cNvPr>
          <p:cNvSpPr>
            <a:spLocks noGrp="1"/>
          </p:cNvSpPr>
          <p:nvPr>
            <p:ph type="body" idx="1"/>
          </p:nvPr>
        </p:nvSpPr>
        <p:spPr/>
        <p:txBody>
          <a:bodyPr/>
          <a:lstStyle/>
          <a:p>
            <a:endParaRPr lang="en-US" dirty="0"/>
          </a:p>
        </p:txBody>
      </p:sp>
      <p:pic>
        <p:nvPicPr>
          <p:cNvPr id="5" name="Picture 4" descr="Chart, histogram&#10;&#10;Description automatically generated">
            <a:extLst>
              <a:ext uri="{FF2B5EF4-FFF2-40B4-BE49-F238E27FC236}">
                <a16:creationId xmlns:a16="http://schemas.microsoft.com/office/drawing/2014/main" id="{C08917E8-F27E-204D-8B41-E0AEAAEB5C8C}"/>
              </a:ext>
            </a:extLst>
          </p:cNvPr>
          <p:cNvPicPr>
            <a:picLocks noChangeAspect="1"/>
          </p:cNvPicPr>
          <p:nvPr/>
        </p:nvPicPr>
        <p:blipFill>
          <a:blip r:embed="rId2"/>
          <a:stretch>
            <a:fillRect/>
          </a:stretch>
        </p:blipFill>
        <p:spPr>
          <a:xfrm>
            <a:off x="1038496" y="1637000"/>
            <a:ext cx="10115008" cy="4840000"/>
          </a:xfrm>
          <a:prstGeom prst="rect">
            <a:avLst/>
          </a:prstGeom>
        </p:spPr>
      </p:pic>
    </p:spTree>
    <p:extLst>
      <p:ext uri="{BB962C8B-B14F-4D97-AF65-F5344CB8AC3E}">
        <p14:creationId xmlns:p14="http://schemas.microsoft.com/office/powerpoint/2010/main" val="1153534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13294"/>
            <a:ext cx="91440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S&amp;P 500 – New Highs</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Left Arrow Callout 3">
            <a:extLst>
              <a:ext uri="{FF2B5EF4-FFF2-40B4-BE49-F238E27FC236}">
                <a16:creationId xmlns:a16="http://schemas.microsoft.com/office/drawing/2014/main" id="{6393A579-5B90-8547-958A-D00F17470B85}"/>
              </a:ext>
            </a:extLst>
          </p:cNvPr>
          <p:cNvSpPr/>
          <p:nvPr/>
        </p:nvSpPr>
        <p:spPr>
          <a:xfrm>
            <a:off x="8744691" y="2747857"/>
            <a:ext cx="1905000" cy="12192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Bottom </a:t>
            </a:r>
            <a:br>
              <a:rPr lang="en-US" sz="2000" dirty="0"/>
            </a:br>
            <a:r>
              <a:rPr lang="en-US" sz="2000" dirty="0"/>
              <a:t>390</a:t>
            </a:r>
          </a:p>
        </p:txBody>
      </p:sp>
      <p:sp>
        <p:nvSpPr>
          <p:cNvPr id="11" name="Left Arrow Callout 10">
            <a:extLst>
              <a:ext uri="{FF2B5EF4-FFF2-40B4-BE49-F238E27FC236}">
                <a16:creationId xmlns:a16="http://schemas.microsoft.com/office/drawing/2014/main" id="{1CB185D8-7103-E54A-9BBE-0777DE7F7229}"/>
              </a:ext>
            </a:extLst>
          </p:cNvPr>
          <p:cNvSpPr/>
          <p:nvPr/>
        </p:nvSpPr>
        <p:spPr>
          <a:xfrm>
            <a:off x="9979941" y="1052417"/>
            <a:ext cx="1905000" cy="12192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New Highs</a:t>
            </a:r>
          </a:p>
        </p:txBody>
      </p:sp>
      <p:pic>
        <p:nvPicPr>
          <p:cNvPr id="2" name="Picture 1">
            <a:extLst>
              <a:ext uri="{FF2B5EF4-FFF2-40B4-BE49-F238E27FC236}">
                <a16:creationId xmlns:a16="http://schemas.microsoft.com/office/drawing/2014/main" id="{0A1F4A80-E6CB-184A-99D2-C23AB651135C}"/>
              </a:ext>
            </a:extLst>
          </p:cNvPr>
          <p:cNvPicPr>
            <a:picLocks noChangeAspect="1"/>
          </p:cNvPicPr>
          <p:nvPr/>
        </p:nvPicPr>
        <p:blipFill>
          <a:blip r:embed="rId3"/>
          <a:stretch>
            <a:fillRect/>
          </a:stretch>
        </p:blipFill>
        <p:spPr>
          <a:xfrm>
            <a:off x="9220200" y="4040858"/>
            <a:ext cx="2664741" cy="2664741"/>
          </a:xfrm>
          <a:prstGeom prst="rect">
            <a:avLst/>
          </a:prstGeom>
        </p:spPr>
      </p:pic>
      <p:pic>
        <p:nvPicPr>
          <p:cNvPr id="3" name="Picture 2">
            <a:extLst>
              <a:ext uri="{FF2B5EF4-FFF2-40B4-BE49-F238E27FC236}">
                <a16:creationId xmlns:a16="http://schemas.microsoft.com/office/drawing/2014/main" id="{99F3E73D-A896-8B46-B908-E9209C43C9A4}"/>
              </a:ext>
            </a:extLst>
          </p:cNvPr>
          <p:cNvPicPr>
            <a:picLocks noChangeAspect="1"/>
          </p:cNvPicPr>
          <p:nvPr/>
        </p:nvPicPr>
        <p:blipFill>
          <a:blip r:embed="rId4"/>
          <a:stretch>
            <a:fillRect/>
          </a:stretch>
        </p:blipFill>
        <p:spPr>
          <a:xfrm>
            <a:off x="30417" y="1357584"/>
            <a:ext cx="6672079" cy="5051717"/>
          </a:xfrm>
          <a:prstGeom prst="rect">
            <a:avLst/>
          </a:prstGeom>
        </p:spPr>
      </p:pic>
      <p:cxnSp>
        <p:nvCxnSpPr>
          <p:cNvPr id="21" name="Straight Arrow Connector 20">
            <a:extLst>
              <a:ext uri="{FF2B5EF4-FFF2-40B4-BE49-F238E27FC236}">
                <a16:creationId xmlns:a16="http://schemas.microsoft.com/office/drawing/2014/main" id="{DC84874A-6DEA-B946-A019-7C7362351FAB}"/>
              </a:ext>
            </a:extLst>
          </p:cNvPr>
          <p:cNvCxnSpPr>
            <a:cxnSpLocks/>
          </p:cNvCxnSpPr>
          <p:nvPr/>
        </p:nvCxnSpPr>
        <p:spPr>
          <a:xfrm flipV="1">
            <a:off x="2362200" y="3214076"/>
            <a:ext cx="6672079" cy="2678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582C17-CC7A-BB4B-A4ED-DE8A778F51E3}"/>
              </a:ext>
            </a:extLst>
          </p:cNvPr>
          <p:cNvCxnSpPr>
            <a:cxnSpLocks/>
          </p:cNvCxnSpPr>
          <p:nvPr/>
        </p:nvCxnSpPr>
        <p:spPr>
          <a:xfrm flipV="1">
            <a:off x="6346983" y="1640519"/>
            <a:ext cx="3350208" cy="107024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647643"/>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209800" y="381000"/>
            <a:ext cx="8229600" cy="9906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Trade Alert Performance</a:t>
            </a: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 All Time Highs! </a:t>
            </a:r>
            <a:br>
              <a:rPr lang="en-US" sz="32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b="1" i="1"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1371600" y="1219200"/>
            <a:ext cx="7620000" cy="4800599"/>
          </a:xfrm>
          <a:prstGeom prst="rect">
            <a:avLst/>
          </a:prstGeom>
          <a:noFill/>
          <a:ln>
            <a:noFill/>
          </a:ln>
        </p:spPr>
        <p:txBody>
          <a:bodyPr lIns="91425" tIns="45700" rIns="91425" bIns="45700" anchor="t" anchorCtr="0">
            <a:noAutofit/>
          </a:bodyPr>
          <a:lstStyle/>
          <a:p>
            <a:pPr marL="0" indent="0">
              <a:spcBef>
                <a:spcPts val="0"/>
              </a:spcBef>
              <a:buSzPct val="25000"/>
              <a:buNone/>
            </a:pPr>
            <a:br>
              <a:rPr lang="en-US" sz="2200"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*January  </a:t>
            </a:r>
            <a:r>
              <a:rPr lang="en-US" sz="2200" dirty="0">
                <a:solidFill>
                  <a:srgbClr val="008000"/>
                </a:solidFill>
                <a:latin typeface="Calibri"/>
                <a:ea typeface="Calibri"/>
                <a:cs typeface="Calibri"/>
                <a:sym typeface="Calibri"/>
              </a:rPr>
              <a:t> 10.21% </a:t>
            </a:r>
            <a:r>
              <a:rPr lang="en-US" sz="2200" dirty="0">
                <a:solidFill>
                  <a:schemeClr val="tx1"/>
                </a:solidFill>
                <a:latin typeface="Calibri"/>
                <a:ea typeface="Calibri"/>
                <a:cs typeface="Calibri"/>
                <a:sym typeface="Calibri"/>
              </a:rPr>
              <a:t>MTD          *July  </a:t>
            </a:r>
            <a:r>
              <a:rPr lang="en-US" sz="2200" dirty="0">
                <a:solidFill>
                  <a:srgbClr val="008000"/>
                </a:solidFill>
                <a:latin typeface="Calibri"/>
                <a:ea typeface="Calibri"/>
                <a:cs typeface="Calibri"/>
                <a:sym typeface="Calibri"/>
              </a:rPr>
              <a:t>+7.93%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200" dirty="0">
                <a:solidFill>
                  <a:srgbClr val="00A64B"/>
                </a:solidFill>
                <a:latin typeface="Calibri"/>
                <a:ea typeface="Calibri"/>
                <a:cs typeface="Calibri"/>
                <a:sym typeface="Calibri"/>
              </a:rPr>
              <a:t>+13.28% </a:t>
            </a:r>
            <a:r>
              <a:rPr lang="en-US" sz="2000" dirty="0">
                <a:solidFill>
                  <a:schemeClr val="dk1"/>
                </a:solidFill>
                <a:latin typeface="Calibri"/>
                <a:ea typeface="Calibri"/>
                <a:cs typeface="Calibri"/>
                <a:sym typeface="Calibri"/>
              </a:rPr>
              <a:t>Final      </a:t>
            </a:r>
            <a:r>
              <a:rPr lang="en-US" sz="2000" dirty="0">
                <a:solidFill>
                  <a:schemeClr val="tx1"/>
                </a:solidFill>
                <a:latin typeface="Calibri"/>
                <a:ea typeface="Calibri"/>
                <a:cs typeface="Calibri"/>
                <a:sym typeface="Calibri"/>
              </a:rPr>
              <a:t>   </a:t>
            </a:r>
            <a:r>
              <a:rPr lang="en-US" sz="2200" dirty="0">
                <a:latin typeface="Calibri"/>
                <a:ea typeface="Calibri"/>
                <a:cs typeface="Calibri"/>
                <a:sym typeface="Calibri"/>
              </a:rPr>
              <a:t>*August </a:t>
            </a:r>
            <a:r>
              <a:rPr lang="en-US" sz="2200" dirty="0">
                <a:solidFill>
                  <a:srgbClr val="FF0000"/>
                </a:solidFill>
                <a:latin typeface="Calibri"/>
                <a:ea typeface="Calibri"/>
                <a:cs typeface="Calibri"/>
                <a:sym typeface="Calibri"/>
              </a:rPr>
              <a:t>-2.08% </a:t>
            </a:r>
            <a:r>
              <a:rPr lang="en-US" sz="2200" dirty="0">
                <a:solidFill>
                  <a:schemeClr val="tx1"/>
                </a:solidFill>
                <a:latin typeface="Calibri"/>
                <a:ea typeface="Calibri"/>
                <a:cs typeface="Calibri"/>
                <a:sym typeface="Calibri"/>
              </a:rPr>
              <a:t>Final</a:t>
            </a:r>
            <a:br>
              <a:rPr lang="en-US" sz="2000"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A64B"/>
                </a:solidFill>
                <a:latin typeface="Calibri"/>
                <a:ea typeface="Calibri"/>
                <a:cs typeface="Calibri"/>
                <a:sym typeface="Calibri"/>
              </a:rPr>
              <a:t>+20.60% </a:t>
            </a:r>
            <a:r>
              <a:rPr lang="en-US" sz="2200" dirty="0">
                <a:solidFill>
                  <a:schemeClr val="tx1"/>
                </a:solidFill>
                <a:latin typeface="Calibri"/>
                <a:ea typeface="Calibri"/>
                <a:cs typeface="Calibri"/>
                <a:sym typeface="Calibri"/>
              </a:rPr>
              <a:t>Final      *September </a:t>
            </a:r>
            <a:r>
              <a:rPr lang="en-US" sz="2200" dirty="0">
                <a:solidFill>
                  <a:srgbClr val="008000"/>
                </a:solidFill>
                <a:latin typeface="Calibri"/>
                <a:ea typeface="Calibri"/>
                <a:cs typeface="Calibri"/>
                <a:sym typeface="Calibri"/>
              </a:rPr>
              <a:t>7.95% </a:t>
            </a:r>
            <a:r>
              <a:rPr lang="en-US" sz="2200" dirty="0">
                <a:solidFill>
                  <a:schemeClr val="tx1"/>
                </a:solidFill>
                <a:latin typeface="Calibri"/>
                <a:ea typeface="Calibri"/>
                <a:cs typeface="Calibri"/>
                <a:sym typeface="Calibri"/>
              </a:rPr>
              <a:t>Final</a:t>
            </a:r>
            <a:br>
              <a:rPr lang="en-US" sz="2200" dirty="0">
                <a:solidFill>
                  <a:srgbClr val="FF0000"/>
                </a:solidFill>
                <a:latin typeface="Calibri"/>
                <a:ea typeface="Calibri"/>
                <a:cs typeface="Calibri"/>
                <a:sym typeface="Calibri"/>
              </a:rPr>
            </a:br>
            <a:r>
              <a:rPr lang="en-US" sz="2200" b="1" dirty="0">
                <a:latin typeface="Calibri"/>
                <a:ea typeface="Calibri"/>
                <a:cs typeface="Calibri"/>
                <a:sym typeface="Calibri"/>
              </a:rPr>
              <a:t>*April       </a:t>
            </a:r>
            <a:r>
              <a:rPr lang="en-US" sz="2200" b="1" dirty="0">
                <a:solidFill>
                  <a:srgbClr val="00A64B"/>
                </a:solidFill>
                <a:latin typeface="Calibri"/>
                <a:ea typeface="Calibri"/>
                <a:cs typeface="Calibri"/>
                <a:sym typeface="Calibri"/>
              </a:rPr>
              <a:t>+12.67% </a:t>
            </a:r>
            <a:r>
              <a:rPr lang="en-US" sz="2200" b="1" dirty="0">
                <a:solidFill>
                  <a:schemeClr val="tx1"/>
                </a:solidFill>
                <a:latin typeface="Calibri"/>
                <a:ea typeface="Calibri"/>
                <a:cs typeface="Calibri"/>
                <a:sym typeface="Calibri"/>
              </a:rPr>
              <a:t>MTD         </a:t>
            </a:r>
            <a:r>
              <a:rPr lang="en-US" sz="2200" dirty="0">
                <a:solidFill>
                  <a:schemeClr val="tx1"/>
                </a:solidFill>
                <a:latin typeface="Calibri"/>
                <a:ea typeface="Calibri"/>
                <a:cs typeface="Calibri"/>
                <a:sym typeface="Calibri"/>
              </a:rPr>
              <a:t>*October </a:t>
            </a:r>
            <a:r>
              <a:rPr lang="en-US" sz="2200" dirty="0">
                <a:solidFill>
                  <a:srgbClr val="00A64B"/>
                </a:solidFill>
                <a:latin typeface="Calibri"/>
                <a:ea typeface="Calibri"/>
                <a:cs typeface="Calibri"/>
                <a:sym typeface="Calibri"/>
              </a:rPr>
              <a:t>+1.51%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*May</a:t>
            </a:r>
            <a:r>
              <a:rPr lang="en-US" sz="2200" dirty="0">
                <a:solidFill>
                  <a:srgbClr val="00A64B"/>
                </a:solidFill>
                <a:latin typeface="Calibri"/>
                <a:ea typeface="Calibri"/>
                <a:cs typeface="Calibri"/>
                <a:sym typeface="Calibri"/>
              </a:rPr>
              <a:t>        +14.19% </a:t>
            </a:r>
            <a:r>
              <a:rPr lang="en-US" sz="2200" dirty="0">
                <a:solidFill>
                  <a:schemeClr val="tx1"/>
                </a:solidFill>
                <a:latin typeface="Calibri"/>
                <a:ea typeface="Calibri"/>
                <a:cs typeface="Calibri"/>
                <a:sym typeface="Calibri"/>
              </a:rPr>
              <a:t>Final       *November </a:t>
            </a:r>
            <a:r>
              <a:rPr lang="en-US" sz="2200" dirty="0">
                <a:solidFill>
                  <a:srgbClr val="00A64B"/>
                </a:solidFill>
                <a:latin typeface="Calibri"/>
                <a:ea typeface="Calibri"/>
                <a:cs typeface="Calibri"/>
                <a:sym typeface="Calibri"/>
              </a:rPr>
              <a:t>+20.41%</a:t>
            </a:r>
            <a:r>
              <a:rPr lang="en-US" sz="2200" dirty="0">
                <a:solidFill>
                  <a:schemeClr val="tx1"/>
                </a:solidFill>
                <a:latin typeface="Calibri"/>
                <a:ea typeface="Calibri"/>
                <a:cs typeface="Calibri"/>
                <a:sym typeface="Calibri"/>
              </a:rPr>
              <a:t> 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a:t>
            </a:r>
            <a:r>
              <a:rPr lang="en-US" sz="2200" dirty="0">
                <a:solidFill>
                  <a:srgbClr val="00A64B"/>
                </a:solidFill>
                <a:latin typeface="Calibri"/>
                <a:ea typeface="Calibri"/>
                <a:cs typeface="Calibri"/>
                <a:sym typeface="Calibri"/>
              </a:rPr>
              <a:t>+10.38% </a:t>
            </a:r>
            <a:r>
              <a:rPr lang="en-US" sz="2400" dirty="0">
                <a:solidFill>
                  <a:schemeClr val="tx1"/>
                </a:solidFill>
                <a:latin typeface="Calibri"/>
                <a:ea typeface="Calibri"/>
                <a:cs typeface="Calibri"/>
                <a:sym typeface="Calibri"/>
              </a:rPr>
              <a:t>Final      </a:t>
            </a:r>
            <a:r>
              <a:rPr lang="en-US" sz="2200" dirty="0">
                <a:solidFill>
                  <a:schemeClr val="tx1"/>
                </a:solidFill>
                <a:latin typeface="Calibri"/>
                <a:ea typeface="Calibri"/>
                <a:cs typeface="Calibri"/>
                <a:sym typeface="Calibri"/>
              </a:rPr>
              <a:t>*December </a:t>
            </a:r>
            <a:r>
              <a:rPr lang="en-US" sz="2200" dirty="0">
                <a:solidFill>
                  <a:srgbClr val="00A64B"/>
                </a:solidFill>
                <a:latin typeface="Calibri"/>
                <a:ea typeface="Calibri"/>
                <a:cs typeface="Calibri"/>
                <a:sym typeface="Calibri"/>
              </a:rPr>
              <a:t>+10.20%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00A64B"/>
                </a:solidFill>
                <a:latin typeface="Calibri"/>
                <a:ea typeface="Calibri"/>
                <a:cs typeface="Calibri"/>
                <a:sym typeface="Calibri"/>
              </a:rPr>
            </a:br>
            <a:r>
              <a:rPr lang="en-US" sz="2000" dirty="0">
                <a:solidFill>
                  <a:srgbClr val="00A64B"/>
                </a:solidFill>
                <a:latin typeface="Calibri"/>
                <a:ea typeface="Calibri"/>
                <a:cs typeface="Calibri"/>
                <a:sym typeface="Calibri"/>
              </a:rPr>
              <a:t>*2021 Year to Date +56.76%</a:t>
            </a:r>
            <a:br>
              <a:rPr lang="en-US" sz="2000" dirty="0">
                <a:solidFill>
                  <a:srgbClr val="00A64B"/>
                </a:solidFill>
                <a:latin typeface="Calibri"/>
                <a:ea typeface="Calibri"/>
                <a:cs typeface="Calibri"/>
                <a:sym typeface="Calibri"/>
              </a:rPr>
            </a:br>
            <a:r>
              <a:rPr lang="en-US" sz="2000" dirty="0">
                <a:latin typeface="Calibri"/>
                <a:ea typeface="Calibri"/>
                <a:cs typeface="Calibri"/>
                <a:sym typeface="Calibri"/>
              </a:rPr>
              <a:t>compared to </a:t>
            </a:r>
            <a:r>
              <a:rPr lang="en-US" sz="2000" dirty="0">
                <a:solidFill>
                  <a:srgbClr val="00A64B"/>
                </a:solidFill>
                <a:latin typeface="Calibri"/>
                <a:ea typeface="Calibri"/>
                <a:cs typeface="Calibri"/>
                <a:sym typeface="Calibri"/>
              </a:rPr>
              <a:t>+11.50% </a:t>
            </a:r>
            <a:r>
              <a:rPr lang="en-US" sz="2000" dirty="0">
                <a:latin typeface="Calibri"/>
                <a:ea typeface="Calibri"/>
                <a:cs typeface="Calibri"/>
                <a:sym typeface="Calibri"/>
              </a:rPr>
              <a:t>for the Dow Average</a:t>
            </a: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latin typeface="Calibri"/>
                <a:ea typeface="Calibri"/>
                <a:cs typeface="Calibri"/>
                <a:sym typeface="Calibri"/>
              </a:rPr>
              <a:t>*</a:t>
            </a:r>
            <a:r>
              <a:rPr lang="en-US" sz="2000" dirty="0">
                <a:solidFill>
                  <a:srgbClr val="008000"/>
                </a:solidFill>
                <a:latin typeface="Calibri"/>
                <a:ea typeface="Calibri"/>
                <a:cs typeface="Calibri"/>
                <a:sym typeface="Calibri"/>
              </a:rPr>
              <a:t>+479.31% </a:t>
            </a:r>
            <a:r>
              <a:rPr lang="en-US" sz="2000" dirty="0">
                <a:solidFill>
                  <a:schemeClr val="tx1"/>
                </a:solidFill>
                <a:latin typeface="Calibri"/>
                <a:ea typeface="Calibri"/>
                <a:cs typeface="Calibri"/>
                <a:sym typeface="Calibri"/>
              </a:rPr>
              <a:t>since inception, </a:t>
            </a:r>
            <a:r>
              <a:rPr lang="en-US" sz="2000" b="1" dirty="0">
                <a:solidFill>
                  <a:schemeClr val="tx1"/>
                </a:solidFill>
                <a:latin typeface="Calibri"/>
                <a:ea typeface="Calibri"/>
                <a:cs typeface="Calibri"/>
                <a:sym typeface="Calibri"/>
              </a:rPr>
              <a:t>a new all time high</a:t>
            </a:r>
            <a:br>
              <a:rPr lang="en-US" sz="2000"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*Average annualized return of </a:t>
            </a:r>
            <a:r>
              <a:rPr lang="en-US" sz="2000" dirty="0">
                <a:solidFill>
                  <a:srgbClr val="008000"/>
                </a:solidFill>
                <a:latin typeface="Calibri"/>
                <a:ea typeface="Calibri"/>
                <a:cs typeface="Calibri"/>
                <a:sym typeface="Calibri"/>
              </a:rPr>
              <a:t>42.01% </a:t>
            </a:r>
            <a:r>
              <a:rPr lang="en-US" sz="2000" dirty="0">
                <a:solidFill>
                  <a:schemeClr val="tx1"/>
                </a:solidFill>
                <a:latin typeface="Calibri"/>
                <a:ea typeface="Calibri"/>
                <a:cs typeface="Calibri"/>
                <a:sym typeface="Calibri"/>
              </a:rPr>
              <a:t>for 11 years, new all time high</a:t>
            </a:r>
            <a:endParaRPr sz="2000" dirty="0">
              <a:solidFill>
                <a:schemeClr val="tx1"/>
              </a:solidFill>
            </a:endParaRPr>
          </a:p>
        </p:txBody>
      </p:sp>
      <p:pic>
        <p:nvPicPr>
          <p:cNvPr id="4" name="Picture 3"/>
          <p:cNvPicPr>
            <a:picLocks noChangeAspect="1"/>
          </p:cNvPicPr>
          <p:nvPr/>
        </p:nvPicPr>
        <p:blipFill>
          <a:blip r:embed="rId3"/>
          <a:srcRect/>
          <a:stretch>
            <a:fillRect/>
          </a:stretch>
        </p:blipFill>
        <p:spPr bwMode="auto">
          <a:xfrm>
            <a:off x="8382000" y="1676400"/>
            <a:ext cx="2133600" cy="2133600"/>
          </a:xfrm>
          <a:prstGeom prst="rect">
            <a:avLst/>
          </a:prstGeom>
          <a:noFill/>
          <a:ln w="9525">
            <a:noFill/>
            <a:miter lim="800000"/>
            <a:headEnd/>
            <a:tailEnd/>
          </a:ln>
        </p:spPr>
      </p:pic>
    </p:spTree>
    <p:extLst>
      <p:ext uri="{BB962C8B-B14F-4D97-AF65-F5344CB8AC3E}">
        <p14:creationId xmlns:p14="http://schemas.microsoft.com/office/powerpoint/2010/main" val="1474796037"/>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ProShares Ultra Short S&amp;P 500 (SDS)-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 Great Hedge for long stocks and bonds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Long 2X position has a hedge against longs and bond shorts</a:t>
            </a:r>
            <a:endParaRPr lang="en-US" sz="18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A53CAD2F-3A78-4F31-8264-CA9EF7783640}"/>
              </a:ext>
            </a:extLst>
          </p:cNvPr>
          <p:cNvPicPr>
            <a:picLocks noChangeAspect="1"/>
          </p:cNvPicPr>
          <p:nvPr/>
        </p:nvPicPr>
        <p:blipFill>
          <a:blip r:embed="rId3"/>
          <a:stretch>
            <a:fillRect/>
          </a:stretch>
        </p:blipFill>
        <p:spPr>
          <a:xfrm>
            <a:off x="2514600" y="1295401"/>
            <a:ext cx="7234742" cy="5562600"/>
          </a:xfrm>
          <a:prstGeom prst="rect">
            <a:avLst/>
          </a:prstGeom>
        </p:spPr>
      </p:pic>
    </p:spTree>
    <p:extLst>
      <p:ext uri="{BB962C8B-B14F-4D97-AF65-F5344CB8AC3E}">
        <p14:creationId xmlns:p14="http://schemas.microsoft.com/office/powerpoint/2010/main" val="3739096315"/>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(VIX) – Dying a Slow Death</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The summer market is early</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7CFDF5B1-9EAE-4F52-8139-7D68C22240DF}"/>
              </a:ext>
            </a:extLst>
          </p:cNvPr>
          <p:cNvPicPr>
            <a:picLocks noChangeAspect="1"/>
          </p:cNvPicPr>
          <p:nvPr/>
        </p:nvPicPr>
        <p:blipFill>
          <a:blip r:embed="rId3"/>
          <a:stretch>
            <a:fillRect/>
          </a:stretch>
        </p:blipFill>
        <p:spPr>
          <a:xfrm>
            <a:off x="2590800" y="990600"/>
            <a:ext cx="7663904" cy="5867400"/>
          </a:xfrm>
          <a:prstGeom prst="rect">
            <a:avLst/>
          </a:prstGeom>
        </p:spPr>
      </p:pic>
    </p:spTree>
    <p:extLst>
      <p:ext uri="{BB962C8B-B14F-4D97-AF65-F5344CB8AC3E}">
        <p14:creationId xmlns:p14="http://schemas.microsoft.com/office/powerpoint/2010/main" val="1042920207"/>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13716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(VXX)-</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08E067CC-F8F9-4F65-B4F5-4A1798839A3F}"/>
              </a:ext>
            </a:extLst>
          </p:cNvPr>
          <p:cNvPicPr>
            <a:picLocks noChangeAspect="1"/>
          </p:cNvPicPr>
          <p:nvPr/>
        </p:nvPicPr>
        <p:blipFill>
          <a:blip r:embed="rId3"/>
          <a:stretch>
            <a:fillRect/>
          </a:stretch>
        </p:blipFill>
        <p:spPr>
          <a:xfrm>
            <a:off x="2590800" y="1143001"/>
            <a:ext cx="7504719" cy="5715000"/>
          </a:xfrm>
          <a:prstGeom prst="rect">
            <a:avLst/>
          </a:prstGeom>
        </p:spPr>
      </p:pic>
    </p:spTree>
    <p:extLst>
      <p:ext uri="{BB962C8B-B14F-4D97-AF65-F5344CB8AC3E}">
        <p14:creationId xmlns:p14="http://schemas.microsoft.com/office/powerpoint/2010/main" val="2021708750"/>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Dow Average ($INDU)- New High</a:t>
            </a:r>
            <a:endParaRPr lang="en-US" sz="18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C39F3691-DDAC-437E-A1BE-DB0E5CD9E94B}"/>
              </a:ext>
            </a:extLst>
          </p:cNvPr>
          <p:cNvPicPr>
            <a:picLocks noChangeAspect="1"/>
          </p:cNvPicPr>
          <p:nvPr/>
        </p:nvPicPr>
        <p:blipFill>
          <a:blip r:embed="rId3"/>
          <a:stretch>
            <a:fillRect/>
          </a:stretch>
        </p:blipFill>
        <p:spPr>
          <a:xfrm>
            <a:off x="2590799" y="1066800"/>
            <a:ext cx="7572433" cy="5791200"/>
          </a:xfrm>
          <a:prstGeom prst="rect">
            <a:avLst/>
          </a:prstGeom>
        </p:spPr>
      </p:pic>
    </p:spTree>
    <p:extLst>
      <p:ext uri="{BB962C8B-B14F-4D97-AF65-F5344CB8AC3E}">
        <p14:creationId xmlns:p14="http://schemas.microsoft.com/office/powerpoint/2010/main" val="3680212574"/>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133600" y="457200"/>
            <a:ext cx="81534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tx1"/>
                </a:solidFill>
                <a:latin typeface="Calibri"/>
                <a:ea typeface="Calibri"/>
                <a:cs typeface="Calibri"/>
                <a:sym typeface="Calibri"/>
              </a:rPr>
              <a:t>Russell 2000 (IWM)- Rejecting a “Head and Shoulders”</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10/$137-$142 vertical bull call spread</a:t>
            </a:r>
            <a:br>
              <a:rPr lang="en-US" sz="24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10/$153-$156 vertical bear put spread</a:t>
            </a:r>
            <a:br>
              <a:rPr lang="en-US" sz="2400" dirty="0">
                <a:solidFill>
                  <a:schemeClr val="tx1"/>
                </a:solidFill>
                <a:latin typeface="Calibri"/>
                <a:ea typeface="Calibri"/>
                <a:cs typeface="Calibri"/>
                <a:sym typeface="Calibri"/>
              </a:rPr>
            </a:br>
            <a:endParaRPr lang="en-US" sz="1800" dirty="0">
              <a:solidFill>
                <a:srgbClr val="00B050"/>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E4EEC009-E520-4D8B-9666-F86C7C0BFA43}"/>
              </a:ext>
            </a:extLst>
          </p:cNvPr>
          <p:cNvPicPr>
            <a:picLocks noChangeAspect="1"/>
          </p:cNvPicPr>
          <p:nvPr/>
        </p:nvPicPr>
        <p:blipFill>
          <a:blip r:embed="rId3"/>
          <a:stretch>
            <a:fillRect/>
          </a:stretch>
        </p:blipFill>
        <p:spPr>
          <a:xfrm>
            <a:off x="2590800" y="1371600"/>
            <a:ext cx="7182798" cy="5486400"/>
          </a:xfrm>
          <a:prstGeom prst="rect">
            <a:avLst/>
          </a:prstGeom>
        </p:spPr>
      </p:pic>
    </p:spTree>
    <p:extLst>
      <p:ext uri="{BB962C8B-B14F-4D97-AF65-F5344CB8AC3E}">
        <p14:creationId xmlns:p14="http://schemas.microsoft.com/office/powerpoint/2010/main" val="397700783"/>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a:xfrm>
            <a:off x="609600" y="274637"/>
            <a:ext cx="10972800" cy="1143000"/>
          </a:xfrm>
        </p:spPr>
        <p:txBody>
          <a:bodyPr/>
          <a:lstStyle/>
          <a:p>
            <a:r>
              <a:rPr lang="en-US" sz="2400" dirty="0"/>
              <a:t>NASDAQ (QQQ) –</a:t>
            </a:r>
            <a:br>
              <a:rPr lang="en-US" sz="2400" dirty="0"/>
            </a:br>
            <a:r>
              <a:rPr lang="en-US" sz="1800" dirty="0">
                <a:solidFill>
                  <a:srgbClr val="00A64B"/>
                </a:solidFill>
              </a:rPr>
              <a:t> long (QQQ) 4/$330-$335 put spread </a:t>
            </a:r>
            <a:br>
              <a:rPr lang="en-US" sz="1800" dirty="0">
                <a:solidFill>
                  <a:srgbClr val="00A64B"/>
                </a:solidFill>
              </a:rPr>
            </a:br>
            <a:r>
              <a:rPr lang="en-US" sz="1800" dirty="0">
                <a:solidFill>
                  <a:srgbClr val="00A64B"/>
                </a:solidFill>
              </a:rPr>
              <a:t>took profits on long (QQQ) 3/$340-$345 put spread </a:t>
            </a:r>
            <a:br>
              <a:rPr lang="en-US" sz="1800" dirty="0"/>
            </a:br>
            <a:r>
              <a:rPr lang="en-US" sz="1800" dirty="0">
                <a:solidFill>
                  <a:srgbClr val="00A64B"/>
                </a:solidFill>
              </a:rPr>
              <a:t>covered long (QQQ) $325-$330 put spread </a:t>
            </a:r>
          </a:p>
        </p:txBody>
      </p:sp>
      <p:pic>
        <p:nvPicPr>
          <p:cNvPr id="4" name="Picture 3" descr="Chart&#10;&#10;Description automatically generated">
            <a:extLst>
              <a:ext uri="{FF2B5EF4-FFF2-40B4-BE49-F238E27FC236}">
                <a16:creationId xmlns:a16="http://schemas.microsoft.com/office/drawing/2014/main" id="{3FA8CCBB-E2AD-42AB-95B4-F319DA85E817}"/>
              </a:ext>
            </a:extLst>
          </p:cNvPr>
          <p:cNvPicPr>
            <a:picLocks noChangeAspect="1"/>
          </p:cNvPicPr>
          <p:nvPr/>
        </p:nvPicPr>
        <p:blipFill>
          <a:blip r:embed="rId3"/>
          <a:stretch>
            <a:fillRect/>
          </a:stretch>
        </p:blipFill>
        <p:spPr>
          <a:xfrm>
            <a:off x="2590800" y="1600200"/>
            <a:ext cx="6894701" cy="5261113"/>
          </a:xfrm>
          <a:prstGeom prst="rect">
            <a:avLst/>
          </a:prstGeom>
        </p:spPr>
      </p:pic>
    </p:spTree>
    <p:extLst>
      <p:ext uri="{BB962C8B-B14F-4D97-AF65-F5344CB8AC3E}">
        <p14:creationId xmlns:p14="http://schemas.microsoft.com/office/powerpoint/2010/main" val="74127755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01E2-E500-C647-8217-9D717520400A}"/>
              </a:ext>
            </a:extLst>
          </p:cNvPr>
          <p:cNvSpPr>
            <a:spLocks noGrp="1"/>
          </p:cNvSpPr>
          <p:nvPr>
            <p:ph type="title"/>
          </p:nvPr>
        </p:nvSpPr>
        <p:spPr/>
        <p:txBody>
          <a:bodyPr/>
          <a:lstStyle/>
          <a:p>
            <a:r>
              <a:rPr lang="en-US" sz="2800" b="1" dirty="0"/>
              <a:t>The Barbell Portfolio</a:t>
            </a:r>
          </a:p>
        </p:txBody>
      </p:sp>
      <p:sp>
        <p:nvSpPr>
          <p:cNvPr id="3" name="Text Placeholder 2">
            <a:extLst>
              <a:ext uri="{FF2B5EF4-FFF2-40B4-BE49-F238E27FC236}">
                <a16:creationId xmlns:a16="http://schemas.microsoft.com/office/drawing/2014/main" id="{4A397F95-6A2A-2C49-81F9-08842108DEB5}"/>
              </a:ext>
            </a:extLst>
          </p:cNvPr>
          <p:cNvSpPr>
            <a:spLocks noGrp="1"/>
          </p:cNvSpPr>
          <p:nvPr>
            <p:ph type="body" idx="1"/>
          </p:nvPr>
        </p:nvSpPr>
        <p:spPr/>
        <p:txBody>
          <a:bodyPr/>
          <a:lstStyle/>
          <a:p>
            <a:pPr marL="203200" indent="0">
              <a:buNone/>
            </a:pPr>
            <a:r>
              <a:rPr lang="en-US" sz="2800" b="1" dirty="0"/>
              <a:t>*50% Big Tech</a:t>
            </a:r>
            <a:r>
              <a:rPr lang="en-US" b="1" i="1" dirty="0"/>
              <a:t> </a:t>
            </a:r>
            <a:r>
              <a:rPr lang="en-US" sz="2000" b="1" i="1" dirty="0"/>
              <a:t>- 2% of US Employment but 27% of Market Cap and 38% of Profits</a:t>
            </a:r>
            <a:br>
              <a:rPr lang="en-US" sz="2800" b="1" dirty="0"/>
            </a:br>
            <a:br>
              <a:rPr lang="en-US" sz="2800" b="1" dirty="0"/>
            </a:br>
            <a:r>
              <a:rPr lang="en-US" sz="2800" b="1" dirty="0"/>
              <a:t>50% Domestic Recovery, including:</a:t>
            </a:r>
            <a:br>
              <a:rPr lang="en-US" sz="2400" dirty="0"/>
            </a:br>
            <a:br>
              <a:rPr lang="en-US" sz="2400" dirty="0"/>
            </a:br>
            <a:r>
              <a:rPr lang="en-US" sz="2400" dirty="0"/>
              <a:t>Railroads</a:t>
            </a:r>
            <a:br>
              <a:rPr lang="en-US" sz="2400" dirty="0"/>
            </a:br>
            <a:r>
              <a:rPr lang="en-US" sz="2400" dirty="0"/>
              <a:t>Couriers</a:t>
            </a:r>
            <a:br>
              <a:rPr lang="en-US" sz="2400" dirty="0"/>
            </a:br>
            <a:r>
              <a:rPr lang="en-US" sz="2400" dirty="0"/>
              <a:t>Banks</a:t>
            </a:r>
            <a:br>
              <a:rPr lang="en-US" sz="2400" dirty="0"/>
            </a:br>
            <a:r>
              <a:rPr lang="en-US" sz="2400" dirty="0"/>
              <a:t>Construction</a:t>
            </a:r>
            <a:br>
              <a:rPr lang="en-US" sz="2400" dirty="0"/>
            </a:br>
            <a:r>
              <a:rPr lang="en-US" sz="2400" dirty="0"/>
              <a:t>Credit Cards</a:t>
            </a:r>
            <a:br>
              <a:rPr lang="en-US" sz="2400" dirty="0"/>
            </a:br>
            <a:r>
              <a:rPr lang="en-US" sz="2400" dirty="0"/>
              <a:t>Event organizers</a:t>
            </a:r>
            <a:br>
              <a:rPr lang="en-US" sz="2400" dirty="0"/>
            </a:br>
            <a:r>
              <a:rPr lang="en-US" sz="2400" dirty="0"/>
              <a:t>Ticket sales</a:t>
            </a:r>
            <a:br>
              <a:rPr lang="en-US" sz="2400" dirty="0"/>
            </a:br>
            <a:r>
              <a:rPr lang="en-US" sz="2400" dirty="0"/>
              <a:t>Retailers</a:t>
            </a:r>
          </a:p>
        </p:txBody>
      </p:sp>
      <p:pic>
        <p:nvPicPr>
          <p:cNvPr id="4" name="Picture 3">
            <a:extLst>
              <a:ext uri="{FF2B5EF4-FFF2-40B4-BE49-F238E27FC236}">
                <a16:creationId xmlns:a16="http://schemas.microsoft.com/office/drawing/2014/main" id="{B1AE1447-DE61-044F-A510-5A94A4298A23}"/>
              </a:ext>
            </a:extLst>
          </p:cNvPr>
          <p:cNvPicPr>
            <a:picLocks noChangeAspect="1"/>
          </p:cNvPicPr>
          <p:nvPr/>
        </p:nvPicPr>
        <p:blipFill>
          <a:blip r:embed="rId2"/>
          <a:stretch>
            <a:fillRect/>
          </a:stretch>
        </p:blipFill>
        <p:spPr>
          <a:xfrm>
            <a:off x="7315200" y="3295481"/>
            <a:ext cx="4419600" cy="3115204"/>
          </a:xfrm>
          <a:prstGeom prst="rect">
            <a:avLst/>
          </a:prstGeom>
        </p:spPr>
      </p:pic>
    </p:spTree>
    <p:extLst>
      <p:ext uri="{BB962C8B-B14F-4D97-AF65-F5344CB8AC3E}">
        <p14:creationId xmlns:p14="http://schemas.microsoft.com/office/powerpoint/2010/main" val="4154688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8392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(MSFT)- Earnings beat- Looking for Another Entry Point</a:t>
            </a:r>
            <a:br>
              <a:rPr lang="en-US" sz="1800" dirty="0">
                <a:solidFill>
                  <a:srgbClr val="FF000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12/$220-$230 call spread</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12/$170-$180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12/$135-$138 call spread</a:t>
            </a:r>
            <a:br>
              <a:rPr lang="en-US" sz="1800" dirty="0">
                <a:solidFill>
                  <a:srgbClr val="00A64B"/>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D5274B0-0B09-6643-BA6C-C20DD0813DF2}"/>
              </a:ext>
            </a:extLst>
          </p:cNvPr>
          <p:cNvPicPr>
            <a:picLocks noChangeAspect="1"/>
          </p:cNvPicPr>
          <p:nvPr/>
        </p:nvPicPr>
        <p:blipFill>
          <a:blip r:embed="rId3"/>
          <a:stretch>
            <a:fillRect/>
          </a:stretch>
        </p:blipFill>
        <p:spPr>
          <a:xfrm>
            <a:off x="3276600" y="1524000"/>
            <a:ext cx="6731000" cy="5096329"/>
          </a:xfrm>
          <a:prstGeom prst="rect">
            <a:avLst/>
          </a:prstGeom>
        </p:spPr>
      </p:pic>
    </p:spTree>
    <p:extLst>
      <p:ext uri="{BB962C8B-B14F-4D97-AF65-F5344CB8AC3E}">
        <p14:creationId xmlns:p14="http://schemas.microsoft.com/office/powerpoint/2010/main" val="2812459821"/>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381000"/>
            <a:ext cx="82296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Facebook (FB)-</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9/$290-$300 vertical bear put spread</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9/$190-$200 vertical bear put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9/$145-$155 vertical bull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9/$150-$160 vertical bull call spread</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914EB085-766A-4A83-ACFD-D22D839FD082}"/>
              </a:ext>
            </a:extLst>
          </p:cNvPr>
          <p:cNvPicPr>
            <a:picLocks noChangeAspect="1"/>
          </p:cNvPicPr>
          <p:nvPr/>
        </p:nvPicPr>
        <p:blipFill>
          <a:blip r:embed="rId3"/>
          <a:stretch>
            <a:fillRect/>
          </a:stretch>
        </p:blipFill>
        <p:spPr>
          <a:xfrm>
            <a:off x="2743201" y="1864593"/>
            <a:ext cx="6477000" cy="4956964"/>
          </a:xfrm>
          <a:prstGeom prst="rect">
            <a:avLst/>
          </a:prstGeom>
        </p:spPr>
      </p:pic>
    </p:spTree>
    <p:extLst>
      <p:ext uri="{BB962C8B-B14F-4D97-AF65-F5344CB8AC3E}">
        <p14:creationId xmlns:p14="http://schemas.microsoft.com/office/powerpoint/2010/main" val="2908088902"/>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Apple (AAPL)- </a:t>
            </a:r>
            <a:r>
              <a:rPr lang="en-US" sz="1800" dirty="0"/>
              <a:t>New 5G iPhone Surge-earnings after close</a:t>
            </a:r>
            <a:br>
              <a:rPr lang="en-US" sz="1800" dirty="0"/>
            </a:br>
            <a:r>
              <a:rPr lang="en-US" sz="1800" dirty="0"/>
              <a:t>earnings out after the close</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rPr>
              <a:t>long 7/$320-$330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rPr>
              <a:t>long 4/24/$250-$260 call spread</a:t>
            </a:r>
            <a:br>
              <a:rPr lang="en-US" sz="1800" dirty="0">
                <a:solidFill>
                  <a:srgbClr val="00A64B"/>
                </a:solidFill>
              </a:rPr>
            </a:br>
            <a:r>
              <a:rPr lang="en-US" sz="1800" dirty="0">
                <a:solidFill>
                  <a:srgbClr val="00A64B"/>
                </a:solidFill>
              </a:rPr>
              <a:t>took profits on long 5/$250-$260 call spread</a:t>
            </a:r>
            <a:br>
              <a:rPr lang="en-US" sz="1800" dirty="0"/>
            </a:br>
            <a:br>
              <a:rPr lang="en-US" sz="1800" dirty="0"/>
            </a:br>
            <a:br>
              <a:rPr lang="en-US" sz="2000" dirty="0">
                <a:solidFill>
                  <a:schemeClr val="dk1"/>
                </a:solidFill>
                <a:latin typeface="Calibri"/>
                <a:ea typeface="Calibri"/>
                <a:cs typeface="Calibri"/>
                <a:sym typeface="Calibri"/>
              </a:rPr>
            </a:br>
            <a:br>
              <a:rPr lang="en-US" sz="1800" dirty="0">
                <a:solidFill>
                  <a:srgbClr val="00B050"/>
                </a:solidFill>
                <a:latin typeface="Calibri" panose="020F0502020204030204" pitchFamily="34" charset="0"/>
                <a:ea typeface="Calibri"/>
                <a:cs typeface="Calibri" panose="020F0502020204030204" pitchFamily="34" charset="0"/>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0A88D515-1745-4A30-B90A-87239A0112FE}"/>
              </a:ext>
            </a:extLst>
          </p:cNvPr>
          <p:cNvPicPr>
            <a:picLocks noChangeAspect="1"/>
          </p:cNvPicPr>
          <p:nvPr/>
        </p:nvPicPr>
        <p:blipFill>
          <a:blip r:embed="rId3"/>
          <a:stretch>
            <a:fillRect/>
          </a:stretch>
        </p:blipFill>
        <p:spPr>
          <a:xfrm>
            <a:off x="2743200" y="1830575"/>
            <a:ext cx="6553200" cy="5027426"/>
          </a:xfrm>
          <a:prstGeom prst="rect">
            <a:avLst/>
          </a:prstGeom>
        </p:spPr>
      </p:pic>
    </p:spTree>
    <p:extLst>
      <p:ext uri="{BB962C8B-B14F-4D97-AF65-F5344CB8AC3E}">
        <p14:creationId xmlns:p14="http://schemas.microsoft.com/office/powerpoint/2010/main" val="3170697041"/>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1600200" y="187057"/>
            <a:ext cx="9417050" cy="2062103"/>
          </a:xfrm>
          <a:prstGeom prst="rect">
            <a:avLst/>
          </a:prstGeom>
          <a:noFill/>
        </p:spPr>
        <p:txBody>
          <a:bodyPr wrap="square" rtlCol="0">
            <a:spAutoFit/>
          </a:bodyPr>
          <a:lstStyle/>
          <a:p>
            <a:pPr algn="ctr"/>
            <a:r>
              <a:rPr lang="en-US" sz="2800" dirty="0"/>
              <a:t>Portfolio Review</a:t>
            </a:r>
            <a:br>
              <a:rPr lang="en-US" sz="2000" dirty="0"/>
            </a:br>
            <a:r>
              <a:rPr lang="en-US" sz="2000" b="1" dirty="0"/>
              <a:t>80% long Invested in a low volatility Long Term Bull Market</a:t>
            </a:r>
            <a:br>
              <a:rPr lang="en-US" sz="2000" dirty="0"/>
            </a:br>
            <a:br>
              <a:rPr lang="en-US" sz="1800" dirty="0"/>
            </a:br>
            <a:br>
              <a:rPr lang="en-US" sz="2000" dirty="0"/>
            </a:br>
            <a:br>
              <a:rPr lang="en-US" sz="2000" dirty="0"/>
            </a:br>
            <a:endParaRPr lang="en-US" sz="2000" dirty="0"/>
          </a:p>
        </p:txBody>
      </p:sp>
      <p:sp>
        <p:nvSpPr>
          <p:cNvPr id="12" name="TextBox 11">
            <a:extLst>
              <a:ext uri="{FF2B5EF4-FFF2-40B4-BE49-F238E27FC236}">
                <a16:creationId xmlns:a16="http://schemas.microsoft.com/office/drawing/2014/main" id="{2C9EB65B-3392-D748-9AD6-DC5488C05733}"/>
              </a:ext>
            </a:extLst>
          </p:cNvPr>
          <p:cNvSpPr txBox="1"/>
          <p:nvPr/>
        </p:nvSpPr>
        <p:spPr>
          <a:xfrm>
            <a:off x="8400453" y="1983645"/>
            <a:ext cx="2388794" cy="1107996"/>
          </a:xfrm>
          <a:prstGeom prst="rect">
            <a:avLst/>
          </a:prstGeom>
          <a:noFill/>
        </p:spPr>
        <p:txBody>
          <a:bodyPr wrap="none" rtlCol="0">
            <a:spAutoFit/>
          </a:bodyPr>
          <a:lstStyle/>
          <a:p>
            <a:pPr algn="ctr"/>
            <a:r>
              <a:rPr lang="en-US" sz="2400" b="1" dirty="0"/>
              <a:t>Expiration P&amp;L</a:t>
            </a:r>
            <a:br>
              <a:rPr lang="en-US" sz="2400" b="1" dirty="0"/>
            </a:br>
            <a:r>
              <a:rPr lang="en-US" sz="2400" b="1" dirty="0"/>
              <a:t>+62.63 YTD</a:t>
            </a:r>
            <a:br>
              <a:rPr lang="en-US" sz="1800" b="1" dirty="0"/>
            </a:br>
            <a:endParaRPr lang="en-US" sz="1800" b="1" dirty="0"/>
          </a:p>
        </p:txBody>
      </p:sp>
      <p:graphicFrame>
        <p:nvGraphicFramePr>
          <p:cNvPr id="2" name="Table 1">
            <a:extLst>
              <a:ext uri="{FF2B5EF4-FFF2-40B4-BE49-F238E27FC236}">
                <a16:creationId xmlns:a16="http://schemas.microsoft.com/office/drawing/2014/main" id="{05A46935-460F-1A4A-8995-87CAD43298AB}"/>
              </a:ext>
            </a:extLst>
          </p:cNvPr>
          <p:cNvGraphicFramePr>
            <a:graphicFrameLocks noGrp="1"/>
          </p:cNvGraphicFramePr>
          <p:nvPr>
            <p:extLst>
              <p:ext uri="{D42A27DB-BD31-4B8C-83A1-F6EECF244321}">
                <p14:modId xmlns:p14="http://schemas.microsoft.com/office/powerpoint/2010/main" val="3009843197"/>
              </p:ext>
            </p:extLst>
          </p:nvPr>
        </p:nvGraphicFramePr>
        <p:xfrm>
          <a:off x="1208910" y="1676400"/>
          <a:ext cx="4129321" cy="4678240"/>
        </p:xfrm>
        <a:graphic>
          <a:graphicData uri="http://schemas.openxmlformats.org/drawingml/2006/table">
            <a:tbl>
              <a:tblPr>
                <a:tableStyleId>{D65DD7F7-462A-4F70-8277-D15755171BC1}</a:tableStyleId>
              </a:tblPr>
              <a:tblGrid>
                <a:gridCol w="3051876">
                  <a:extLst>
                    <a:ext uri="{9D8B030D-6E8A-4147-A177-3AD203B41FA5}">
                      <a16:colId xmlns:a16="http://schemas.microsoft.com/office/drawing/2014/main" val="4155978694"/>
                    </a:ext>
                  </a:extLst>
                </a:gridCol>
                <a:gridCol w="1077445">
                  <a:extLst>
                    <a:ext uri="{9D8B030D-6E8A-4147-A177-3AD203B41FA5}">
                      <a16:colId xmlns:a16="http://schemas.microsoft.com/office/drawing/2014/main" val="1255679227"/>
                    </a:ext>
                  </a:extLst>
                </a:gridCol>
              </a:tblGrid>
              <a:tr h="226298">
                <a:tc>
                  <a:txBody>
                    <a:bodyPr/>
                    <a:lstStyle/>
                    <a:p>
                      <a:pPr algn="ctr" fontAlgn="b"/>
                      <a:r>
                        <a:rPr lang="en-US" sz="1500" u="none" strike="noStrike">
                          <a:effectLst/>
                        </a:rPr>
                        <a:t>Current Capital at Risk</a:t>
                      </a:r>
                      <a:endParaRPr lang="en-US" sz="1500" b="1" i="0" u="none"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2220594276"/>
                  </a:ext>
                </a:extLst>
              </a:tr>
              <a:tr h="226298">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103880372"/>
                  </a:ext>
                </a:extLst>
              </a:tr>
              <a:tr h="226298">
                <a:tc>
                  <a:txBody>
                    <a:bodyPr/>
                    <a:lstStyle/>
                    <a:p>
                      <a:pPr algn="ctr" fontAlgn="b"/>
                      <a:r>
                        <a:rPr lang="en-US" sz="1500" u="sng" strike="noStrike">
                          <a:effectLst/>
                        </a:rPr>
                        <a:t>Risk On</a:t>
                      </a:r>
                      <a:endParaRPr lang="en-US" sz="1500" b="1" i="0" u="sng"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524193530"/>
                  </a:ext>
                </a:extLst>
              </a:tr>
              <a:tr h="226298">
                <a:tc>
                  <a:txBody>
                    <a:bodyPr/>
                    <a:lstStyle/>
                    <a:p>
                      <a:pPr algn="ctr" fontAlgn="b"/>
                      <a:r>
                        <a:rPr lang="en-US" sz="1500" u="none" strike="noStrike">
                          <a:effectLst/>
                        </a:rPr>
                        <a:t>World is Getting Better</a:t>
                      </a:r>
                      <a:endParaRPr lang="en-US" sz="1500" b="1" i="0" u="none"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1058615382"/>
                  </a:ext>
                </a:extLst>
              </a:tr>
              <a:tr h="226298">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799471727"/>
                  </a:ext>
                </a:extLst>
              </a:tr>
              <a:tr h="226298">
                <a:tc>
                  <a:txBody>
                    <a:bodyPr/>
                    <a:lstStyle/>
                    <a:p>
                      <a:pPr algn="l" fontAlgn="b"/>
                      <a:r>
                        <a:rPr lang="en-US" sz="1300" u="none" strike="noStrike">
                          <a:effectLst/>
                        </a:rPr>
                        <a:t>(TLT) 5/$143-$146 put spread</a:t>
                      </a:r>
                      <a:endParaRPr lang="en-US" sz="1300" b="1" i="0" u="none" strike="noStrike">
                        <a:solidFill>
                          <a:srgbClr val="000000"/>
                        </a:solidFill>
                        <a:effectLst/>
                        <a:latin typeface="Helvetica Neue" panose="02000503000000020004" pitchFamily="2" charset="0"/>
                      </a:endParaRPr>
                    </a:p>
                  </a:txBody>
                  <a:tcPr marL="5312" marR="5312" marT="5312"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1948241995"/>
                  </a:ext>
                </a:extLst>
              </a:tr>
              <a:tr h="226298">
                <a:tc>
                  <a:txBody>
                    <a:bodyPr/>
                    <a:lstStyle/>
                    <a:p>
                      <a:pPr algn="l" fontAlgn="b"/>
                      <a:r>
                        <a:rPr lang="en-US" sz="1300" u="none" strike="noStrike">
                          <a:effectLst/>
                        </a:rPr>
                        <a:t>(TLT) 5/$144-$147 put spread</a:t>
                      </a:r>
                      <a:endParaRPr lang="en-US" sz="1300" b="1" i="0" u="none" strike="noStrike">
                        <a:solidFill>
                          <a:srgbClr val="000000"/>
                        </a:solidFill>
                        <a:effectLst/>
                        <a:latin typeface="Helvetica Neue" panose="02000503000000020004" pitchFamily="2" charset="0"/>
                      </a:endParaRPr>
                    </a:p>
                  </a:txBody>
                  <a:tcPr marL="5312" marR="5312" marT="5312"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2127448049"/>
                  </a:ext>
                </a:extLst>
              </a:tr>
              <a:tr h="226298">
                <a:tc>
                  <a:txBody>
                    <a:bodyPr/>
                    <a:lstStyle/>
                    <a:p>
                      <a:pPr algn="l" fontAlgn="b"/>
                      <a:r>
                        <a:rPr lang="en-US" sz="1300" u="none" strike="noStrike">
                          <a:effectLst/>
                        </a:rPr>
                        <a:t>(TLT) 5/$145-$148 put spread</a:t>
                      </a:r>
                      <a:endParaRPr lang="en-US" sz="1300" b="1" i="0" u="none" strike="noStrike">
                        <a:solidFill>
                          <a:srgbClr val="000000"/>
                        </a:solidFill>
                        <a:effectLst/>
                        <a:latin typeface="Helvetica Neue" panose="02000503000000020004" pitchFamily="2" charset="0"/>
                      </a:endParaRPr>
                    </a:p>
                  </a:txBody>
                  <a:tcPr marL="5312" marR="5312" marT="5312"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2861582888"/>
                  </a:ext>
                </a:extLst>
              </a:tr>
              <a:tr h="226298">
                <a:tc>
                  <a:txBody>
                    <a:bodyPr/>
                    <a:lstStyle/>
                    <a:p>
                      <a:pPr algn="l" fontAlgn="b"/>
                      <a:r>
                        <a:rPr lang="en-US" sz="1300" u="none" strike="noStrike">
                          <a:effectLst/>
                        </a:rPr>
                        <a:t>(V) 5/$195-$205 call spread</a:t>
                      </a:r>
                      <a:endParaRPr lang="en-US" sz="1300" b="1" i="0" u="none" strike="noStrike">
                        <a:solidFill>
                          <a:srgbClr val="000000"/>
                        </a:solidFill>
                        <a:effectLst/>
                        <a:latin typeface="Helvetica Neue" panose="02000503000000020004" pitchFamily="2" charset="0"/>
                      </a:endParaRPr>
                    </a:p>
                  </a:txBody>
                  <a:tcPr marL="5312" marR="5312" marT="5312"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3309047448"/>
                  </a:ext>
                </a:extLst>
              </a:tr>
              <a:tr h="226298">
                <a:tc>
                  <a:txBody>
                    <a:bodyPr/>
                    <a:lstStyle/>
                    <a:p>
                      <a:pPr algn="l" fontAlgn="b"/>
                      <a:r>
                        <a:rPr lang="en-US" sz="1300" u="none" strike="noStrike">
                          <a:effectLst/>
                        </a:rPr>
                        <a:t>(JPM) 5/$135-$140 call spread</a:t>
                      </a:r>
                      <a:endParaRPr lang="en-US" sz="1300" b="1" i="0" u="none" strike="noStrike">
                        <a:solidFill>
                          <a:srgbClr val="000000"/>
                        </a:solidFill>
                        <a:effectLst/>
                        <a:latin typeface="Helvetica Neue" panose="02000503000000020004" pitchFamily="2" charset="0"/>
                      </a:endParaRPr>
                    </a:p>
                  </a:txBody>
                  <a:tcPr marL="5312" marR="5312" marT="5312"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3723015558"/>
                  </a:ext>
                </a:extLst>
              </a:tr>
              <a:tr h="226298">
                <a:tc>
                  <a:txBody>
                    <a:bodyPr/>
                    <a:lstStyle/>
                    <a:p>
                      <a:pPr algn="l" fontAlgn="b"/>
                      <a:r>
                        <a:rPr lang="en-US" sz="1300" u="none" strike="noStrike">
                          <a:effectLst/>
                        </a:rPr>
                        <a:t>(FCX) 5/$30-$33 call spread</a:t>
                      </a:r>
                      <a:endParaRPr lang="en-US" sz="1300" b="1" i="0" u="none" strike="noStrike">
                        <a:solidFill>
                          <a:srgbClr val="000000"/>
                        </a:solidFill>
                        <a:effectLst/>
                        <a:latin typeface="Helvetica Neue" panose="02000503000000020004" pitchFamily="2" charset="0"/>
                      </a:endParaRPr>
                    </a:p>
                  </a:txBody>
                  <a:tcPr marL="5312" marR="5312" marT="5312"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3195780091"/>
                  </a:ext>
                </a:extLst>
              </a:tr>
              <a:tr h="226298">
                <a:tc>
                  <a:txBody>
                    <a:bodyPr/>
                    <a:lstStyle/>
                    <a:p>
                      <a:pPr algn="l" fontAlgn="b"/>
                      <a:r>
                        <a:rPr lang="en-US" sz="1300" u="none" strike="noStrike">
                          <a:effectLst/>
                        </a:rPr>
                        <a:t>(GS) 5/$310-$320 call spread</a:t>
                      </a:r>
                      <a:endParaRPr lang="en-US" sz="1300" b="1" i="0" u="none" strike="noStrike">
                        <a:solidFill>
                          <a:srgbClr val="000000"/>
                        </a:solidFill>
                        <a:effectLst/>
                        <a:latin typeface="Helvetica Neue" panose="02000503000000020004" pitchFamily="2" charset="0"/>
                      </a:endParaRPr>
                    </a:p>
                  </a:txBody>
                  <a:tcPr marL="5312" marR="5312" marT="5312"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3917414924"/>
                  </a:ext>
                </a:extLst>
              </a:tr>
              <a:tr h="226298">
                <a:tc>
                  <a:txBody>
                    <a:bodyPr/>
                    <a:lstStyle/>
                    <a:p>
                      <a:pPr algn="l" fontAlgn="b"/>
                      <a:r>
                        <a:rPr lang="en-US" sz="1300" u="none" strike="noStrike">
                          <a:effectLst/>
                        </a:rPr>
                        <a:t>(UNP) 5/$200-$210 call spread</a:t>
                      </a:r>
                      <a:endParaRPr lang="en-US" sz="1300" b="1" i="0" u="none" strike="noStrike">
                        <a:solidFill>
                          <a:srgbClr val="000000"/>
                        </a:solidFill>
                        <a:effectLst/>
                        <a:latin typeface="Helvetica Neue" panose="02000503000000020004" pitchFamily="2" charset="0"/>
                      </a:endParaRPr>
                    </a:p>
                  </a:txBody>
                  <a:tcPr marL="5312" marR="5312" marT="5312"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3412989635"/>
                  </a:ext>
                </a:extLst>
              </a:tr>
              <a:tr h="226298">
                <a:tc>
                  <a:txBody>
                    <a:bodyPr/>
                    <a:lstStyle/>
                    <a:p>
                      <a:pPr algn="l"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1111843685"/>
                  </a:ext>
                </a:extLst>
              </a:tr>
              <a:tr h="226298">
                <a:tc>
                  <a:txBody>
                    <a:bodyPr/>
                    <a:lstStyle/>
                    <a:p>
                      <a:pPr algn="ctr" fontAlgn="b"/>
                      <a:r>
                        <a:rPr lang="en-US" sz="1500" u="sng" strike="noStrike">
                          <a:effectLst/>
                        </a:rPr>
                        <a:t>Risk Off</a:t>
                      </a:r>
                      <a:endParaRPr lang="en-US" sz="1500" b="1" i="0" u="sng"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990215708"/>
                  </a:ext>
                </a:extLst>
              </a:tr>
              <a:tr h="226298">
                <a:tc>
                  <a:txBody>
                    <a:bodyPr/>
                    <a:lstStyle/>
                    <a:p>
                      <a:pPr algn="ctr" fontAlgn="b"/>
                      <a:r>
                        <a:rPr lang="en-US" sz="1500" u="none" strike="noStrike">
                          <a:effectLst/>
                        </a:rPr>
                        <a:t>World is Getting Worse</a:t>
                      </a:r>
                      <a:endParaRPr lang="en-US" sz="1500" b="1" i="0" u="none"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3672030307"/>
                  </a:ext>
                </a:extLst>
              </a:tr>
              <a:tr h="226298">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3483885611"/>
                  </a:ext>
                </a:extLst>
              </a:tr>
              <a:tr h="226298">
                <a:tc>
                  <a:txBody>
                    <a:bodyPr/>
                    <a:lstStyle/>
                    <a:p>
                      <a:pPr algn="ctr" fontAlgn="b"/>
                      <a:r>
                        <a:rPr lang="en-US" sz="1500" u="none" strike="noStrike">
                          <a:effectLst/>
                        </a:rPr>
                        <a:t>No positions</a:t>
                      </a:r>
                      <a:endParaRPr lang="en-US" sz="1500" b="1" i="0" u="none"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4094506528"/>
                  </a:ext>
                </a:extLst>
              </a:tr>
              <a:tr h="226298">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2287446523"/>
                  </a:ext>
                </a:extLst>
              </a:tr>
              <a:tr h="226298">
                <a:tc>
                  <a:txBody>
                    <a:bodyPr/>
                    <a:lstStyle/>
                    <a:p>
                      <a:pPr algn="ctr" fontAlgn="b"/>
                      <a:r>
                        <a:rPr lang="en-US" sz="1500" u="none" strike="noStrike">
                          <a:effectLst/>
                        </a:rPr>
                        <a:t>Total Net Position</a:t>
                      </a:r>
                      <a:endParaRPr lang="en-US" sz="1500" b="1" i="0" u="none" strike="noStrike">
                        <a:solidFill>
                          <a:srgbClr val="000000"/>
                        </a:solidFill>
                        <a:effectLst/>
                        <a:latin typeface="Helvetica" pitchFamily="2" charset="0"/>
                      </a:endParaRPr>
                    </a:p>
                  </a:txBody>
                  <a:tcPr marL="5312" marR="5312" marT="5312" marB="0" anchor="b"/>
                </a:tc>
                <a:tc>
                  <a:txBody>
                    <a:bodyPr/>
                    <a:lstStyle/>
                    <a:p>
                      <a:pPr algn="ctr" fontAlgn="b"/>
                      <a:r>
                        <a:rPr lang="en-US" sz="1500" u="none" strike="noStrike" dirty="0">
                          <a:effectLst/>
                        </a:rPr>
                        <a:t>80.00%</a:t>
                      </a:r>
                      <a:endParaRPr lang="en-US" sz="1500" b="1" i="0" u="none" strike="noStrike" dirty="0">
                        <a:solidFill>
                          <a:srgbClr val="000000"/>
                        </a:solidFill>
                        <a:effectLst/>
                        <a:latin typeface="Helvetica" pitchFamily="2" charset="0"/>
                      </a:endParaRPr>
                    </a:p>
                  </a:txBody>
                  <a:tcPr marL="5312" marR="5312" marT="5312" marB="0" anchor="b"/>
                </a:tc>
                <a:extLst>
                  <a:ext uri="{0D108BD9-81ED-4DB2-BD59-A6C34878D82A}">
                    <a16:rowId xmlns:a16="http://schemas.microsoft.com/office/drawing/2014/main" val="1279580897"/>
                  </a:ext>
                </a:extLst>
              </a:tr>
            </a:tbl>
          </a:graphicData>
        </a:graphic>
      </p:graphicFrame>
      <p:pic>
        <p:nvPicPr>
          <p:cNvPr id="9" name="Picture 8" descr="Chart, pie chart&#10;&#10;Description automatically generated">
            <a:extLst>
              <a:ext uri="{FF2B5EF4-FFF2-40B4-BE49-F238E27FC236}">
                <a16:creationId xmlns:a16="http://schemas.microsoft.com/office/drawing/2014/main" id="{E9C0837C-C6B7-9040-91A1-FD4057D670D6}"/>
              </a:ext>
            </a:extLst>
          </p:cNvPr>
          <p:cNvPicPr>
            <a:picLocks noChangeAspect="1"/>
          </p:cNvPicPr>
          <p:nvPr/>
        </p:nvPicPr>
        <p:blipFill>
          <a:blip r:embed="rId3"/>
          <a:stretch>
            <a:fillRect/>
          </a:stretch>
        </p:blipFill>
        <p:spPr>
          <a:xfrm>
            <a:off x="8120073" y="3200400"/>
            <a:ext cx="2894549" cy="2914650"/>
          </a:xfrm>
          <a:prstGeom prst="rect">
            <a:avLst/>
          </a:prstGeom>
        </p:spPr>
      </p:pic>
    </p:spTree>
    <p:extLst>
      <p:ext uri="{BB962C8B-B14F-4D97-AF65-F5344CB8AC3E}">
        <p14:creationId xmlns:p14="http://schemas.microsoft.com/office/powerpoint/2010/main" val="2505852961"/>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Alphabet (GOOGL) – </a:t>
            </a:r>
            <a:r>
              <a:rPr lang="en-US" sz="1800" dirty="0">
                <a:solidFill>
                  <a:schemeClr val="dk1"/>
                </a:solidFill>
                <a:latin typeface="Calibri"/>
                <a:ea typeface="Calibri"/>
                <a:cs typeface="Calibri"/>
                <a:sym typeface="Calibri"/>
              </a:rPr>
              <a:t>Ad king on economic recovery</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Spectacular Ad Earnings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12/$1,200-$1,230 bull call spread</a:t>
            </a:r>
            <a:br>
              <a:rPr lang="en-US" sz="1700" dirty="0">
                <a:solidFill>
                  <a:srgbClr val="00A64B"/>
                </a:solidFill>
                <a:latin typeface="Calibri"/>
                <a:ea typeface="Calibri"/>
                <a:cs typeface="Calibri"/>
                <a:sym typeface="Calibri"/>
              </a:rPr>
            </a:br>
            <a:r>
              <a:rPr lang="en-US" sz="1700" dirty="0">
                <a:solidFill>
                  <a:srgbClr val="00A64B"/>
                </a:solidFill>
                <a:latin typeface="Calibri"/>
                <a:ea typeface="Calibri"/>
                <a:cs typeface="Calibri"/>
                <a:sym typeface="Calibri"/>
              </a:rPr>
              <a:t>took profits on long 9/$1,030-$1,080 vertical bull call spread</a:t>
            </a: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C4358FE-781F-7A45-B1D3-DAD0829D74A5}"/>
              </a:ext>
            </a:extLst>
          </p:cNvPr>
          <p:cNvPicPr>
            <a:picLocks noChangeAspect="1"/>
          </p:cNvPicPr>
          <p:nvPr/>
        </p:nvPicPr>
        <p:blipFill>
          <a:blip r:embed="rId3"/>
          <a:stretch>
            <a:fillRect/>
          </a:stretch>
        </p:blipFill>
        <p:spPr>
          <a:xfrm>
            <a:off x="2895600" y="1600200"/>
            <a:ext cx="6578600" cy="4980940"/>
          </a:xfrm>
          <a:prstGeom prst="rect">
            <a:avLst/>
          </a:prstGeom>
        </p:spPr>
      </p:pic>
    </p:spTree>
    <p:extLst>
      <p:ext uri="{BB962C8B-B14F-4D97-AF65-F5344CB8AC3E}">
        <p14:creationId xmlns:p14="http://schemas.microsoft.com/office/powerpoint/2010/main" val="1552476274"/>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 – New High</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9/$2,800-$2,900 bull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8D99E82-4A4F-1F43-BCE5-4140B821E329}"/>
              </a:ext>
            </a:extLst>
          </p:cNvPr>
          <p:cNvPicPr>
            <a:picLocks noChangeAspect="1"/>
          </p:cNvPicPr>
          <p:nvPr/>
        </p:nvPicPr>
        <p:blipFill>
          <a:blip r:embed="rId3"/>
          <a:stretch>
            <a:fillRect/>
          </a:stretch>
        </p:blipFill>
        <p:spPr>
          <a:xfrm>
            <a:off x="2425700" y="1153753"/>
            <a:ext cx="7340600" cy="5557883"/>
          </a:xfrm>
          <a:prstGeom prst="rect">
            <a:avLst/>
          </a:prstGeom>
        </p:spPr>
      </p:pic>
    </p:spTree>
    <p:extLst>
      <p:ext uri="{BB962C8B-B14F-4D97-AF65-F5344CB8AC3E}">
        <p14:creationId xmlns:p14="http://schemas.microsoft.com/office/powerpoint/2010/main" val="4071336853"/>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ProShares Ultra Technology (ROM) – Up 163% in 9 Months</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281CA233-44D3-4DE4-9918-5D3BEB418A27}"/>
              </a:ext>
            </a:extLst>
          </p:cNvPr>
          <p:cNvPicPr>
            <a:picLocks noChangeAspect="1"/>
          </p:cNvPicPr>
          <p:nvPr/>
        </p:nvPicPr>
        <p:blipFill>
          <a:blip r:embed="rId3"/>
          <a:stretch>
            <a:fillRect/>
          </a:stretch>
        </p:blipFill>
        <p:spPr>
          <a:xfrm>
            <a:off x="2514600" y="1143001"/>
            <a:ext cx="7414566" cy="5728252"/>
          </a:xfrm>
          <a:prstGeom prst="rect">
            <a:avLst/>
          </a:prstGeom>
        </p:spPr>
      </p:pic>
    </p:spTree>
    <p:extLst>
      <p:ext uri="{BB962C8B-B14F-4D97-AF65-F5344CB8AC3E}">
        <p14:creationId xmlns:p14="http://schemas.microsoft.com/office/powerpoint/2010/main" val="3363280406"/>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PayPal (PYPL)-Fintech Rules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4/$90-$95 call spread</a:t>
            </a: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EE29D316-D523-4742-8836-27C97E36D7FD}"/>
              </a:ext>
            </a:extLst>
          </p:cNvPr>
          <p:cNvPicPr>
            <a:picLocks noChangeAspect="1"/>
          </p:cNvPicPr>
          <p:nvPr/>
        </p:nvPicPr>
        <p:blipFill>
          <a:blip r:embed="rId3"/>
          <a:stretch>
            <a:fillRect/>
          </a:stretch>
        </p:blipFill>
        <p:spPr>
          <a:xfrm>
            <a:off x="2590800" y="1295401"/>
            <a:ext cx="7293000" cy="5562600"/>
          </a:xfrm>
          <a:prstGeom prst="rect">
            <a:avLst/>
          </a:prstGeom>
        </p:spPr>
      </p:pic>
    </p:spTree>
    <p:extLst>
      <p:ext uri="{BB962C8B-B14F-4D97-AF65-F5344CB8AC3E}">
        <p14:creationId xmlns:p14="http://schemas.microsoft.com/office/powerpoint/2010/main" val="3122220561"/>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23900" y="17928"/>
            <a:ext cx="10744200" cy="1125071"/>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Tesla (TSLA)-</a:t>
            </a:r>
            <a:r>
              <a:rPr lang="en-US" b="1" i="1" dirty="0"/>
              <a:t> </a:t>
            </a:r>
            <a:r>
              <a:rPr lang="en-US" sz="1800" dirty="0"/>
              <a:t>Blows Away Q1 Deliveries</a:t>
            </a:r>
            <a:r>
              <a:rPr lang="en-US" sz="2400" dirty="0"/>
              <a:t>, </a:t>
            </a:r>
            <a:r>
              <a:rPr lang="en-US" sz="2000" dirty="0"/>
              <a:t>with a 184,400 print, or 47.5% high than the 2021 rate </a:t>
            </a:r>
            <a:br>
              <a:rPr lang="en-US" sz="1800" dirty="0"/>
            </a:br>
            <a:r>
              <a:rPr lang="en-US" sz="1800" dirty="0">
                <a:solidFill>
                  <a:srgbClr val="00A64B"/>
                </a:solidFill>
              </a:rPr>
              <a:t>took profits on long 2X 4/$450-$500 call spread </a:t>
            </a:r>
            <a:br>
              <a:rPr lang="en-US" sz="1800" dirty="0"/>
            </a:br>
            <a:r>
              <a:rPr lang="en-US" sz="1800" dirty="0">
                <a:solidFill>
                  <a:srgbClr val="00A64B"/>
                </a:solidFill>
              </a:rPr>
              <a:t>took profits on long 3/$400-$450 call spread</a:t>
            </a:r>
            <a:br>
              <a:rPr lang="en-US" sz="2000" dirty="0"/>
            </a:br>
            <a:r>
              <a:rPr lang="en-US" sz="2000" dirty="0">
                <a:solidFill>
                  <a:srgbClr val="00A64B"/>
                </a:solidFill>
              </a:rPr>
              <a:t>took profits on </a:t>
            </a:r>
            <a:r>
              <a:rPr lang="en-US" sz="1800" dirty="0">
                <a:solidFill>
                  <a:srgbClr val="00A64B"/>
                </a:solidFill>
              </a:rPr>
              <a:t>long 2/$650-$700 call spread-expires</a:t>
            </a:r>
            <a:r>
              <a:rPr lang="en-US" sz="1800" dirty="0"/>
              <a:t>, </a:t>
            </a:r>
            <a:r>
              <a:rPr lang="en-US" sz="1800" dirty="0">
                <a:solidFill>
                  <a:srgbClr val="FF0000"/>
                </a:solidFill>
              </a:rPr>
              <a:t>stopped out of long 3/$600-$650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2/$600-$650 bull call spread, Took profits on long 2/$550-$600 bull call spread</a:t>
            </a: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8EAC3FA1-589E-4428-BCD8-733B395BC32B}"/>
              </a:ext>
            </a:extLst>
          </p:cNvPr>
          <p:cNvPicPr>
            <a:picLocks noChangeAspect="1"/>
          </p:cNvPicPr>
          <p:nvPr/>
        </p:nvPicPr>
        <p:blipFill>
          <a:blip r:embed="rId3"/>
          <a:stretch>
            <a:fillRect/>
          </a:stretch>
        </p:blipFill>
        <p:spPr>
          <a:xfrm>
            <a:off x="3276600" y="2236141"/>
            <a:ext cx="6039136" cy="4621859"/>
          </a:xfrm>
          <a:prstGeom prst="rect">
            <a:avLst/>
          </a:prstGeom>
        </p:spPr>
      </p:pic>
    </p:spTree>
    <p:extLst>
      <p:ext uri="{BB962C8B-B14F-4D97-AF65-F5344CB8AC3E}">
        <p14:creationId xmlns:p14="http://schemas.microsoft.com/office/powerpoint/2010/main" val="2079140126"/>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EE58-C8FD-EA4B-BBF7-CE90F1E65EA3}"/>
              </a:ext>
            </a:extLst>
          </p:cNvPr>
          <p:cNvSpPr>
            <a:spLocks noGrp="1"/>
          </p:cNvSpPr>
          <p:nvPr>
            <p:ph type="title"/>
          </p:nvPr>
        </p:nvSpPr>
        <p:spPr/>
        <p:txBody>
          <a:bodyPr/>
          <a:lstStyle/>
          <a:p>
            <a:r>
              <a:rPr lang="en-US" sz="2800" b="1" dirty="0"/>
              <a:t>Elon Musk’s Latest Comments - </a:t>
            </a:r>
            <a:r>
              <a:rPr lang="en-US" sz="2000" dirty="0"/>
              <a:t>He never fails to amaze</a:t>
            </a:r>
            <a:endParaRPr lang="en-US" sz="2000" b="1" dirty="0"/>
          </a:p>
        </p:txBody>
      </p:sp>
      <p:sp>
        <p:nvSpPr>
          <p:cNvPr id="3" name="Text Placeholder 2">
            <a:extLst>
              <a:ext uri="{FF2B5EF4-FFF2-40B4-BE49-F238E27FC236}">
                <a16:creationId xmlns:a16="http://schemas.microsoft.com/office/drawing/2014/main" id="{134976B0-3753-DD4A-AA79-A58375DBFBB6}"/>
              </a:ext>
            </a:extLst>
          </p:cNvPr>
          <p:cNvSpPr>
            <a:spLocks noGrp="1"/>
          </p:cNvSpPr>
          <p:nvPr>
            <p:ph type="body" idx="1"/>
          </p:nvPr>
        </p:nvSpPr>
        <p:spPr>
          <a:xfrm>
            <a:off x="304800" y="1381194"/>
            <a:ext cx="11264348" cy="4526100"/>
          </a:xfrm>
        </p:spPr>
        <p:txBody>
          <a:bodyPr/>
          <a:lstStyle/>
          <a:p>
            <a:pPr marL="203200" indent="0">
              <a:buNone/>
            </a:pPr>
            <a:r>
              <a:rPr lang="en-US" sz="2000" dirty="0"/>
              <a:t>*Tesla is evolving into the world’s preeminent robotics and AI company.</a:t>
            </a:r>
            <a:br>
              <a:rPr lang="en-US" sz="2000" dirty="0"/>
            </a:br>
            <a:r>
              <a:rPr lang="en-US" sz="2000" dirty="0"/>
              <a:t> </a:t>
            </a:r>
            <a:br>
              <a:rPr lang="en-US" sz="2000" dirty="0"/>
            </a:br>
            <a:r>
              <a:rPr lang="en-US" sz="2000" dirty="0"/>
              <a:t>*It is building the largest neural network in history, which all the Tesla’s ever made talking to each other, some two million by the end of this year.</a:t>
            </a:r>
            <a:br>
              <a:rPr lang="en-US" sz="2000" dirty="0"/>
            </a:br>
            <a:br>
              <a:rPr lang="en-US" sz="2000" dirty="0"/>
            </a:br>
            <a:r>
              <a:rPr lang="en-US" sz="2000" dirty="0"/>
              <a:t>*When the US goes all electric in a decade, the size of the power grid is going to triple (buy copper), or else brownouts and outages will become constant. Every home in the country is going to need solar roofs to meet the demand.</a:t>
            </a:r>
            <a:br>
              <a:rPr lang="en-US" sz="2000" dirty="0"/>
            </a:br>
            <a:br>
              <a:rPr lang="en-US" sz="2000" dirty="0"/>
            </a:br>
            <a:r>
              <a:rPr lang="en-US" sz="2000" dirty="0"/>
              <a:t>*Demand for cars is the greatest Tesla has ever seen,</a:t>
            </a:r>
            <a:br>
              <a:rPr lang="en-US" sz="2000" dirty="0"/>
            </a:br>
            <a:r>
              <a:rPr lang="en-US" sz="2000" dirty="0"/>
              <a:t> far beyond their ability to produce them, and Q1 is</a:t>
            </a:r>
            <a:br>
              <a:rPr lang="en-US" sz="2000" dirty="0"/>
            </a:br>
            <a:r>
              <a:rPr lang="en-US" sz="2000" dirty="0"/>
              <a:t> the slow quarter for the auto industry.</a:t>
            </a:r>
            <a:br>
              <a:rPr lang="en-US" sz="2000" dirty="0"/>
            </a:br>
            <a:br>
              <a:rPr lang="en-US" sz="2000" dirty="0"/>
            </a:br>
            <a:r>
              <a:rPr lang="en-US" sz="2000" dirty="0"/>
              <a:t>*Oh, and the company made $100 million trading Bitcoin in Q1,</a:t>
            </a:r>
            <a:br>
              <a:rPr lang="en-US" sz="2000" dirty="0"/>
            </a:br>
            <a:r>
              <a:rPr lang="en-US" sz="2000" dirty="0"/>
              <a:t> about a quarter of its total profits.</a:t>
            </a:r>
            <a:br>
              <a:rPr lang="en-US" sz="2000" dirty="0"/>
            </a:br>
            <a:br>
              <a:rPr lang="en-US" sz="2000" dirty="0"/>
            </a:br>
            <a:br>
              <a:rPr lang="en-US" sz="2000" dirty="0"/>
            </a:br>
            <a:endParaRPr lang="en-US" sz="2000" dirty="0"/>
          </a:p>
        </p:txBody>
      </p:sp>
      <p:pic>
        <p:nvPicPr>
          <p:cNvPr id="5" name="Picture 4">
            <a:extLst>
              <a:ext uri="{FF2B5EF4-FFF2-40B4-BE49-F238E27FC236}">
                <a16:creationId xmlns:a16="http://schemas.microsoft.com/office/drawing/2014/main" id="{FB14EC80-2509-524A-B9A5-FE0B907366C4}"/>
              </a:ext>
            </a:extLst>
          </p:cNvPr>
          <p:cNvPicPr>
            <a:picLocks noChangeAspect="1"/>
          </p:cNvPicPr>
          <p:nvPr/>
        </p:nvPicPr>
        <p:blipFill>
          <a:blip r:embed="rId2"/>
          <a:stretch>
            <a:fillRect/>
          </a:stretch>
        </p:blipFill>
        <p:spPr>
          <a:xfrm>
            <a:off x="7772400" y="4184720"/>
            <a:ext cx="4199467" cy="2362200"/>
          </a:xfrm>
          <a:prstGeom prst="rect">
            <a:avLst/>
          </a:prstGeom>
        </p:spPr>
      </p:pic>
    </p:spTree>
    <p:extLst>
      <p:ext uri="{BB962C8B-B14F-4D97-AF65-F5344CB8AC3E}">
        <p14:creationId xmlns:p14="http://schemas.microsoft.com/office/powerpoint/2010/main" val="3568970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3632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NVIDIA (NVDA) – </a:t>
            </a:r>
            <a:r>
              <a:rPr lang="en-US" sz="2400" dirty="0">
                <a:latin typeface="Calibri" panose="020F0502020204030204" pitchFamily="34" charset="0"/>
                <a:cs typeface="Calibri" panose="020F0502020204030204" pitchFamily="34" charset="0"/>
              </a:rPr>
              <a:t>The Biggest Chip Deal in History</a:t>
            </a:r>
            <a:br>
              <a:rPr lang="en-US" sz="24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A Mad Hedge 10 bagger – Global</a:t>
            </a:r>
            <a:r>
              <a:rPr lang="en-US" sz="1800" b="1" i="1" dirty="0"/>
              <a:t> </a:t>
            </a:r>
            <a:r>
              <a:rPr lang="en-US" sz="1800" dirty="0"/>
              <a:t>Semiconductor Shortage Slows Auto Industry,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3FA1710D-182B-4BED-9248-2A58F8AB5070}"/>
              </a:ext>
            </a:extLst>
          </p:cNvPr>
          <p:cNvPicPr>
            <a:picLocks noChangeAspect="1"/>
          </p:cNvPicPr>
          <p:nvPr/>
        </p:nvPicPr>
        <p:blipFill>
          <a:blip r:embed="rId3"/>
          <a:stretch>
            <a:fillRect/>
          </a:stretch>
        </p:blipFill>
        <p:spPr>
          <a:xfrm>
            <a:off x="2590800" y="1295400"/>
            <a:ext cx="7196195" cy="5562600"/>
          </a:xfrm>
          <a:prstGeom prst="rect">
            <a:avLst/>
          </a:prstGeom>
        </p:spPr>
      </p:pic>
    </p:spTree>
    <p:extLst>
      <p:ext uri="{BB962C8B-B14F-4D97-AF65-F5344CB8AC3E}">
        <p14:creationId xmlns:p14="http://schemas.microsoft.com/office/powerpoint/2010/main" val="4091641890"/>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 (PANW)-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Hacking never goes out of fashion</a:t>
            </a:r>
          </a:p>
        </p:txBody>
      </p:sp>
      <p:pic>
        <p:nvPicPr>
          <p:cNvPr id="3" name="Picture 2" descr="Chart&#10;&#10;Description automatically generated">
            <a:extLst>
              <a:ext uri="{FF2B5EF4-FFF2-40B4-BE49-F238E27FC236}">
                <a16:creationId xmlns:a16="http://schemas.microsoft.com/office/drawing/2014/main" id="{BD71DE9A-C106-494E-8584-41BFBE94C4A3}"/>
              </a:ext>
            </a:extLst>
          </p:cNvPr>
          <p:cNvPicPr>
            <a:picLocks noChangeAspect="1"/>
          </p:cNvPicPr>
          <p:nvPr/>
        </p:nvPicPr>
        <p:blipFill>
          <a:blip r:embed="rId3"/>
          <a:stretch>
            <a:fillRect/>
          </a:stretch>
        </p:blipFill>
        <p:spPr>
          <a:xfrm>
            <a:off x="2514600" y="1219201"/>
            <a:ext cx="7370534" cy="5638800"/>
          </a:xfrm>
          <a:prstGeom prst="rect">
            <a:avLst/>
          </a:prstGeom>
        </p:spPr>
      </p:pic>
    </p:spTree>
    <p:extLst>
      <p:ext uri="{BB962C8B-B14F-4D97-AF65-F5344CB8AC3E}">
        <p14:creationId xmlns:p14="http://schemas.microsoft.com/office/powerpoint/2010/main" val="1273941948"/>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Advanced Micro Devices (AMD)-</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next ten bagger - buys Xilinx – Programable logic devices</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2/$75-$80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E4AD4B1F-5642-4948-9FB7-91C4FE79E986}"/>
              </a:ext>
            </a:extLst>
          </p:cNvPr>
          <p:cNvPicPr>
            <a:picLocks noChangeAspect="1"/>
          </p:cNvPicPr>
          <p:nvPr/>
        </p:nvPicPr>
        <p:blipFill>
          <a:blip r:embed="rId3"/>
          <a:stretch>
            <a:fillRect/>
          </a:stretch>
        </p:blipFill>
        <p:spPr>
          <a:xfrm>
            <a:off x="2590800" y="1447801"/>
            <a:ext cx="7022619" cy="5410200"/>
          </a:xfrm>
          <a:prstGeom prst="rect">
            <a:avLst/>
          </a:prstGeom>
        </p:spPr>
      </p:pic>
    </p:spTree>
    <p:extLst>
      <p:ext uri="{BB962C8B-B14F-4D97-AF65-F5344CB8AC3E}">
        <p14:creationId xmlns:p14="http://schemas.microsoft.com/office/powerpoint/2010/main" val="3427302224"/>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Salesforce (CRM)- Massive Online Migration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9/$125-$130 vertical bull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8/$125-$130 vertical bull call spread</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2/$105-$115 call spread </a:t>
            </a:r>
            <a:br>
              <a:rPr lang="en-US" sz="20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66F6EDE6-8355-4965-8048-C7DFB4DAC04B}"/>
              </a:ext>
            </a:extLst>
          </p:cNvPr>
          <p:cNvPicPr>
            <a:picLocks noChangeAspect="1"/>
          </p:cNvPicPr>
          <p:nvPr/>
        </p:nvPicPr>
        <p:blipFill>
          <a:blip r:embed="rId3"/>
          <a:stretch>
            <a:fillRect/>
          </a:stretch>
        </p:blipFill>
        <p:spPr>
          <a:xfrm>
            <a:off x="2590799" y="1447801"/>
            <a:ext cx="7109611" cy="5410200"/>
          </a:xfrm>
          <a:prstGeom prst="rect">
            <a:avLst/>
          </a:prstGeom>
        </p:spPr>
      </p:pic>
    </p:spTree>
    <p:extLst>
      <p:ext uri="{BB962C8B-B14F-4D97-AF65-F5344CB8AC3E}">
        <p14:creationId xmlns:p14="http://schemas.microsoft.com/office/powerpoint/2010/main" val="417376878"/>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A605-EA83-6C41-88FA-3292501B161E}"/>
              </a:ext>
            </a:extLst>
          </p:cNvPr>
          <p:cNvSpPr>
            <a:spLocks noGrp="1"/>
          </p:cNvSpPr>
          <p:nvPr>
            <p:ph type="title"/>
          </p:nvPr>
        </p:nvSpPr>
        <p:spPr/>
        <p:txBody>
          <a:bodyPr/>
          <a:lstStyle/>
          <a:p>
            <a:r>
              <a:rPr lang="en-US" sz="2800" b="1" dirty="0"/>
              <a:t>January 28-What Happens When Goldilocks Moves In?</a:t>
            </a:r>
          </a:p>
        </p:txBody>
      </p:sp>
      <p:sp>
        <p:nvSpPr>
          <p:cNvPr id="3" name="Text Placeholder 2">
            <a:extLst>
              <a:ext uri="{FF2B5EF4-FFF2-40B4-BE49-F238E27FC236}">
                <a16:creationId xmlns:a16="http://schemas.microsoft.com/office/drawing/2014/main" id="{F4ACB08B-D69B-A249-8798-F81A7B6AF3B0}"/>
              </a:ext>
            </a:extLst>
          </p:cNvPr>
          <p:cNvSpPr>
            <a:spLocks noGrp="1"/>
          </p:cNvSpPr>
          <p:nvPr>
            <p:ph type="body" idx="1"/>
          </p:nvPr>
        </p:nvSpPr>
        <p:spPr/>
        <p:txBody>
          <a:bodyPr/>
          <a:lstStyle/>
          <a:p>
            <a:endParaRPr lang="en-US" dirty="0"/>
          </a:p>
        </p:txBody>
      </p:sp>
      <p:pic>
        <p:nvPicPr>
          <p:cNvPr id="4" name="Picture 3" descr="Chart, histogram&#10;&#10;Description automatically generated">
            <a:extLst>
              <a:ext uri="{FF2B5EF4-FFF2-40B4-BE49-F238E27FC236}">
                <a16:creationId xmlns:a16="http://schemas.microsoft.com/office/drawing/2014/main" id="{40343682-EF93-1B49-8263-4CDA4625B5AD}"/>
              </a:ext>
            </a:extLst>
          </p:cNvPr>
          <p:cNvPicPr>
            <a:picLocks noChangeAspect="1"/>
          </p:cNvPicPr>
          <p:nvPr/>
        </p:nvPicPr>
        <p:blipFill>
          <a:blip r:embed="rId2"/>
          <a:stretch>
            <a:fillRect/>
          </a:stretch>
        </p:blipFill>
        <p:spPr>
          <a:xfrm>
            <a:off x="1526231" y="1034220"/>
            <a:ext cx="9139537" cy="5731660"/>
          </a:xfrm>
          <a:prstGeom prst="rect">
            <a:avLst/>
          </a:prstGeom>
        </p:spPr>
      </p:pic>
    </p:spTree>
    <p:extLst>
      <p:ext uri="{BB962C8B-B14F-4D97-AF65-F5344CB8AC3E}">
        <p14:creationId xmlns:p14="http://schemas.microsoft.com/office/powerpoint/2010/main" val="3260585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Adobe (ADBE)- Cloud play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Quality Non-China tech play</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0E561240-BAD2-4F47-8282-9D9E9BB2C3CD}"/>
              </a:ext>
            </a:extLst>
          </p:cNvPr>
          <p:cNvPicPr>
            <a:picLocks noChangeAspect="1"/>
          </p:cNvPicPr>
          <p:nvPr/>
        </p:nvPicPr>
        <p:blipFill>
          <a:blip r:embed="rId3"/>
          <a:stretch>
            <a:fillRect/>
          </a:stretch>
        </p:blipFill>
        <p:spPr>
          <a:xfrm>
            <a:off x="2667001" y="1309494"/>
            <a:ext cx="7239000" cy="5548506"/>
          </a:xfrm>
          <a:prstGeom prst="rect">
            <a:avLst/>
          </a:prstGeom>
        </p:spPr>
      </p:pic>
    </p:spTree>
    <p:extLst>
      <p:ext uri="{BB962C8B-B14F-4D97-AF65-F5344CB8AC3E}">
        <p14:creationId xmlns:p14="http://schemas.microsoft.com/office/powerpoint/2010/main" val="2709265113"/>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E290-8620-E44F-B34C-8D5D6A2742C8}"/>
              </a:ext>
            </a:extLst>
          </p:cNvPr>
          <p:cNvSpPr>
            <a:spLocks noGrp="1"/>
          </p:cNvSpPr>
          <p:nvPr>
            <p:ph type="title"/>
          </p:nvPr>
        </p:nvSpPr>
        <p:spPr/>
        <p:txBody>
          <a:bodyPr/>
          <a:lstStyle/>
          <a:p>
            <a:r>
              <a:rPr lang="en-US" sz="2800" dirty="0"/>
              <a:t>The Second Half of the Barbell</a:t>
            </a:r>
          </a:p>
        </p:txBody>
      </p:sp>
      <p:sp>
        <p:nvSpPr>
          <p:cNvPr id="3" name="Text Placeholder 2">
            <a:extLst>
              <a:ext uri="{FF2B5EF4-FFF2-40B4-BE49-F238E27FC236}">
                <a16:creationId xmlns:a16="http://schemas.microsoft.com/office/drawing/2014/main" id="{47D575CE-B87A-6849-80FB-D9B4B0F97B05}"/>
              </a:ext>
            </a:extLst>
          </p:cNvPr>
          <p:cNvSpPr>
            <a:spLocks noGrp="1"/>
          </p:cNvSpPr>
          <p:nvPr>
            <p:ph type="body" idx="1"/>
          </p:nvPr>
        </p:nvSpPr>
        <p:spPr>
          <a:xfrm>
            <a:off x="609600" y="1417637"/>
            <a:ext cx="10972800" cy="4526100"/>
          </a:xfrm>
        </p:spPr>
        <p:txBody>
          <a:bodyPr/>
          <a:lstStyle/>
          <a:p>
            <a:pPr marL="203200" indent="0">
              <a:buNone/>
            </a:pPr>
            <a:r>
              <a:rPr lang="en-US" sz="2400" dirty="0"/>
              <a:t>*Bets on a domestic recovery in 2021</a:t>
            </a:r>
            <a:br>
              <a:rPr lang="en-US" sz="2400" dirty="0"/>
            </a:br>
            <a:br>
              <a:rPr lang="en-US" sz="2400" dirty="0"/>
            </a:br>
            <a:r>
              <a:rPr lang="en-US" sz="2400" dirty="0"/>
              <a:t>*Upside potential in 2021 far greater than tech</a:t>
            </a:r>
            <a:br>
              <a:rPr lang="en-US" sz="2400" dirty="0"/>
            </a:br>
            <a:br>
              <a:rPr lang="en-US" sz="2400" dirty="0"/>
            </a:br>
            <a:r>
              <a:rPr lang="en-US" sz="2400" dirty="0"/>
              <a:t>*Some of these have not moved for 5 or 10 years</a:t>
            </a:r>
            <a:br>
              <a:rPr lang="en-US" sz="2400" dirty="0"/>
            </a:br>
            <a:br>
              <a:rPr lang="en-US" sz="2400" dirty="0"/>
            </a:br>
            <a:r>
              <a:rPr lang="en-US" sz="2400" dirty="0"/>
              <a:t>*Focuses on economically sensitive cyclical industries</a:t>
            </a:r>
            <a:br>
              <a:rPr lang="en-US" sz="2400" dirty="0"/>
            </a:br>
            <a:br>
              <a:rPr lang="en-US" sz="2400" dirty="0"/>
            </a:br>
            <a:r>
              <a:rPr lang="en-US" sz="2400" dirty="0"/>
              <a:t>*Makes a great counterweight to </a:t>
            </a:r>
            <a:br>
              <a:rPr lang="en-US" sz="2400" dirty="0"/>
            </a:br>
            <a:r>
              <a:rPr lang="en-US" sz="2400" dirty="0"/>
              <a:t>high growth technology</a:t>
            </a:r>
            <a:br>
              <a:rPr lang="en-US" sz="2400" dirty="0"/>
            </a:br>
            <a:br>
              <a:rPr lang="en-US" sz="2400" dirty="0"/>
            </a:br>
            <a:r>
              <a:rPr lang="en-US" sz="2400" dirty="0"/>
              <a:t>*We could spend all of next year rotating</a:t>
            </a:r>
            <a:br>
              <a:rPr lang="en-US" sz="2400" dirty="0"/>
            </a:br>
            <a:r>
              <a:rPr lang="en-US" sz="2400" dirty="0"/>
              <a:t>between the two groups</a:t>
            </a:r>
          </a:p>
        </p:txBody>
      </p:sp>
      <p:pic>
        <p:nvPicPr>
          <p:cNvPr id="4" name="Picture 3">
            <a:extLst>
              <a:ext uri="{FF2B5EF4-FFF2-40B4-BE49-F238E27FC236}">
                <a16:creationId xmlns:a16="http://schemas.microsoft.com/office/drawing/2014/main" id="{47A5B89D-3A51-744C-A09A-6149553A09D3}"/>
              </a:ext>
            </a:extLst>
          </p:cNvPr>
          <p:cNvPicPr>
            <a:picLocks noChangeAspect="1"/>
          </p:cNvPicPr>
          <p:nvPr/>
        </p:nvPicPr>
        <p:blipFill>
          <a:blip r:embed="rId2"/>
          <a:stretch>
            <a:fillRect/>
          </a:stretch>
        </p:blipFill>
        <p:spPr>
          <a:xfrm>
            <a:off x="7924800" y="3793878"/>
            <a:ext cx="3962400" cy="2760472"/>
          </a:xfrm>
          <a:prstGeom prst="rect">
            <a:avLst/>
          </a:prstGeom>
        </p:spPr>
      </p:pic>
    </p:spTree>
    <p:extLst>
      <p:ext uri="{BB962C8B-B14F-4D97-AF65-F5344CB8AC3E}">
        <p14:creationId xmlns:p14="http://schemas.microsoft.com/office/powerpoint/2010/main" val="3205194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Boeing (BA) – former LEAP Candidate - The 737 MAX Flies Again!</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Earnings Let Down</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long 3/$146-$149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2/$150-$160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4/$300-$310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4/$315-$335 call spread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E77F087-18E5-A740-B5E3-98423763A51F}"/>
              </a:ext>
            </a:extLst>
          </p:cNvPr>
          <p:cNvPicPr>
            <a:picLocks noChangeAspect="1"/>
          </p:cNvPicPr>
          <p:nvPr/>
        </p:nvPicPr>
        <p:blipFill>
          <a:blip r:embed="rId3"/>
          <a:stretch>
            <a:fillRect/>
          </a:stretch>
        </p:blipFill>
        <p:spPr>
          <a:xfrm>
            <a:off x="2971800" y="2209800"/>
            <a:ext cx="5892800" cy="4461691"/>
          </a:xfrm>
          <a:prstGeom prst="rect">
            <a:avLst/>
          </a:prstGeom>
        </p:spPr>
      </p:pic>
    </p:spTree>
    <p:extLst>
      <p:ext uri="{BB962C8B-B14F-4D97-AF65-F5344CB8AC3E}">
        <p14:creationId xmlns:p14="http://schemas.microsoft.com/office/powerpoint/2010/main" val="3443278853"/>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Package Delivery- United Parcel Service (UPS)</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massive increase in overnight deliveries, announces blowout earnings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11/$130-$140 call spread</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0A54B270-5639-400F-A0A5-5AF4CDD20E4C}"/>
              </a:ext>
            </a:extLst>
          </p:cNvPr>
          <p:cNvPicPr>
            <a:picLocks noChangeAspect="1"/>
          </p:cNvPicPr>
          <p:nvPr/>
        </p:nvPicPr>
        <p:blipFill>
          <a:blip r:embed="rId3"/>
          <a:stretch>
            <a:fillRect/>
          </a:stretch>
        </p:blipFill>
        <p:spPr>
          <a:xfrm>
            <a:off x="2480026" y="1447801"/>
            <a:ext cx="7030804" cy="5410200"/>
          </a:xfrm>
          <a:prstGeom prst="rect">
            <a:avLst/>
          </a:prstGeom>
        </p:spPr>
      </p:pic>
    </p:spTree>
    <p:extLst>
      <p:ext uri="{BB962C8B-B14F-4D97-AF65-F5344CB8AC3E}">
        <p14:creationId xmlns:p14="http://schemas.microsoft.com/office/powerpoint/2010/main" val="1166806769"/>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Caterpillar (CAT)- Ag + Infrastructure + Housing</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12/$145-$150 call spread</a:t>
            </a:r>
            <a:br>
              <a:rPr lang="en-US" sz="1800" dirty="0">
                <a:solidFill>
                  <a:srgbClr val="00B05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11/$125-$135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1B0B4520-8202-43BB-B4C0-BB9F25D68DE5}"/>
              </a:ext>
            </a:extLst>
          </p:cNvPr>
          <p:cNvPicPr>
            <a:picLocks noChangeAspect="1"/>
          </p:cNvPicPr>
          <p:nvPr/>
        </p:nvPicPr>
        <p:blipFill>
          <a:blip r:embed="rId3"/>
          <a:stretch>
            <a:fillRect/>
          </a:stretch>
        </p:blipFill>
        <p:spPr>
          <a:xfrm>
            <a:off x="2666999" y="1600200"/>
            <a:ext cx="6836397" cy="5254487"/>
          </a:xfrm>
          <a:prstGeom prst="rect">
            <a:avLst/>
          </a:prstGeom>
        </p:spPr>
      </p:pic>
    </p:spTree>
    <p:extLst>
      <p:ext uri="{BB962C8B-B14F-4D97-AF65-F5344CB8AC3E}">
        <p14:creationId xmlns:p14="http://schemas.microsoft.com/office/powerpoint/2010/main" val="3872091623"/>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828800" y="7620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Walt Disney (DIS)- Big Recovery Move</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Disney Plus Streaming top 100 million subscribers in 15 months</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3/$170-$180 call spread</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34414DB2-BC0D-4019-AAAE-67903BB06CFF}"/>
              </a:ext>
            </a:extLst>
          </p:cNvPr>
          <p:cNvPicPr>
            <a:picLocks noChangeAspect="1"/>
          </p:cNvPicPr>
          <p:nvPr/>
        </p:nvPicPr>
        <p:blipFill>
          <a:blip r:embed="rId3"/>
          <a:stretch>
            <a:fillRect/>
          </a:stretch>
        </p:blipFill>
        <p:spPr>
          <a:xfrm>
            <a:off x="2514600" y="1447800"/>
            <a:ext cx="7066049" cy="5410200"/>
          </a:xfrm>
          <a:prstGeom prst="rect">
            <a:avLst/>
          </a:prstGeom>
        </p:spPr>
      </p:pic>
    </p:spTree>
    <p:extLst>
      <p:ext uri="{BB962C8B-B14F-4D97-AF65-F5344CB8AC3E}">
        <p14:creationId xmlns:p14="http://schemas.microsoft.com/office/powerpoint/2010/main" val="558430399"/>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Industrials Sector SPDR (XLI)-</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p>
        </p:txBody>
      </p:sp>
      <p:pic>
        <p:nvPicPr>
          <p:cNvPr id="3" name="Picture 2" descr="Chart&#10;&#10;Description automatically generated">
            <a:extLst>
              <a:ext uri="{FF2B5EF4-FFF2-40B4-BE49-F238E27FC236}">
                <a16:creationId xmlns:a16="http://schemas.microsoft.com/office/drawing/2014/main" id="{78DA82B7-A9B8-4D4B-ADEE-8DA31E9C53C4}"/>
              </a:ext>
            </a:extLst>
          </p:cNvPr>
          <p:cNvPicPr>
            <a:picLocks noChangeAspect="1"/>
          </p:cNvPicPr>
          <p:nvPr/>
        </p:nvPicPr>
        <p:blipFill>
          <a:blip r:embed="rId3"/>
          <a:stretch>
            <a:fillRect/>
          </a:stretch>
        </p:blipFill>
        <p:spPr>
          <a:xfrm>
            <a:off x="2590800" y="1295400"/>
            <a:ext cx="7248236" cy="5562600"/>
          </a:xfrm>
          <a:prstGeom prst="rect">
            <a:avLst/>
          </a:prstGeom>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US Steel (X) – Commodity Boom</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E433D5AB-7E99-4DA1-8F3C-559CA3FFBF1E}"/>
              </a:ext>
            </a:extLst>
          </p:cNvPr>
          <p:cNvPicPr>
            <a:picLocks noChangeAspect="1"/>
          </p:cNvPicPr>
          <p:nvPr/>
        </p:nvPicPr>
        <p:blipFill>
          <a:blip r:embed="rId3"/>
          <a:stretch>
            <a:fillRect/>
          </a:stretch>
        </p:blipFill>
        <p:spPr>
          <a:xfrm>
            <a:off x="2438400" y="990601"/>
            <a:ext cx="7642710" cy="5867400"/>
          </a:xfrm>
          <a:prstGeom prst="rect">
            <a:avLst/>
          </a:prstGeom>
        </p:spPr>
      </p:pic>
    </p:spTree>
    <p:extLst>
      <p:ext uri="{BB962C8B-B14F-4D97-AF65-F5344CB8AC3E}">
        <p14:creationId xmlns:p14="http://schemas.microsoft.com/office/powerpoint/2010/main" val="3365214631"/>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Union Pacific RR (UNP)- More stuff to ship</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near record earnings announced-new high</a:t>
            </a:r>
            <a:br>
              <a:rPr lang="en-US" sz="20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5/$200-$210 call spread – 12 days to expiration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11/$150-$160 call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7262D63E-7ABA-40B4-8926-D8F70A146367}"/>
              </a:ext>
            </a:extLst>
          </p:cNvPr>
          <p:cNvPicPr>
            <a:picLocks noChangeAspect="1"/>
          </p:cNvPicPr>
          <p:nvPr/>
        </p:nvPicPr>
        <p:blipFill>
          <a:blip r:embed="rId3"/>
          <a:stretch>
            <a:fillRect/>
          </a:stretch>
        </p:blipFill>
        <p:spPr>
          <a:xfrm>
            <a:off x="2819400" y="1507837"/>
            <a:ext cx="6934200" cy="5350163"/>
          </a:xfrm>
          <a:prstGeom prst="rect">
            <a:avLst/>
          </a:prstGeom>
        </p:spPr>
      </p:pic>
    </p:spTree>
    <p:extLst>
      <p:ext uri="{BB962C8B-B14F-4D97-AF65-F5344CB8AC3E}">
        <p14:creationId xmlns:p14="http://schemas.microsoft.com/office/powerpoint/2010/main" val="2758988918"/>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Wal-Mart (WMT)-New High</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11/$125-$130 bear put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10/$119-$121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8/$114-$117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1F46428C-5D1C-409A-91CF-F77BCB66797E}"/>
              </a:ext>
            </a:extLst>
          </p:cNvPr>
          <p:cNvPicPr>
            <a:picLocks noChangeAspect="1"/>
          </p:cNvPicPr>
          <p:nvPr/>
        </p:nvPicPr>
        <p:blipFill>
          <a:blip r:embed="rId3"/>
          <a:stretch>
            <a:fillRect/>
          </a:stretch>
        </p:blipFill>
        <p:spPr>
          <a:xfrm>
            <a:off x="2781012" y="1524001"/>
            <a:ext cx="7024357" cy="5320748"/>
          </a:xfrm>
          <a:prstGeom prst="rect">
            <a:avLst/>
          </a:prstGeom>
        </p:spPr>
      </p:pic>
    </p:spTree>
    <p:extLst>
      <p:ext uri="{BB962C8B-B14F-4D97-AF65-F5344CB8AC3E}">
        <p14:creationId xmlns:p14="http://schemas.microsoft.com/office/powerpoint/2010/main" val="418722781"/>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52DEE-C038-8941-94F7-0EA7F78AC127}"/>
              </a:ext>
            </a:extLst>
          </p:cNvPr>
          <p:cNvSpPr>
            <a:spLocks noGrp="1"/>
          </p:cNvSpPr>
          <p:nvPr>
            <p:ph type="title"/>
          </p:nvPr>
        </p:nvSpPr>
        <p:spPr/>
        <p:txBody>
          <a:bodyPr/>
          <a:lstStyle/>
          <a:p>
            <a:r>
              <a:rPr lang="en-US" sz="2800" b="1" dirty="0"/>
              <a:t>March 4</a:t>
            </a:r>
          </a:p>
        </p:txBody>
      </p:sp>
      <p:sp>
        <p:nvSpPr>
          <p:cNvPr id="3" name="Text Placeholder 2">
            <a:extLst>
              <a:ext uri="{FF2B5EF4-FFF2-40B4-BE49-F238E27FC236}">
                <a16:creationId xmlns:a16="http://schemas.microsoft.com/office/drawing/2014/main" id="{7D82EC58-4FE4-E94F-887D-97AB48D7933B}"/>
              </a:ext>
            </a:extLst>
          </p:cNvPr>
          <p:cNvSpPr>
            <a:spLocks noGrp="1"/>
          </p:cNvSpPr>
          <p:nvPr>
            <p:ph type="body" idx="1"/>
          </p:nvPr>
        </p:nvSpPr>
        <p:spPr/>
        <p:txBody>
          <a:bodyPr/>
          <a:lstStyle/>
          <a:p>
            <a:endParaRPr lang="en-US" dirty="0"/>
          </a:p>
        </p:txBody>
      </p:sp>
      <p:pic>
        <p:nvPicPr>
          <p:cNvPr id="4" name="Picture 3" descr="Chart, histogram&#10;&#10;Description automatically generated">
            <a:extLst>
              <a:ext uri="{FF2B5EF4-FFF2-40B4-BE49-F238E27FC236}">
                <a16:creationId xmlns:a16="http://schemas.microsoft.com/office/drawing/2014/main" id="{D0B4F486-DD6E-7049-8582-0A0243486351}"/>
              </a:ext>
            </a:extLst>
          </p:cNvPr>
          <p:cNvPicPr>
            <a:picLocks noChangeAspect="1"/>
          </p:cNvPicPr>
          <p:nvPr/>
        </p:nvPicPr>
        <p:blipFill>
          <a:blip r:embed="rId2"/>
          <a:stretch>
            <a:fillRect/>
          </a:stretch>
        </p:blipFill>
        <p:spPr>
          <a:xfrm>
            <a:off x="1752600" y="1173963"/>
            <a:ext cx="9288976" cy="5497269"/>
          </a:xfrm>
          <a:prstGeom prst="rect">
            <a:avLst/>
          </a:prstGeom>
        </p:spPr>
      </p:pic>
    </p:spTree>
    <p:extLst>
      <p:ext uri="{BB962C8B-B14F-4D97-AF65-F5344CB8AC3E}">
        <p14:creationId xmlns:p14="http://schemas.microsoft.com/office/powerpoint/2010/main" val="2059875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Macys’ (M) – Retail Return from the Grave</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8/$23-$25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4027D6E2-839D-4E47-9C59-D11942BD857E}"/>
              </a:ext>
            </a:extLst>
          </p:cNvPr>
          <p:cNvPicPr>
            <a:picLocks noChangeAspect="1"/>
          </p:cNvPicPr>
          <p:nvPr/>
        </p:nvPicPr>
        <p:blipFill>
          <a:blip r:embed="rId3"/>
          <a:stretch>
            <a:fillRect/>
          </a:stretch>
        </p:blipFill>
        <p:spPr>
          <a:xfrm>
            <a:off x="2590800" y="1219200"/>
            <a:ext cx="7415409" cy="5638800"/>
          </a:xfrm>
          <a:prstGeom prst="rect">
            <a:avLst/>
          </a:prstGeom>
        </p:spPr>
      </p:pic>
    </p:spTree>
    <p:extLst>
      <p:ext uri="{BB962C8B-B14F-4D97-AF65-F5344CB8AC3E}">
        <p14:creationId xmlns:p14="http://schemas.microsoft.com/office/powerpoint/2010/main" val="1468596761"/>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Delta Airlines (DAL) –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EFB40F55-2469-439A-9682-14F21E81B843}"/>
              </a:ext>
            </a:extLst>
          </p:cNvPr>
          <p:cNvPicPr>
            <a:picLocks noChangeAspect="1"/>
          </p:cNvPicPr>
          <p:nvPr/>
        </p:nvPicPr>
        <p:blipFill>
          <a:blip r:embed="rId3"/>
          <a:stretch>
            <a:fillRect/>
          </a:stretch>
        </p:blipFill>
        <p:spPr>
          <a:xfrm>
            <a:off x="2438399" y="914400"/>
            <a:ext cx="7709647" cy="5943600"/>
          </a:xfrm>
          <a:prstGeom prst="rect">
            <a:avLst/>
          </a:prstGeom>
        </p:spPr>
      </p:pic>
    </p:spTree>
    <p:extLst>
      <p:ext uri="{BB962C8B-B14F-4D97-AF65-F5344CB8AC3E}">
        <p14:creationId xmlns:p14="http://schemas.microsoft.com/office/powerpoint/2010/main" val="127491653"/>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Transports Sector SPDR (XTN)- Worst Hit Sector</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p>
        </p:txBody>
      </p:sp>
      <p:pic>
        <p:nvPicPr>
          <p:cNvPr id="3" name="Picture 2" descr="Chart&#10;&#10;Description automatically generated">
            <a:extLst>
              <a:ext uri="{FF2B5EF4-FFF2-40B4-BE49-F238E27FC236}">
                <a16:creationId xmlns:a16="http://schemas.microsoft.com/office/drawing/2014/main" id="{B366CEBA-81DB-4A7A-9EA2-D16CA68B5569}"/>
              </a:ext>
            </a:extLst>
          </p:cNvPr>
          <p:cNvPicPr>
            <a:picLocks noChangeAspect="1"/>
          </p:cNvPicPr>
          <p:nvPr/>
        </p:nvPicPr>
        <p:blipFill>
          <a:blip r:embed="rId3"/>
          <a:stretch>
            <a:fillRect/>
          </a:stretch>
        </p:blipFill>
        <p:spPr>
          <a:xfrm>
            <a:off x="2514600" y="1143000"/>
            <a:ext cx="7446818" cy="5715000"/>
          </a:xfrm>
          <a:prstGeom prst="rect">
            <a:avLst/>
          </a:prstGeom>
        </p:spPr>
      </p:pic>
    </p:spTree>
    <p:extLst>
      <p:ext uri="{BB962C8B-B14F-4D97-AF65-F5344CB8AC3E}">
        <p14:creationId xmlns:p14="http://schemas.microsoft.com/office/powerpoint/2010/main" val="3767774040"/>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Health Care Sector (XLV), (RXL)</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15552CFC-3938-413C-8CDB-7CF332C3EACE}"/>
              </a:ext>
            </a:extLst>
          </p:cNvPr>
          <p:cNvPicPr>
            <a:picLocks noChangeAspect="1"/>
          </p:cNvPicPr>
          <p:nvPr/>
        </p:nvPicPr>
        <p:blipFill>
          <a:blip r:embed="rId3"/>
          <a:stretch>
            <a:fillRect/>
          </a:stretch>
        </p:blipFill>
        <p:spPr>
          <a:xfrm>
            <a:off x="2438400" y="990600"/>
            <a:ext cx="7645400" cy="5867400"/>
          </a:xfrm>
          <a:prstGeom prst="rect">
            <a:avLst/>
          </a:prstGeom>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Amgen (AMGN)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2000" dirty="0">
                <a:solidFill>
                  <a:srgbClr val="00A64B"/>
                </a:solidFill>
                <a:latin typeface="Calibri"/>
                <a:ea typeface="Calibri"/>
                <a:cs typeface="Calibri"/>
                <a:sym typeface="Calibri"/>
              </a:rPr>
              <a:t>long 11/$185-$200 bull call spread</a:t>
            </a: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E9D7C30E-2766-435C-AB15-1D6DEF296C77}"/>
              </a:ext>
            </a:extLst>
          </p:cNvPr>
          <p:cNvPicPr>
            <a:picLocks noChangeAspect="1"/>
          </p:cNvPicPr>
          <p:nvPr/>
        </p:nvPicPr>
        <p:blipFill>
          <a:blip r:embed="rId3"/>
          <a:stretch>
            <a:fillRect/>
          </a:stretch>
        </p:blipFill>
        <p:spPr>
          <a:xfrm>
            <a:off x="2438399" y="1219201"/>
            <a:ext cx="7336411" cy="5638800"/>
          </a:xfrm>
          <a:prstGeom prst="rect">
            <a:avLst/>
          </a:prstGeom>
        </p:spPr>
      </p:pic>
    </p:spTree>
    <p:extLst>
      <p:ext uri="{BB962C8B-B14F-4D97-AF65-F5344CB8AC3E}">
        <p14:creationId xmlns:p14="http://schemas.microsoft.com/office/powerpoint/2010/main" val="2025155389"/>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Regeneron (REGN)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7/$570-$580 call spread</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397EF5EC-4E0F-4388-BB49-BF6D11EA1845}"/>
              </a:ext>
            </a:extLst>
          </p:cNvPr>
          <p:cNvPicPr>
            <a:picLocks noChangeAspect="1"/>
          </p:cNvPicPr>
          <p:nvPr/>
        </p:nvPicPr>
        <p:blipFill>
          <a:blip r:embed="rId3"/>
          <a:stretch>
            <a:fillRect/>
          </a:stretch>
        </p:blipFill>
        <p:spPr>
          <a:xfrm>
            <a:off x="2362200" y="990601"/>
            <a:ext cx="7651586" cy="5867400"/>
          </a:xfrm>
          <a:prstGeom prst="rect">
            <a:avLst/>
          </a:prstGeom>
        </p:spPr>
      </p:pic>
    </p:spTree>
    <p:extLst>
      <p:ext uri="{BB962C8B-B14F-4D97-AF65-F5344CB8AC3E}">
        <p14:creationId xmlns:p14="http://schemas.microsoft.com/office/powerpoint/2010/main" val="2160890385"/>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CRISPR Therapeutics (CRSP)</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3CD0DB83-C485-4BA4-91E2-B24C8BD39197}"/>
              </a:ext>
            </a:extLst>
          </p:cNvPr>
          <p:cNvPicPr>
            <a:picLocks noChangeAspect="1"/>
          </p:cNvPicPr>
          <p:nvPr/>
        </p:nvPicPr>
        <p:blipFill>
          <a:blip r:embed="rId3"/>
          <a:stretch>
            <a:fillRect/>
          </a:stretch>
        </p:blipFill>
        <p:spPr>
          <a:xfrm>
            <a:off x="2514600" y="914400"/>
            <a:ext cx="7803766" cy="5920409"/>
          </a:xfrm>
          <a:prstGeom prst="rect">
            <a:avLst/>
          </a:prstGeom>
        </p:spPr>
      </p:pic>
    </p:spTree>
    <p:extLst>
      <p:ext uri="{BB962C8B-B14F-4D97-AF65-F5344CB8AC3E}">
        <p14:creationId xmlns:p14="http://schemas.microsoft.com/office/powerpoint/2010/main" val="3992467116"/>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Goldman Sachs (GS) – </a:t>
            </a:r>
            <a:br>
              <a:rPr lang="en-US" sz="28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5/$310-$320 call spread - 12 days to expiration</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2/$240-$260 call spread</a:t>
            </a:r>
          </a:p>
        </p:txBody>
      </p:sp>
      <p:pic>
        <p:nvPicPr>
          <p:cNvPr id="3" name="Picture 2" descr="Chart, histogram&#10;&#10;Description automatically generated">
            <a:extLst>
              <a:ext uri="{FF2B5EF4-FFF2-40B4-BE49-F238E27FC236}">
                <a16:creationId xmlns:a16="http://schemas.microsoft.com/office/drawing/2014/main" id="{BE1947C8-115E-4D0A-A2AE-D277EAA31CE9}"/>
              </a:ext>
            </a:extLst>
          </p:cNvPr>
          <p:cNvPicPr>
            <a:picLocks noChangeAspect="1"/>
          </p:cNvPicPr>
          <p:nvPr/>
        </p:nvPicPr>
        <p:blipFill>
          <a:blip r:embed="rId3"/>
          <a:stretch>
            <a:fillRect/>
          </a:stretch>
        </p:blipFill>
        <p:spPr>
          <a:xfrm>
            <a:off x="2514600" y="1524001"/>
            <a:ext cx="6969005" cy="5334000"/>
          </a:xfrm>
          <a:prstGeom prst="rect">
            <a:avLst/>
          </a:prstGeom>
        </p:spPr>
      </p:pic>
    </p:spTree>
    <p:extLst>
      <p:ext uri="{BB962C8B-B14F-4D97-AF65-F5344CB8AC3E}">
        <p14:creationId xmlns:p14="http://schemas.microsoft.com/office/powerpoint/2010/main" val="438612644"/>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Morgan Stanley (MS) – Blowout Earnings</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2/$55-$60 call spread</a:t>
            </a:r>
          </a:p>
        </p:txBody>
      </p:sp>
      <p:pic>
        <p:nvPicPr>
          <p:cNvPr id="3" name="Picture 2" descr="Chart&#10;&#10;Description automatically generated">
            <a:extLst>
              <a:ext uri="{FF2B5EF4-FFF2-40B4-BE49-F238E27FC236}">
                <a16:creationId xmlns:a16="http://schemas.microsoft.com/office/drawing/2014/main" id="{DC901117-C7E3-4846-AF30-FE140BC39A29}"/>
              </a:ext>
            </a:extLst>
          </p:cNvPr>
          <p:cNvPicPr>
            <a:picLocks noChangeAspect="1"/>
          </p:cNvPicPr>
          <p:nvPr/>
        </p:nvPicPr>
        <p:blipFill>
          <a:blip r:embed="rId3"/>
          <a:stretch>
            <a:fillRect/>
          </a:stretch>
        </p:blipFill>
        <p:spPr>
          <a:xfrm>
            <a:off x="2514600" y="1371600"/>
            <a:ext cx="7182197" cy="5486400"/>
          </a:xfrm>
          <a:prstGeom prst="rect">
            <a:avLst/>
          </a:prstGeom>
        </p:spPr>
      </p:pic>
    </p:spTree>
    <p:extLst>
      <p:ext uri="{BB962C8B-B14F-4D97-AF65-F5344CB8AC3E}">
        <p14:creationId xmlns:p14="http://schemas.microsoft.com/office/powerpoint/2010/main" val="3545310563"/>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219200" y="381000"/>
            <a:ext cx="9753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JP Morgan Chase (JPM)-</a:t>
            </a:r>
            <a:r>
              <a:rPr lang="en-US" sz="1800" dirty="0">
                <a:solidFill>
                  <a:schemeClr val="dk1"/>
                </a:solidFill>
                <a:latin typeface="Calibri"/>
                <a:ea typeface="Calibri"/>
                <a:cs typeface="Calibri"/>
                <a:sym typeface="Calibri"/>
              </a:rPr>
              <a:t>Rising Rates</a:t>
            </a:r>
            <a:br>
              <a:rPr lang="en-US" sz="18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5/$135-$140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2/$135-$140 call spread</a:t>
            </a:r>
            <a:r>
              <a:rPr lang="en-US" sz="2400" dirty="0">
                <a:solidFill>
                  <a:srgbClr val="00A64B"/>
                </a:solidFill>
                <a:latin typeface="Calibri"/>
                <a:ea typeface="Calibri"/>
                <a:cs typeface="Calibri"/>
                <a:sym typeface="Calibri"/>
              </a:rPr>
              <a:t>,</a:t>
            </a:r>
            <a:r>
              <a:rPr lang="en-US" sz="2400" dirty="0">
                <a:solidFill>
                  <a:schemeClr val="dk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2/$110-$115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12/$100-$105 bull call spread</a:t>
            </a:r>
            <a:r>
              <a:rPr lang="en-US" sz="2400" dirty="0">
                <a:solidFill>
                  <a:srgbClr val="00A64B"/>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11/$85-$90 bull call spread</a:t>
            </a:r>
            <a:br>
              <a:rPr lang="en-US" sz="1800" dirty="0"/>
            </a:br>
            <a:endParaRPr lang="en-US" sz="1800" dirty="0">
              <a:solidFill>
                <a:srgbClr val="FF0000"/>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1E1072A2-15E7-481C-A302-0DB9FFF05D47}"/>
              </a:ext>
            </a:extLst>
          </p:cNvPr>
          <p:cNvPicPr>
            <a:picLocks noChangeAspect="1"/>
          </p:cNvPicPr>
          <p:nvPr/>
        </p:nvPicPr>
        <p:blipFill>
          <a:blip r:embed="rId3"/>
          <a:stretch>
            <a:fillRect/>
          </a:stretch>
        </p:blipFill>
        <p:spPr>
          <a:xfrm>
            <a:off x="3276600" y="2133601"/>
            <a:ext cx="6194054" cy="4724400"/>
          </a:xfrm>
          <a:prstGeom prst="rect">
            <a:avLst/>
          </a:prstGeom>
        </p:spPr>
      </p:pic>
    </p:spTree>
    <p:extLst>
      <p:ext uri="{BB962C8B-B14F-4D97-AF65-F5344CB8AC3E}">
        <p14:creationId xmlns:p14="http://schemas.microsoft.com/office/powerpoint/2010/main" val="3445315692"/>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29F0-1F49-7D47-AB99-CE86A4CFF560}"/>
              </a:ext>
            </a:extLst>
          </p:cNvPr>
          <p:cNvSpPr>
            <a:spLocks noGrp="1"/>
          </p:cNvSpPr>
          <p:nvPr>
            <p:ph type="title"/>
          </p:nvPr>
        </p:nvSpPr>
        <p:spPr/>
        <p:txBody>
          <a:bodyPr/>
          <a:lstStyle/>
          <a:p>
            <a:endParaRPr lang="en-US" dirty="0"/>
          </a:p>
        </p:txBody>
      </p:sp>
      <p:pic>
        <p:nvPicPr>
          <p:cNvPr id="4" name="Picture 3" descr="Chart, histogram&#10;&#10;Description automatically generated">
            <a:extLst>
              <a:ext uri="{FF2B5EF4-FFF2-40B4-BE49-F238E27FC236}">
                <a16:creationId xmlns:a16="http://schemas.microsoft.com/office/drawing/2014/main" id="{4A1963E3-B8A3-7E48-8827-9EF1C092D6D7}"/>
              </a:ext>
            </a:extLst>
          </p:cNvPr>
          <p:cNvPicPr>
            <a:picLocks noChangeAspect="1"/>
          </p:cNvPicPr>
          <p:nvPr/>
        </p:nvPicPr>
        <p:blipFill>
          <a:blip r:embed="rId2"/>
          <a:stretch>
            <a:fillRect/>
          </a:stretch>
        </p:blipFill>
        <p:spPr>
          <a:xfrm>
            <a:off x="1071824" y="0"/>
            <a:ext cx="10048352" cy="6858000"/>
          </a:xfrm>
          <a:prstGeom prst="rect">
            <a:avLst/>
          </a:prstGeom>
        </p:spPr>
      </p:pic>
    </p:spTree>
    <p:extLst>
      <p:ext uri="{BB962C8B-B14F-4D97-AF65-F5344CB8AC3E}">
        <p14:creationId xmlns:p14="http://schemas.microsoft.com/office/powerpoint/2010/main" val="534133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Citigroup (C) – “Recovery” Rotation Play</a:t>
            </a:r>
            <a:endParaRPr lang="en-US" sz="1600" dirty="0">
              <a:solidFill>
                <a:srgbClr val="FF0000"/>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3256EBD9-10D0-44E5-94E1-B4BBF42A6600}"/>
              </a:ext>
            </a:extLst>
          </p:cNvPr>
          <p:cNvPicPr>
            <a:picLocks noChangeAspect="1"/>
          </p:cNvPicPr>
          <p:nvPr/>
        </p:nvPicPr>
        <p:blipFill>
          <a:blip r:embed="rId3"/>
          <a:stretch>
            <a:fillRect/>
          </a:stretch>
        </p:blipFill>
        <p:spPr>
          <a:xfrm>
            <a:off x="2590800" y="1295401"/>
            <a:ext cx="7276117" cy="5562600"/>
          </a:xfrm>
          <a:prstGeom prst="rect">
            <a:avLst/>
          </a:prstGeom>
        </p:spPr>
      </p:pic>
    </p:spTree>
    <p:extLst>
      <p:ext uri="{BB962C8B-B14F-4D97-AF65-F5344CB8AC3E}">
        <p14:creationId xmlns:p14="http://schemas.microsoft.com/office/powerpoint/2010/main" val="4073680341"/>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Bank of America (BAC)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2/$28-$30 call spread</a:t>
            </a:r>
          </a:p>
        </p:txBody>
      </p:sp>
      <p:pic>
        <p:nvPicPr>
          <p:cNvPr id="3" name="Picture 2" descr="Chart&#10;&#10;Description automatically generated">
            <a:extLst>
              <a:ext uri="{FF2B5EF4-FFF2-40B4-BE49-F238E27FC236}">
                <a16:creationId xmlns:a16="http://schemas.microsoft.com/office/drawing/2014/main" id="{A9649B84-7068-489C-95B7-9B6549127740}"/>
              </a:ext>
            </a:extLst>
          </p:cNvPr>
          <p:cNvPicPr>
            <a:picLocks noChangeAspect="1"/>
          </p:cNvPicPr>
          <p:nvPr/>
        </p:nvPicPr>
        <p:blipFill>
          <a:blip r:embed="rId3"/>
          <a:stretch>
            <a:fillRect/>
          </a:stretch>
        </p:blipFill>
        <p:spPr>
          <a:xfrm>
            <a:off x="2667000" y="1447801"/>
            <a:ext cx="7019304" cy="5410200"/>
          </a:xfrm>
          <a:prstGeom prst="rect">
            <a:avLst/>
          </a:prstGeom>
        </p:spPr>
      </p:pic>
    </p:spTree>
    <p:extLst>
      <p:ext uri="{BB962C8B-B14F-4D97-AF65-F5344CB8AC3E}">
        <p14:creationId xmlns:p14="http://schemas.microsoft.com/office/powerpoint/2010/main" val="1161969903"/>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 SPDR Metals &amp; Mining ETF (XME) – New High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2/$28-$30 call spread</a:t>
            </a:r>
          </a:p>
        </p:txBody>
      </p:sp>
      <p:pic>
        <p:nvPicPr>
          <p:cNvPr id="3" name="Picture 2" descr="Chart, histogram&#10;&#10;Description automatically generated">
            <a:extLst>
              <a:ext uri="{FF2B5EF4-FFF2-40B4-BE49-F238E27FC236}">
                <a16:creationId xmlns:a16="http://schemas.microsoft.com/office/drawing/2014/main" id="{A2702CAA-86A1-4ABC-A51A-C4D3225063F4}"/>
              </a:ext>
            </a:extLst>
          </p:cNvPr>
          <p:cNvPicPr>
            <a:picLocks noChangeAspect="1"/>
          </p:cNvPicPr>
          <p:nvPr/>
        </p:nvPicPr>
        <p:blipFill>
          <a:blip r:embed="rId3"/>
          <a:stretch>
            <a:fillRect/>
          </a:stretch>
        </p:blipFill>
        <p:spPr>
          <a:xfrm>
            <a:off x="2514600" y="1447801"/>
            <a:ext cx="7036530" cy="5410200"/>
          </a:xfrm>
          <a:prstGeom prst="rect">
            <a:avLst/>
          </a:prstGeom>
        </p:spPr>
      </p:pic>
    </p:spTree>
    <p:extLst>
      <p:ext uri="{BB962C8B-B14F-4D97-AF65-F5344CB8AC3E}">
        <p14:creationId xmlns:p14="http://schemas.microsoft.com/office/powerpoint/2010/main" val="1980431317"/>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Blackrock (BLK)-Asset Collection Boom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3/$31-$34 call spread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13E8F0BA-7D03-4965-B1CE-2F930216AEFB}"/>
              </a:ext>
            </a:extLst>
          </p:cNvPr>
          <p:cNvPicPr>
            <a:picLocks noChangeAspect="1"/>
          </p:cNvPicPr>
          <p:nvPr/>
        </p:nvPicPr>
        <p:blipFill>
          <a:blip r:embed="rId3"/>
          <a:stretch>
            <a:fillRect/>
          </a:stretch>
        </p:blipFill>
        <p:spPr>
          <a:xfrm>
            <a:off x="2590799" y="1524000"/>
            <a:ext cx="6944285" cy="5310809"/>
          </a:xfrm>
          <a:prstGeom prst="rect">
            <a:avLst/>
          </a:prstGeom>
        </p:spPr>
      </p:pic>
    </p:spTree>
    <p:extLst>
      <p:ext uri="{BB962C8B-B14F-4D97-AF65-F5344CB8AC3E}">
        <p14:creationId xmlns:p14="http://schemas.microsoft.com/office/powerpoint/2010/main" val="1729873532"/>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Visa (V) – “Touchless” Fintech Play</a:t>
            </a:r>
            <a:br>
              <a:rPr lang="en-US" sz="28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5/$195-$205 bull call spread</a:t>
            </a:r>
            <a:r>
              <a:rPr lang="en-US" sz="1800" dirty="0">
                <a:solidFill>
                  <a:schemeClr val="dk1"/>
                </a:solidFill>
                <a:latin typeface="Calibri"/>
                <a:ea typeface="Calibri"/>
                <a:cs typeface="Calibri"/>
                <a:sym typeface="Calibri"/>
              </a:rPr>
              <a:t>- expires in 12 days</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9/$180-$185 bull call spread</a:t>
            </a:r>
            <a:endParaRPr lang="en-US" sz="1600" dirty="0">
              <a:solidFill>
                <a:srgbClr val="00A64B"/>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3AF76840-8483-4350-9FB2-7D8B3E1165B0}"/>
              </a:ext>
            </a:extLst>
          </p:cNvPr>
          <p:cNvPicPr>
            <a:picLocks noChangeAspect="1"/>
          </p:cNvPicPr>
          <p:nvPr/>
        </p:nvPicPr>
        <p:blipFill>
          <a:blip r:embed="rId3"/>
          <a:stretch>
            <a:fillRect/>
          </a:stretch>
        </p:blipFill>
        <p:spPr>
          <a:xfrm>
            <a:off x="2667000" y="1569137"/>
            <a:ext cx="6858000" cy="5288863"/>
          </a:xfrm>
          <a:prstGeom prst="rect">
            <a:avLst/>
          </a:prstGeom>
        </p:spPr>
      </p:pic>
    </p:spTree>
    <p:extLst>
      <p:ext uri="{BB962C8B-B14F-4D97-AF65-F5344CB8AC3E}">
        <p14:creationId xmlns:p14="http://schemas.microsoft.com/office/powerpoint/2010/main" val="3240956804"/>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Consumer Discretionary SPDR (XLY)</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(DIS), (AMZN), (HD), (CMCSA), (MCD), (SBUX)</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0913DA3F-80BC-46FB-B078-F1BC7EB3A973}"/>
              </a:ext>
            </a:extLst>
          </p:cNvPr>
          <p:cNvPicPr>
            <a:picLocks noChangeAspect="1"/>
          </p:cNvPicPr>
          <p:nvPr/>
        </p:nvPicPr>
        <p:blipFill>
          <a:blip r:embed="rId3"/>
          <a:stretch>
            <a:fillRect/>
          </a:stretch>
        </p:blipFill>
        <p:spPr>
          <a:xfrm>
            <a:off x="2514600" y="1143000"/>
            <a:ext cx="7373965" cy="5738191"/>
          </a:xfrm>
          <a:prstGeom prst="rect">
            <a:avLst/>
          </a:prstGeom>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Berkshire Hathaway (BRKB)- </a:t>
            </a:r>
            <a:r>
              <a:rPr lang="en-US" sz="2000" dirty="0">
                <a:solidFill>
                  <a:schemeClr val="dk1"/>
                </a:solidFill>
                <a:latin typeface="Calibri"/>
                <a:ea typeface="Calibri"/>
                <a:cs typeface="Calibri"/>
                <a:sym typeface="Calibri"/>
              </a:rPr>
              <a:t>Natural Barbell – New High</a:t>
            </a:r>
            <a:br>
              <a:rPr lang="en-US" sz="20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3/$230-$240 call spread</a:t>
            </a:r>
          </a:p>
        </p:txBody>
      </p:sp>
      <p:pic>
        <p:nvPicPr>
          <p:cNvPr id="3" name="Picture 2" descr="Chart, histogram&#10;&#10;Description automatically generated">
            <a:extLst>
              <a:ext uri="{FF2B5EF4-FFF2-40B4-BE49-F238E27FC236}">
                <a16:creationId xmlns:a16="http://schemas.microsoft.com/office/drawing/2014/main" id="{AF287D6B-5FDB-485B-BA7A-8025BD91219B}"/>
              </a:ext>
            </a:extLst>
          </p:cNvPr>
          <p:cNvPicPr>
            <a:picLocks noChangeAspect="1"/>
          </p:cNvPicPr>
          <p:nvPr/>
        </p:nvPicPr>
        <p:blipFill>
          <a:blip r:embed="rId3"/>
          <a:stretch>
            <a:fillRect/>
          </a:stretch>
        </p:blipFill>
        <p:spPr>
          <a:xfrm>
            <a:off x="2362200" y="1219200"/>
            <a:ext cx="7338983" cy="5638800"/>
          </a:xfrm>
          <a:prstGeom prst="rect">
            <a:avLst/>
          </a:prstGeom>
        </p:spPr>
      </p:pic>
    </p:spTree>
    <p:extLst>
      <p:ext uri="{BB962C8B-B14F-4D97-AF65-F5344CB8AC3E}">
        <p14:creationId xmlns:p14="http://schemas.microsoft.com/office/powerpoint/2010/main" val="1825226466"/>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Europe Hedged Equity (HEDJ)-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66C6417C-A5DD-4000-8E42-2768794EC741}"/>
              </a:ext>
            </a:extLst>
          </p:cNvPr>
          <p:cNvPicPr>
            <a:picLocks noChangeAspect="1"/>
          </p:cNvPicPr>
          <p:nvPr/>
        </p:nvPicPr>
        <p:blipFill>
          <a:blip r:embed="rId3"/>
          <a:stretch>
            <a:fillRect/>
          </a:stretch>
        </p:blipFill>
        <p:spPr>
          <a:xfrm>
            <a:off x="2362200" y="990601"/>
            <a:ext cx="7605562" cy="5867400"/>
          </a:xfrm>
          <a:prstGeom prst="rect">
            <a:avLst/>
          </a:prstGeom>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Japan (DXJ)-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6A67E876-3E39-4DE5-A726-C82D61AD356D}"/>
              </a:ext>
            </a:extLst>
          </p:cNvPr>
          <p:cNvPicPr>
            <a:picLocks noChangeAspect="1"/>
          </p:cNvPicPr>
          <p:nvPr/>
        </p:nvPicPr>
        <p:blipFill>
          <a:blip r:embed="rId3"/>
          <a:stretch>
            <a:fillRect/>
          </a:stretch>
        </p:blipFill>
        <p:spPr>
          <a:xfrm>
            <a:off x="2514599" y="990601"/>
            <a:ext cx="7633833" cy="5867400"/>
          </a:xfrm>
          <a:prstGeom prst="rect">
            <a:avLst/>
          </a:prstGeom>
        </p:spPr>
      </p:pic>
    </p:spTree>
    <p:extLst>
      <p:ext uri="{BB962C8B-B14F-4D97-AF65-F5344CB8AC3E}">
        <p14:creationId xmlns:p14="http://schemas.microsoft.com/office/powerpoint/2010/main" val="216247106"/>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1981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Emerging Markets (EEM) - Pro trade, </a:t>
            </a:r>
            <a:r>
              <a:rPr lang="en-US" sz="2000" dirty="0">
                <a:solidFill>
                  <a:schemeClr val="dk1"/>
                </a:solidFill>
                <a:latin typeface="Calibri"/>
                <a:ea typeface="Calibri"/>
                <a:cs typeface="Calibri"/>
                <a:sym typeface="Calibri"/>
              </a:rPr>
              <a:t>Weak Dollar, long recovery Play</a:t>
            </a:r>
          </a:p>
        </p:txBody>
      </p:sp>
      <p:pic>
        <p:nvPicPr>
          <p:cNvPr id="3" name="Picture 2" descr="Chart&#10;&#10;Description automatically generated">
            <a:extLst>
              <a:ext uri="{FF2B5EF4-FFF2-40B4-BE49-F238E27FC236}">
                <a16:creationId xmlns:a16="http://schemas.microsoft.com/office/drawing/2014/main" id="{766506BD-BCC2-472A-B304-E266F31E7F63}"/>
              </a:ext>
            </a:extLst>
          </p:cNvPr>
          <p:cNvPicPr>
            <a:picLocks noChangeAspect="1"/>
          </p:cNvPicPr>
          <p:nvPr/>
        </p:nvPicPr>
        <p:blipFill>
          <a:blip r:embed="rId3"/>
          <a:stretch>
            <a:fillRect/>
          </a:stretch>
        </p:blipFill>
        <p:spPr>
          <a:xfrm>
            <a:off x="2438400" y="1086115"/>
            <a:ext cx="7543800" cy="5771885"/>
          </a:xfrm>
          <a:prstGeom prst="rect">
            <a:avLst/>
          </a:prstGeom>
        </p:spPr>
      </p:pic>
    </p:spTree>
    <p:extLst>
      <p:ext uri="{BB962C8B-B14F-4D97-AF65-F5344CB8AC3E}">
        <p14:creationId xmlns:p14="http://schemas.microsoft.com/office/powerpoint/2010/main" val="3000030826"/>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1752600" y="228602"/>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GTD 11 Year Daily Audited Performance</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D55819CB-A1FB-E44E-90CD-FC629BCC6144}"/>
              </a:ext>
            </a:extLst>
          </p:cNvPr>
          <p:cNvPicPr>
            <a:picLocks noChangeAspect="1"/>
          </p:cNvPicPr>
          <p:nvPr/>
        </p:nvPicPr>
        <p:blipFill>
          <a:blip r:embed="rId3"/>
          <a:stretch>
            <a:fillRect/>
          </a:stretch>
        </p:blipFill>
        <p:spPr>
          <a:xfrm>
            <a:off x="1085850" y="673100"/>
            <a:ext cx="10020300" cy="5956298"/>
          </a:xfrm>
          <a:prstGeom prst="rect">
            <a:avLst/>
          </a:prstGeom>
        </p:spPr>
      </p:pic>
    </p:spTree>
    <p:extLst>
      <p:ext uri="{BB962C8B-B14F-4D97-AF65-F5344CB8AC3E}">
        <p14:creationId xmlns:p14="http://schemas.microsoft.com/office/powerpoint/2010/main" val="192599132"/>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457200" y="1416377"/>
            <a:ext cx="10515600" cy="4755823"/>
          </a:xfrm>
          <a:prstGeom prst="rect">
            <a:avLst/>
          </a:prstGeom>
          <a:noFill/>
          <a:ln>
            <a:noFill/>
          </a:ln>
        </p:spPr>
        <p:txBody>
          <a:bodyPr lIns="91425" tIns="45700" rIns="91425" bIns="45700" anchor="t" anchorCtr="0">
            <a:noAutofit/>
          </a:bodyPr>
          <a:lstStyle/>
          <a:p>
            <a:pPr marL="0" indent="0">
              <a:lnSpc>
                <a:spcPts val="2040"/>
              </a:lnSpc>
              <a:spcBef>
                <a:spcPts val="0"/>
              </a:spcBef>
              <a:buClr>
                <a:srgbClr val="000000"/>
              </a:buClr>
              <a:buSzPct val="25000"/>
              <a:buNone/>
            </a:pPr>
            <a:r>
              <a:rPr lang="en-US" sz="2000" dirty="0">
                <a:solidFill>
                  <a:schemeClr val="tx1"/>
                </a:solidFill>
                <a:latin typeface="Calibri" panose="020F0502020204030204" pitchFamily="34" charset="0"/>
                <a:cs typeface="Calibri" panose="020F0502020204030204" pitchFamily="34" charset="0"/>
                <a:sym typeface="Calibri"/>
              </a:rPr>
              <a:t>*Bonds remain trapped in a narrow range and could stay there for months</a:t>
            </a:r>
            <a:br>
              <a:rPr lang="en-US" sz="2000" dirty="0">
                <a:solidFill>
                  <a:schemeClr val="tx1"/>
                </a:solidFill>
                <a:latin typeface="Calibri" panose="020F0502020204030204" pitchFamily="34" charset="0"/>
                <a:cs typeface="Calibri" panose="020F0502020204030204" pitchFamily="34" charset="0"/>
                <a:sym typeface="Calibri"/>
              </a:rPr>
            </a:br>
            <a:br>
              <a:rPr lang="en-US" sz="2000" dirty="0">
                <a:solidFill>
                  <a:schemeClr val="tx1"/>
                </a:solidFill>
                <a:latin typeface="Calibri" panose="020F0502020204030204" pitchFamily="34" charset="0"/>
                <a:cs typeface="Calibri" panose="020F0502020204030204" pitchFamily="34" charset="0"/>
                <a:sym typeface="Calibri"/>
              </a:rPr>
            </a:br>
            <a:r>
              <a:rPr lang="en-US" sz="2000" dirty="0">
                <a:solidFill>
                  <a:schemeClr val="tx1"/>
                </a:solidFill>
                <a:latin typeface="Calibri" panose="020F0502020204030204" pitchFamily="34" charset="0"/>
                <a:cs typeface="Calibri" panose="020F0502020204030204" pitchFamily="34" charset="0"/>
                <a:sym typeface="Calibri"/>
              </a:rPr>
              <a:t>*</a:t>
            </a:r>
            <a:r>
              <a:rPr lang="en-US" sz="2000" b="1" i="1" dirty="0">
                <a:solidFill>
                  <a:schemeClr val="tx1"/>
                </a:solidFill>
              </a:rPr>
              <a:t>Quantitative Easing to Continue</a:t>
            </a:r>
            <a:r>
              <a:rPr lang="en-US" sz="2000" dirty="0">
                <a:solidFill>
                  <a:schemeClr val="tx1"/>
                </a:solidFill>
              </a:rPr>
              <a:t>, says Fed governor Jay Powell, even if the economy improves</a:t>
            </a:r>
            <a:br>
              <a:rPr lang="en-US" sz="2000" dirty="0">
                <a:solidFill>
                  <a:schemeClr val="tx1"/>
                </a:solidFill>
              </a:rPr>
            </a:br>
            <a:br>
              <a:rPr lang="en-US" sz="2000" dirty="0">
                <a:solidFill>
                  <a:schemeClr val="tx1"/>
                </a:solidFill>
              </a:rPr>
            </a:br>
            <a:r>
              <a:rPr lang="en-US" sz="2000" dirty="0">
                <a:solidFill>
                  <a:schemeClr val="tx1"/>
                </a:solidFill>
              </a:rPr>
              <a:t>*The $120 billion in monthly bond buying remains</a:t>
            </a:r>
            <a:br>
              <a:rPr lang="en-US" sz="2000" dirty="0">
                <a:solidFill>
                  <a:schemeClr val="tx1"/>
                </a:solidFill>
              </a:rPr>
            </a:br>
            <a:br>
              <a:rPr lang="en-US" sz="2000" dirty="0">
                <a:solidFill>
                  <a:schemeClr val="tx1"/>
                </a:solidFill>
              </a:rPr>
            </a:br>
            <a:r>
              <a:rPr lang="en-US" sz="2000" dirty="0">
                <a:solidFill>
                  <a:schemeClr val="tx1"/>
                </a:solidFill>
              </a:rPr>
              <a:t>*The Fed is doing everything possible to create inflation, but is failing</a:t>
            </a:r>
            <a:br>
              <a:rPr lang="en-US" sz="2000" dirty="0">
                <a:solidFill>
                  <a:schemeClr val="tx1"/>
                </a:solidFill>
              </a:rPr>
            </a:br>
            <a:br>
              <a:rPr lang="en-US" sz="2000" dirty="0">
                <a:solidFill>
                  <a:schemeClr val="tx1"/>
                </a:solidFill>
              </a:rPr>
            </a:br>
            <a:r>
              <a:rPr lang="en-US" sz="2000" dirty="0">
                <a:solidFill>
                  <a:schemeClr val="tx1"/>
                </a:solidFill>
              </a:rPr>
              <a:t>*I’m piling money into financials, which love higher interest</a:t>
            </a:r>
            <a:br>
              <a:rPr lang="en-US" sz="2000" dirty="0">
                <a:solidFill>
                  <a:schemeClr val="tx1"/>
                </a:solidFill>
              </a:rPr>
            </a:br>
            <a:r>
              <a:rPr lang="en-US" sz="2000" dirty="0">
                <a:solidFill>
                  <a:schemeClr val="tx1"/>
                </a:solidFill>
              </a:rPr>
              <a:t> rates and are an indirect bond short </a:t>
            </a:r>
            <a:br>
              <a:rPr lang="en-US" sz="2000" dirty="0">
                <a:solidFill>
                  <a:schemeClr val="tx1"/>
                </a:solidFill>
              </a:rPr>
            </a:br>
            <a:br>
              <a:rPr lang="en-US" sz="2000" dirty="0">
                <a:solidFill>
                  <a:schemeClr val="tx1"/>
                </a:solidFill>
              </a:rPr>
            </a:br>
            <a:r>
              <a:rPr lang="en-US" sz="2000" dirty="0">
                <a:solidFill>
                  <a:schemeClr val="tx1"/>
                </a:solidFill>
              </a:rPr>
              <a:t>*A 2.00% yield on the ten-year US Treasury bond here</a:t>
            </a:r>
            <a:br>
              <a:rPr lang="en-US" sz="2000" dirty="0">
                <a:solidFill>
                  <a:schemeClr val="tx1"/>
                </a:solidFill>
              </a:rPr>
            </a:br>
            <a:r>
              <a:rPr lang="en-US" sz="2000" dirty="0">
                <a:solidFill>
                  <a:schemeClr val="tx1"/>
                </a:solidFill>
              </a:rPr>
              <a:t> we come! This is the quality trade of 2021</a:t>
            </a:r>
            <a:br>
              <a:rPr lang="en-US" sz="2000" dirty="0">
                <a:solidFill>
                  <a:schemeClr val="tx1"/>
                </a:solidFill>
                <a:latin typeface="+mj-lt"/>
                <a:ea typeface="Calibri"/>
                <a:cs typeface="Calibri" panose="020F0502020204030204" pitchFamily="34" charset="0"/>
                <a:sym typeface="Calibri"/>
              </a:rPr>
            </a:br>
            <a:br>
              <a:rPr lang="en-US" sz="2000" dirty="0">
                <a:solidFill>
                  <a:schemeClr val="tx1"/>
                </a:solidFill>
                <a:latin typeface="+mj-lt"/>
                <a:ea typeface="Calibri"/>
                <a:cs typeface="Calibri" panose="020F0502020204030204" pitchFamily="34" charset="0"/>
                <a:sym typeface="Calibri"/>
              </a:rPr>
            </a:br>
            <a:r>
              <a:rPr lang="en-US" sz="2000" dirty="0">
                <a:solidFill>
                  <a:schemeClr val="tx1"/>
                </a:solidFill>
                <a:latin typeface="+mj-lt"/>
                <a:ea typeface="Calibri"/>
                <a:cs typeface="Calibri" panose="020F0502020204030204" pitchFamily="34" charset="0"/>
                <a:sym typeface="Calibri"/>
              </a:rPr>
              <a:t>*US Treasury bond fund (TLT) could plunge from</a:t>
            </a:r>
            <a:br>
              <a:rPr lang="en-US" sz="2000" dirty="0">
                <a:solidFill>
                  <a:schemeClr val="tx1"/>
                </a:solidFill>
                <a:latin typeface="+mj-lt"/>
                <a:ea typeface="Calibri"/>
                <a:cs typeface="Calibri" panose="020F0502020204030204" pitchFamily="34" charset="0"/>
                <a:sym typeface="Calibri"/>
              </a:rPr>
            </a:br>
            <a:r>
              <a:rPr lang="en-US" sz="2000" dirty="0">
                <a:solidFill>
                  <a:schemeClr val="tx1"/>
                </a:solidFill>
                <a:latin typeface="+mj-lt"/>
                <a:ea typeface="Calibri"/>
                <a:cs typeface="Calibri" panose="020F0502020204030204" pitchFamily="34" charset="0"/>
                <a:sym typeface="Calibri"/>
              </a:rPr>
              <a:t> $180 to $105, taking interest rates from 0.31% to 3.25%</a:t>
            </a:r>
            <a:br>
              <a:rPr lang="en-US" sz="2000" dirty="0">
                <a:solidFill>
                  <a:srgbClr val="FF0000"/>
                </a:solidFill>
                <a:latin typeface="+mj-lt"/>
                <a:ea typeface="Calibri"/>
                <a:cs typeface="Calibri" panose="020F0502020204030204" pitchFamily="34" charset="0"/>
                <a:sym typeface="Calibri"/>
              </a:rPr>
            </a:br>
            <a:br>
              <a:rPr lang="en-US" sz="2000" dirty="0">
                <a:solidFill>
                  <a:schemeClr val="tx1"/>
                </a:solidFill>
                <a:latin typeface="+mj-lt"/>
                <a:ea typeface="Calibri"/>
                <a:cs typeface="Calibri" panose="020F0502020204030204" pitchFamily="34" charset="0"/>
                <a:sym typeface="Calibri"/>
              </a:rPr>
            </a:br>
            <a:br>
              <a:rPr lang="en-US" sz="2000" dirty="0">
                <a:solidFill>
                  <a:srgbClr val="FF0000"/>
                </a:solidFill>
                <a:latin typeface="+mn-lt"/>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latin typeface="Calibri"/>
                <a:ea typeface="Calibri"/>
                <a:cs typeface="Calibri"/>
                <a:sym typeface="Calibri"/>
              </a:rPr>
            </a:br>
            <a:br>
              <a:rPr lang="en-US" sz="2000" dirty="0">
                <a:solidFill>
                  <a:srgbClr val="FF0000"/>
                </a:solidFill>
              </a:rPr>
            </a:br>
            <a:endParaRPr lang="en-US" sz="2000" dirty="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F388A-175F-0D45-84CB-4FFDB83A2EF4}"/>
              </a:ext>
            </a:extLst>
          </p:cNvPr>
          <p:cNvSpPr>
            <a:spLocks noGrp="1"/>
          </p:cNvSpPr>
          <p:nvPr>
            <p:ph type="title"/>
          </p:nvPr>
        </p:nvSpPr>
        <p:spPr>
          <a:xfrm>
            <a:off x="609600" y="273377"/>
            <a:ext cx="10972800" cy="1143000"/>
          </a:xfrm>
        </p:spPr>
        <p:txBody>
          <a:bodyPr/>
          <a:lstStyle/>
          <a:p>
            <a:r>
              <a:rPr lang="en-US" sz="2800" dirty="0"/>
              <a:t>Bonds – Gone to Sleep</a:t>
            </a:r>
          </a:p>
        </p:txBody>
      </p:sp>
      <p:pic>
        <p:nvPicPr>
          <p:cNvPr id="3" name="Picture 2">
            <a:extLst>
              <a:ext uri="{FF2B5EF4-FFF2-40B4-BE49-F238E27FC236}">
                <a16:creationId xmlns:a16="http://schemas.microsoft.com/office/drawing/2014/main" id="{7AC90B38-9D49-0940-85DE-FEBD974E4F90}"/>
              </a:ext>
            </a:extLst>
          </p:cNvPr>
          <p:cNvPicPr>
            <a:picLocks noChangeAspect="1"/>
          </p:cNvPicPr>
          <p:nvPr/>
        </p:nvPicPr>
        <p:blipFill>
          <a:blip r:embed="rId3"/>
          <a:stretch>
            <a:fillRect/>
          </a:stretch>
        </p:blipFill>
        <p:spPr>
          <a:xfrm>
            <a:off x="7662429" y="3733800"/>
            <a:ext cx="4326371" cy="2881256"/>
          </a:xfrm>
          <a:prstGeom prst="rect">
            <a:avLst/>
          </a:prstGeom>
        </p:spPr>
      </p:pic>
    </p:spTree>
    <p:extLst>
      <p:ext uri="{BB962C8B-B14F-4D97-AF65-F5344CB8AC3E}">
        <p14:creationId xmlns:p14="http://schemas.microsoft.com/office/powerpoint/2010/main" val="2952436408"/>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363200" cy="1828800"/>
          </a:xfrm>
        </p:spPr>
        <p:txBody>
          <a:bodyPr/>
          <a:lstStyle/>
          <a:p>
            <a:r>
              <a:rPr lang="en-US" sz="2400" dirty="0"/>
              <a:t> </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Treasury ETF (TLT) </a:t>
            </a:r>
            <a:r>
              <a:rPr lang="mr-IN" sz="2400" dirty="0"/>
              <a:t>–</a:t>
            </a:r>
            <a:r>
              <a:rPr lang="en-US" sz="2400" dirty="0"/>
              <a:t> Huge Short Play</a:t>
            </a:r>
            <a:br>
              <a:rPr lang="en-US" sz="1800" dirty="0"/>
            </a:br>
            <a:r>
              <a:rPr lang="en-US" sz="1800" dirty="0">
                <a:solidFill>
                  <a:schemeClr val="tx1"/>
                </a:solidFill>
              </a:rPr>
              <a:t>long 5/$143-$146 put spread, long 5/$144-$147 put spread, long 5/$145-$148 put spread</a:t>
            </a:r>
            <a:br>
              <a:rPr lang="en-US" sz="1800" dirty="0">
                <a:solidFill>
                  <a:schemeClr val="tx1"/>
                </a:solidFill>
              </a:rPr>
            </a:br>
            <a:r>
              <a:rPr lang="en-US" sz="1800" dirty="0">
                <a:solidFill>
                  <a:schemeClr val="dk1"/>
                </a:solidFill>
                <a:latin typeface="Calibri"/>
                <a:ea typeface="Calibri"/>
                <a:cs typeface="Calibri"/>
                <a:sym typeface="Calibri"/>
              </a:rPr>
              <a:t> expires in 12 days</a:t>
            </a:r>
            <a:br>
              <a:rPr lang="en-US" sz="1800" dirty="0"/>
            </a:br>
            <a:r>
              <a:rPr lang="en-US" sz="1800" dirty="0">
                <a:solidFill>
                  <a:srgbClr val="00A64B"/>
                </a:solidFill>
              </a:rPr>
              <a:t>took profits on 2X long 4/$142-$145 put spread, 4/$127-$130 call spread</a:t>
            </a:r>
            <a:r>
              <a:rPr lang="en-US" sz="1800" dirty="0">
                <a:solidFill>
                  <a:schemeClr val="tx1"/>
                </a:solidFill>
              </a:rPr>
              <a:t> </a:t>
            </a:r>
            <a:r>
              <a:rPr lang="en-US" sz="1800" dirty="0">
                <a:solidFill>
                  <a:srgbClr val="00A64B"/>
                </a:solidFill>
              </a:rPr>
              <a:t>took profits on 2X long 5/$142-$145 put spread</a:t>
            </a:r>
            <a:r>
              <a:rPr lang="en-US" sz="1800" dirty="0">
                <a:solidFill>
                  <a:schemeClr val="tx1"/>
                </a:solidFill>
              </a:rPr>
              <a:t>, </a:t>
            </a:r>
            <a:r>
              <a:rPr lang="en-US" sz="1800" dirty="0">
                <a:solidFill>
                  <a:srgbClr val="00A64B"/>
                </a:solidFill>
              </a:rPr>
              <a:t>took profits on long 2/$146-$149 put spread</a:t>
            </a:r>
            <a:br>
              <a:rPr lang="en-US" sz="1800" dirty="0">
                <a:solidFill>
                  <a:schemeClr val="tx1"/>
                </a:solidFill>
              </a:rPr>
            </a:br>
            <a:r>
              <a:rPr lang="en-US" sz="1800" dirty="0">
                <a:solidFill>
                  <a:srgbClr val="00A64B"/>
                </a:solidFill>
              </a:rPr>
              <a:t>took profits on long 3/$147-$150 put spread, took profits on long 2/$158-$161 put spread</a:t>
            </a:r>
            <a:r>
              <a:rPr lang="en-US" sz="1800" dirty="0">
                <a:solidFill>
                  <a:schemeClr val="tx1"/>
                </a:solidFill>
              </a:rPr>
              <a:t>, </a:t>
            </a:r>
            <a:br>
              <a:rPr lang="en-US" sz="1800" dirty="0">
                <a:solidFill>
                  <a:schemeClr val="tx1"/>
                </a:solidFill>
              </a:rPr>
            </a:br>
            <a:r>
              <a:rPr lang="en-US" sz="1800" dirty="0">
                <a:solidFill>
                  <a:srgbClr val="00A64B"/>
                </a:solidFill>
              </a:rPr>
              <a:t>took profits on long 2/$159-$162 put spread, took profits on long 2/$162-$165 put spread</a:t>
            </a:r>
            <a:br>
              <a:rPr lang="en-US" sz="1800" dirty="0">
                <a:solidFill>
                  <a:schemeClr val="tx1"/>
                </a:solidFill>
              </a:rPr>
            </a:br>
            <a:br>
              <a:rPr lang="en-US" sz="1800" dirty="0">
                <a:solidFill>
                  <a:srgbClr val="00A64B"/>
                </a:solidFill>
              </a:rPr>
            </a:br>
            <a:br>
              <a:rPr lang="en-US" sz="1800" dirty="0">
                <a:solidFill>
                  <a:srgbClr val="00A64B"/>
                </a:solidFill>
              </a:rPr>
            </a:br>
            <a:br>
              <a:rPr lang="en-US" sz="1800" dirty="0">
                <a:solidFill>
                  <a:schemeClr val="tx1"/>
                </a:solidFill>
              </a:rPr>
            </a:br>
            <a:br>
              <a:rPr lang="en-US" sz="1800" dirty="0">
                <a:solidFill>
                  <a:schemeClr val="tx1"/>
                </a:solidFill>
              </a:rPr>
            </a:br>
            <a:br>
              <a:rPr lang="en-US" sz="1800" dirty="0">
                <a:solidFill>
                  <a:schemeClr val="tx1"/>
                </a:solidFill>
              </a:rPr>
            </a:br>
            <a:br>
              <a:rPr lang="en-US" sz="2400" dirty="0"/>
            </a:br>
            <a:br>
              <a:rPr lang="en-US" sz="2400" dirty="0"/>
            </a:br>
            <a:br>
              <a:rPr lang="en-US" sz="2400" dirty="0"/>
            </a:br>
            <a:br>
              <a:rPr lang="en-US" sz="1800" dirty="0">
                <a:solidFill>
                  <a:srgbClr val="00A64B"/>
                </a:solidFill>
              </a:rPr>
            </a:br>
            <a:br>
              <a:rPr lang="en-US" sz="2000" dirty="0">
                <a:solidFill>
                  <a:srgbClr val="00A64B"/>
                </a:solidFill>
              </a:rPr>
            </a:br>
            <a:br>
              <a:rPr lang="en-US" sz="1800" dirty="0"/>
            </a:br>
            <a:br>
              <a:rPr lang="en-US" dirty="0"/>
            </a:b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3" name="Picture 2">
            <a:extLst>
              <a:ext uri="{FF2B5EF4-FFF2-40B4-BE49-F238E27FC236}">
                <a16:creationId xmlns:a16="http://schemas.microsoft.com/office/drawing/2014/main" id="{BD6FEC2F-C5CF-0241-804A-FC75964CF26B}"/>
              </a:ext>
            </a:extLst>
          </p:cNvPr>
          <p:cNvPicPr>
            <a:picLocks noChangeAspect="1"/>
          </p:cNvPicPr>
          <p:nvPr/>
        </p:nvPicPr>
        <p:blipFill>
          <a:blip r:embed="rId2"/>
          <a:stretch>
            <a:fillRect/>
          </a:stretch>
        </p:blipFill>
        <p:spPr>
          <a:xfrm>
            <a:off x="3048000" y="2286000"/>
            <a:ext cx="5740400" cy="4346303"/>
          </a:xfrm>
          <a:prstGeom prst="rect">
            <a:avLst/>
          </a:prstGeom>
        </p:spPr>
      </p:pic>
    </p:spTree>
    <p:extLst>
      <p:ext uri="{BB962C8B-B14F-4D97-AF65-F5344CB8AC3E}">
        <p14:creationId xmlns:p14="http://schemas.microsoft.com/office/powerpoint/2010/main" val="112865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br>
              <a:rPr lang="en-US" sz="2400" dirty="0"/>
            </a:br>
            <a:r>
              <a:rPr lang="en-US" sz="2400" dirty="0"/>
              <a:t>Ten Year Treasury Yield ($TNX) – 1.63%</a:t>
            </a:r>
            <a:br>
              <a:rPr lang="en-US" sz="2400" dirty="0"/>
            </a:br>
            <a:br>
              <a:rPr lang="en-US" sz="2400" dirty="0"/>
            </a:br>
            <a:endParaRPr lang="en-US" sz="2000" dirty="0"/>
          </a:p>
        </p:txBody>
      </p:sp>
      <p:sp>
        <p:nvSpPr>
          <p:cNvPr id="3" name="Text Placeholder 2"/>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6A2B3BD1-7240-F745-8BE5-D3847B59E817}"/>
              </a:ext>
            </a:extLst>
          </p:cNvPr>
          <p:cNvPicPr>
            <a:picLocks noChangeAspect="1"/>
          </p:cNvPicPr>
          <p:nvPr/>
        </p:nvPicPr>
        <p:blipFill>
          <a:blip r:embed="rId2"/>
          <a:stretch>
            <a:fillRect/>
          </a:stretch>
        </p:blipFill>
        <p:spPr>
          <a:xfrm>
            <a:off x="2743200" y="1143000"/>
            <a:ext cx="7035800" cy="5327106"/>
          </a:xfrm>
          <a:prstGeom prst="rect">
            <a:avLst/>
          </a:prstGeom>
        </p:spPr>
      </p:pic>
    </p:spTree>
    <p:extLst>
      <p:ext uri="{BB962C8B-B14F-4D97-AF65-F5344CB8AC3E}">
        <p14:creationId xmlns:p14="http://schemas.microsoft.com/office/powerpoint/2010/main" val="31693722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Junk Bonds (HYG) 3.33% Yield to Maturity</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E11B0D95-BC8D-4D50-A91B-878E0005A34C}"/>
              </a:ext>
            </a:extLst>
          </p:cNvPr>
          <p:cNvPicPr>
            <a:picLocks noChangeAspect="1"/>
          </p:cNvPicPr>
          <p:nvPr/>
        </p:nvPicPr>
        <p:blipFill>
          <a:blip r:embed="rId3"/>
          <a:stretch>
            <a:fillRect/>
          </a:stretch>
        </p:blipFill>
        <p:spPr>
          <a:xfrm>
            <a:off x="2590800" y="990601"/>
            <a:ext cx="7651586" cy="5867400"/>
          </a:xfrm>
          <a:prstGeom prst="rect">
            <a:avLst/>
          </a:prstGeom>
        </p:spPr>
      </p:pic>
    </p:spTree>
    <p:extLst>
      <p:ext uri="{BB962C8B-B14F-4D97-AF65-F5344CB8AC3E}">
        <p14:creationId xmlns:p14="http://schemas.microsoft.com/office/powerpoint/2010/main" val="3247776870"/>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2X Short Treasuries (TBT)-Another run at highs</a:t>
            </a: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1C32EB2B-605E-4B77-B992-1D6DA2284A5E}"/>
              </a:ext>
            </a:extLst>
          </p:cNvPr>
          <p:cNvPicPr>
            <a:picLocks noChangeAspect="1"/>
          </p:cNvPicPr>
          <p:nvPr/>
        </p:nvPicPr>
        <p:blipFill>
          <a:blip r:embed="rId3"/>
          <a:stretch>
            <a:fillRect/>
          </a:stretch>
        </p:blipFill>
        <p:spPr>
          <a:xfrm>
            <a:off x="2590800" y="1143001"/>
            <a:ext cx="7452843" cy="5715000"/>
          </a:xfrm>
          <a:prstGeom prst="rect">
            <a:avLst/>
          </a:prstGeom>
        </p:spPr>
      </p:pic>
    </p:spTree>
    <p:extLst>
      <p:ext uri="{BB962C8B-B14F-4D97-AF65-F5344CB8AC3E}">
        <p14:creationId xmlns:p14="http://schemas.microsoft.com/office/powerpoint/2010/main" val="734828789"/>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Emerging Market Debt (ELD) </a:t>
            </a:r>
            <a:r>
              <a:rPr lang="en-US" sz="2000" dirty="0">
                <a:solidFill>
                  <a:schemeClr val="dk1"/>
                </a:solidFill>
                <a:latin typeface="Calibri"/>
                <a:ea typeface="Calibri"/>
                <a:cs typeface="Calibri"/>
                <a:sym typeface="Calibri"/>
              </a:rPr>
              <a:t>4.27% Yield-</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8B13B8E1-A5B4-4138-B0B0-36CDE0AB10FA}"/>
              </a:ext>
            </a:extLst>
          </p:cNvPr>
          <p:cNvPicPr>
            <a:picLocks noChangeAspect="1"/>
          </p:cNvPicPr>
          <p:nvPr/>
        </p:nvPicPr>
        <p:blipFill>
          <a:blip r:embed="rId3"/>
          <a:stretch>
            <a:fillRect/>
          </a:stretch>
        </p:blipFill>
        <p:spPr>
          <a:xfrm>
            <a:off x="2514600" y="990601"/>
            <a:ext cx="7541256" cy="5867400"/>
          </a:xfrm>
          <a:prstGeom prst="rect">
            <a:avLst/>
          </a:prstGeom>
        </p:spPr>
      </p:pic>
    </p:spTree>
    <p:extLst>
      <p:ext uri="{BB962C8B-B14F-4D97-AF65-F5344CB8AC3E}">
        <p14:creationId xmlns:p14="http://schemas.microsoft.com/office/powerpoint/2010/main" val="1600653971"/>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Municipal Bonds (MUB) – 0.93% </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 Mix of AAA, AA, and A rated bonds</a:t>
            </a: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B2396EBD-E31C-4CC3-91F7-179ECCC968C7}"/>
              </a:ext>
            </a:extLst>
          </p:cNvPr>
          <p:cNvPicPr>
            <a:picLocks noChangeAspect="1"/>
          </p:cNvPicPr>
          <p:nvPr/>
        </p:nvPicPr>
        <p:blipFill>
          <a:blip r:embed="rId3"/>
          <a:stretch>
            <a:fillRect/>
          </a:stretch>
        </p:blipFill>
        <p:spPr>
          <a:xfrm>
            <a:off x="2590800" y="1219201"/>
            <a:ext cx="7327012" cy="5638800"/>
          </a:xfrm>
          <a:prstGeom prst="rect">
            <a:avLst/>
          </a:prstGeom>
        </p:spPr>
      </p:pic>
    </p:spTree>
    <p:extLst>
      <p:ext uri="{BB962C8B-B14F-4D97-AF65-F5344CB8AC3E}">
        <p14:creationId xmlns:p14="http://schemas.microsoft.com/office/powerpoint/2010/main" val="2507513064"/>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Foreign Currencies – Ebbing US Dollar </a:t>
            </a: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16973" y="990600"/>
            <a:ext cx="9677400"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2000" dirty="0">
                <a:solidFill>
                  <a:srgbClr val="FF0000"/>
                </a:solidFill>
                <a:latin typeface="Calibri" panose="020F0502020204030204" pitchFamily="34" charset="0"/>
                <a:cs typeface="Calibri" panose="020F0502020204030204" pitchFamily="34" charset="0"/>
                <a:sym typeface="Calibri"/>
              </a:rPr>
            </a:br>
            <a:r>
              <a:rPr lang="en-US" sz="1800" dirty="0">
                <a:solidFill>
                  <a:schemeClr val="tx1"/>
                </a:solidFill>
                <a:latin typeface="Calibri" panose="020F0502020204030204" pitchFamily="34" charset="0"/>
                <a:cs typeface="Calibri" panose="020F0502020204030204" pitchFamily="34" charset="0"/>
                <a:sym typeface="Calibri"/>
              </a:rPr>
              <a:t>*</a:t>
            </a:r>
            <a:r>
              <a:rPr lang="en-US" sz="1800" dirty="0">
                <a:solidFill>
                  <a:schemeClr val="tx1"/>
                </a:solidFill>
              </a:rPr>
              <a:t>US Dollar Hits One Month Low as it’s yield support disappears</a:t>
            </a:r>
            <a:br>
              <a:rPr lang="en-US" sz="1800" dirty="0">
                <a:solidFill>
                  <a:schemeClr val="tx1"/>
                </a:solidFill>
              </a:rPr>
            </a:br>
            <a:br>
              <a:rPr lang="en-US" sz="1800" dirty="0">
                <a:solidFill>
                  <a:schemeClr val="tx1"/>
                </a:solidFill>
              </a:rPr>
            </a:br>
            <a:r>
              <a:rPr lang="en-US" sz="1800" dirty="0">
                <a:solidFill>
                  <a:schemeClr val="tx1"/>
                </a:solidFill>
              </a:rPr>
              <a:t>*</a:t>
            </a:r>
            <a:r>
              <a:rPr lang="en-US" sz="1800" dirty="0"/>
              <a:t>Q1 strength unwinds, and yield support continues to ebb. </a:t>
            </a:r>
            <a:br>
              <a:rPr lang="en-US" sz="1800" dirty="0"/>
            </a:br>
            <a:br>
              <a:rPr lang="en-US" sz="1800" dirty="0"/>
            </a:br>
            <a:r>
              <a:rPr lang="en-US" sz="1800" dirty="0"/>
              <a:t>*A stronger American economy leads to a weaker greenback, as imports surge. Expect more of the same. Buy (FXA) and (FXE) on dips.</a:t>
            </a:r>
            <a:br>
              <a:rPr lang="en-US" sz="1800" dirty="0"/>
            </a:br>
            <a:br>
              <a:rPr lang="en-US" dirty="0"/>
            </a:br>
            <a:r>
              <a:rPr lang="en-US" sz="2000" dirty="0">
                <a:solidFill>
                  <a:schemeClr val="tx1"/>
                </a:solidFill>
                <a:latin typeface="Calibri" panose="020F0502020204030204" pitchFamily="34" charset="0"/>
                <a:cs typeface="Calibri" panose="020F0502020204030204" pitchFamily="34" charset="0"/>
                <a:sym typeface="Calibri"/>
              </a:rPr>
              <a:t>*Massive US government borrowing is debasing the dollar at an epic rate</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*Any dollar rallies are temporary and short-term</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a:t>
            </a:r>
            <a:r>
              <a:rPr lang="en-US" sz="2000" dirty="0">
                <a:solidFill>
                  <a:schemeClr val="tx1"/>
                </a:solidFill>
                <a:latin typeface="Calibri" panose="020F0502020204030204" pitchFamily="34" charset="0"/>
                <a:cs typeface="Calibri" panose="020F0502020204030204" pitchFamily="34" charset="0"/>
              </a:rPr>
              <a:t>Bitcoin hits new high at $66,000, then plunges to $47,000,</a:t>
            </a: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down 27% in a week</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*Keep selling short all  US dollar rallies,</a:t>
            </a:r>
            <a:br>
              <a:rPr lang="en-US" sz="2000" b="1"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 its yield support is gone forever,</a:t>
            </a:r>
            <a:br>
              <a:rPr lang="en-US" sz="2000" b="1" dirty="0">
                <a:solidFill>
                  <a:schemeClr val="tx1"/>
                </a:solidFill>
                <a:latin typeface="Calibri"/>
                <a:ea typeface="Calibri"/>
                <a:cs typeface="Calibri"/>
                <a:sym typeface="Calibri"/>
              </a:rPr>
            </a:br>
            <a:r>
              <a:rPr lang="en-US" sz="1800" dirty="0">
                <a:solidFill>
                  <a:schemeClr val="tx1"/>
                </a:solidFill>
              </a:rPr>
              <a:t> Buy (FXA) and (FXE) on dips.</a:t>
            </a:r>
            <a:br>
              <a:rPr lang="en-US" sz="22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DD227BC-CD85-654B-8AE5-FB96C4C5745D}"/>
              </a:ext>
            </a:extLst>
          </p:cNvPr>
          <p:cNvPicPr>
            <a:picLocks noChangeAspect="1"/>
          </p:cNvPicPr>
          <p:nvPr/>
        </p:nvPicPr>
        <p:blipFill>
          <a:blip r:embed="rId3"/>
          <a:stretch>
            <a:fillRect/>
          </a:stretch>
        </p:blipFill>
        <p:spPr>
          <a:xfrm>
            <a:off x="8534400" y="3581400"/>
            <a:ext cx="3124200" cy="3124200"/>
          </a:xfrm>
          <a:prstGeom prst="rect">
            <a:avLst/>
          </a:prstGeom>
        </p:spPr>
      </p:pic>
    </p:spTree>
    <p:extLst>
      <p:ext uri="{BB962C8B-B14F-4D97-AF65-F5344CB8AC3E}">
        <p14:creationId xmlns:p14="http://schemas.microsoft.com/office/powerpoint/2010/main" val="2586439849"/>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Japanese Yen (FXY), (YCS)</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2C3C19BB-9BA9-492A-9A3D-C499469D39FB}"/>
              </a:ext>
            </a:extLst>
          </p:cNvPr>
          <p:cNvPicPr>
            <a:picLocks noChangeAspect="1"/>
          </p:cNvPicPr>
          <p:nvPr/>
        </p:nvPicPr>
        <p:blipFill>
          <a:blip r:embed="rId3"/>
          <a:stretch>
            <a:fillRect/>
          </a:stretch>
        </p:blipFill>
        <p:spPr>
          <a:xfrm>
            <a:off x="2514600" y="1066800"/>
            <a:ext cx="7476507" cy="5794513"/>
          </a:xfrm>
          <a:prstGeom prst="rect">
            <a:avLst/>
          </a:prstGeom>
        </p:spPr>
      </p:pic>
    </p:spTree>
    <p:extLst>
      <p:ext uri="{BB962C8B-B14F-4D97-AF65-F5344CB8AC3E}">
        <p14:creationId xmlns:p14="http://schemas.microsoft.com/office/powerpoint/2010/main" val="3849977844"/>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Euro ($XEU), (FXE), (EUO)-</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65142107-FA73-4FE9-83FF-AEB4536E5120}"/>
              </a:ext>
            </a:extLst>
          </p:cNvPr>
          <p:cNvPicPr>
            <a:picLocks noChangeAspect="1"/>
          </p:cNvPicPr>
          <p:nvPr/>
        </p:nvPicPr>
        <p:blipFill>
          <a:blip r:embed="rId3"/>
          <a:stretch>
            <a:fillRect/>
          </a:stretch>
        </p:blipFill>
        <p:spPr>
          <a:xfrm>
            <a:off x="2590800" y="990601"/>
            <a:ext cx="7542534" cy="5867400"/>
          </a:xfrm>
          <a:prstGeom prst="rect">
            <a:avLst/>
          </a:prstGeom>
        </p:spPr>
      </p:pic>
    </p:spTree>
    <p:extLst>
      <p:ext uri="{BB962C8B-B14F-4D97-AF65-F5344CB8AC3E}">
        <p14:creationId xmlns:p14="http://schemas.microsoft.com/office/powerpoint/2010/main" val="320155807"/>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AE4-C9CF-1A46-8746-7CAC76C2C70E}"/>
              </a:ext>
            </a:extLst>
          </p:cNvPr>
          <p:cNvSpPr>
            <a:spLocks noGrp="1"/>
          </p:cNvSpPr>
          <p:nvPr>
            <p:ph type="title"/>
          </p:nvPr>
        </p:nvSpPr>
        <p:spPr>
          <a:xfrm>
            <a:off x="1981200" y="274638"/>
            <a:ext cx="8229600" cy="868363"/>
          </a:xfrm>
        </p:spPr>
        <p:txBody>
          <a:bodyPr/>
          <a:lstStyle/>
          <a:p>
            <a:r>
              <a:rPr lang="en-US" sz="2800" b="1" dirty="0"/>
              <a:t>The Method to My </a:t>
            </a:r>
            <a:r>
              <a:rPr lang="en-US" sz="2800" b="1" i="1" dirty="0"/>
              <a:t>Madness</a:t>
            </a:r>
            <a:br>
              <a:rPr lang="en-US" sz="2800" b="1" i="1" dirty="0"/>
            </a:br>
            <a:r>
              <a:rPr lang="en-US" sz="2000" b="1" i="1" dirty="0"/>
              <a:t>The Roaring Twenties are Here</a:t>
            </a:r>
            <a:endParaRPr lang="en-US" sz="2000" b="1" dirty="0"/>
          </a:p>
        </p:txBody>
      </p:sp>
      <p:sp>
        <p:nvSpPr>
          <p:cNvPr id="3" name="Text Placeholder 2">
            <a:extLst>
              <a:ext uri="{FF2B5EF4-FFF2-40B4-BE49-F238E27FC236}">
                <a16:creationId xmlns:a16="http://schemas.microsoft.com/office/drawing/2014/main" id="{9182DC3C-3A8F-9541-A211-CE5669DBF4BA}"/>
              </a:ext>
            </a:extLst>
          </p:cNvPr>
          <p:cNvSpPr>
            <a:spLocks noGrp="1"/>
          </p:cNvSpPr>
          <p:nvPr>
            <p:ph type="body" idx="1"/>
          </p:nvPr>
        </p:nvSpPr>
        <p:spPr>
          <a:xfrm>
            <a:off x="381000" y="1133657"/>
            <a:ext cx="11811000" cy="5543736"/>
          </a:xfrm>
        </p:spPr>
        <p:txBody>
          <a:bodyPr/>
          <a:lstStyle/>
          <a:p>
            <a:pPr marL="203200" indent="0">
              <a:buNone/>
            </a:pP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*Bonds are still the driver, with the ten-year yield hitting 1.76%, then dropping to 1.51%</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*A range trading Bond Market brings a range trading stock market</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*It’s now, all about a </a:t>
            </a:r>
            <a:r>
              <a:rPr lang="en-US" sz="2000" b="1" dirty="0">
                <a:solidFill>
                  <a:schemeClr val="tx1"/>
                </a:solidFill>
                <a:latin typeface="Calibri" panose="020F0502020204030204" pitchFamily="34" charset="0"/>
                <a:ea typeface="Calibri"/>
                <a:cs typeface="Calibri" panose="020F0502020204030204" pitchFamily="34" charset="0"/>
                <a:sym typeface="Calibri"/>
              </a:rPr>
              <a:t>global economic recovery </a:t>
            </a:r>
            <a:r>
              <a:rPr lang="en-US" sz="2000" dirty="0">
                <a:solidFill>
                  <a:schemeClr val="tx1"/>
                </a:solidFill>
                <a:latin typeface="Calibri" panose="020F0502020204030204" pitchFamily="34" charset="0"/>
                <a:ea typeface="Calibri"/>
                <a:cs typeface="Calibri" panose="020F0502020204030204" pitchFamily="34" charset="0"/>
                <a:sym typeface="Calibri"/>
              </a:rPr>
              <a:t>and “RISK ON”</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*Commodity boom continues, with industrial metals hitting new highs, dragging oil upward</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*Bitcoin has become the best risk indicator in the market, </a:t>
            </a: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topping a new high of $66,000, then crashing to 41,000</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*A VIX at $16 means that stock moves will be limited in the</a:t>
            </a: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near future, bringing a slow grind up</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*Historically interest rates are still extremely low and will be until</a:t>
            </a: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a 3.0% ten-year yield</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br>
              <a:rPr lang="en-US" sz="2000" dirty="0">
                <a:solidFill>
                  <a:srgbClr val="FF0000"/>
                </a:solidFill>
              </a:rPr>
            </a:br>
            <a:br>
              <a:rPr lang="en-US" sz="1800" dirty="0">
                <a:solidFill>
                  <a:srgbClr val="FF0000"/>
                </a:solidFill>
              </a:rPr>
            </a:br>
            <a:endParaRPr lang="en-US" sz="1800" dirty="0">
              <a:solidFill>
                <a:srgbClr val="FF0000"/>
              </a:solidFill>
            </a:endParaRPr>
          </a:p>
        </p:txBody>
      </p:sp>
      <p:pic>
        <p:nvPicPr>
          <p:cNvPr id="4" name="Picture 3">
            <a:extLst>
              <a:ext uri="{FF2B5EF4-FFF2-40B4-BE49-F238E27FC236}">
                <a16:creationId xmlns:a16="http://schemas.microsoft.com/office/drawing/2014/main" id="{591644D8-EFEA-824C-AB09-A2ED95354A5E}"/>
              </a:ext>
            </a:extLst>
          </p:cNvPr>
          <p:cNvPicPr>
            <a:picLocks noChangeAspect="1"/>
          </p:cNvPicPr>
          <p:nvPr/>
        </p:nvPicPr>
        <p:blipFill>
          <a:blip r:embed="rId2"/>
          <a:stretch>
            <a:fillRect/>
          </a:stretch>
        </p:blipFill>
        <p:spPr>
          <a:xfrm>
            <a:off x="8610600" y="4343400"/>
            <a:ext cx="3505201" cy="2333993"/>
          </a:xfrm>
          <a:prstGeom prst="rect">
            <a:avLst/>
          </a:prstGeom>
        </p:spPr>
      </p:pic>
    </p:spTree>
    <p:extLst>
      <p:ext uri="{BB962C8B-B14F-4D97-AF65-F5344CB8AC3E}">
        <p14:creationId xmlns:p14="http://schemas.microsoft.com/office/powerpoint/2010/main" val="5776835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British Pound (FXB)-</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07069064-3925-450D-9966-3983BA35BE93}"/>
              </a:ext>
            </a:extLst>
          </p:cNvPr>
          <p:cNvPicPr>
            <a:picLocks noChangeAspect="1"/>
          </p:cNvPicPr>
          <p:nvPr/>
        </p:nvPicPr>
        <p:blipFill>
          <a:blip r:embed="rId3"/>
          <a:stretch>
            <a:fillRect/>
          </a:stretch>
        </p:blipFill>
        <p:spPr>
          <a:xfrm>
            <a:off x="2667000" y="990600"/>
            <a:ext cx="7596658" cy="5864087"/>
          </a:xfrm>
          <a:prstGeom prst="rect">
            <a:avLst/>
          </a:prstGeom>
        </p:spPr>
      </p:pic>
    </p:spTree>
    <p:extLst>
      <p:ext uri="{BB962C8B-B14F-4D97-AF65-F5344CB8AC3E}">
        <p14:creationId xmlns:p14="http://schemas.microsoft.com/office/powerpoint/2010/main" val="1860823595"/>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Australian Dollar (FXA)- The Global Recovery Play</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8/$67-$69 call spread</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 </a:t>
            </a:r>
            <a:br>
              <a:rPr lang="en-US" sz="1800" dirty="0">
                <a:solidFill>
                  <a:schemeClr val="tx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819AEDBA-7B12-432F-90BB-9C3022B032BC}"/>
              </a:ext>
            </a:extLst>
          </p:cNvPr>
          <p:cNvPicPr>
            <a:picLocks noChangeAspect="1"/>
          </p:cNvPicPr>
          <p:nvPr/>
        </p:nvPicPr>
        <p:blipFill>
          <a:blip r:embed="rId3"/>
          <a:stretch>
            <a:fillRect/>
          </a:stretch>
        </p:blipFill>
        <p:spPr>
          <a:xfrm>
            <a:off x="2590800" y="1066800"/>
            <a:ext cx="7441569" cy="5787887"/>
          </a:xfrm>
          <a:prstGeom prst="rect">
            <a:avLst/>
          </a:prstGeom>
        </p:spPr>
      </p:pic>
    </p:spTree>
    <p:extLst>
      <p:ext uri="{BB962C8B-B14F-4D97-AF65-F5344CB8AC3E}">
        <p14:creationId xmlns:p14="http://schemas.microsoft.com/office/powerpoint/2010/main" val="1232135388"/>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1981200" y="838200"/>
            <a:ext cx="8229600" cy="12192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Emerging </a:t>
            </a:r>
            <a:r>
              <a:rPr lang="en-US" sz="2400">
                <a:solidFill>
                  <a:schemeClr val="dk1"/>
                </a:solidFill>
                <a:latin typeface="Calibri"/>
                <a:ea typeface="Calibri"/>
                <a:cs typeface="Calibri"/>
                <a:sym typeface="Calibri"/>
              </a:rPr>
              <a:t>Market Currencies (CEW)</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32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1DF37026-9337-4079-92C6-1FE82620FDBD}"/>
              </a:ext>
            </a:extLst>
          </p:cNvPr>
          <p:cNvPicPr>
            <a:picLocks noChangeAspect="1"/>
          </p:cNvPicPr>
          <p:nvPr/>
        </p:nvPicPr>
        <p:blipFill>
          <a:blip r:embed="rId3"/>
          <a:stretch>
            <a:fillRect/>
          </a:stretch>
        </p:blipFill>
        <p:spPr>
          <a:xfrm>
            <a:off x="2514599" y="1143000"/>
            <a:ext cx="7342909" cy="5715000"/>
          </a:xfrm>
          <a:prstGeom prst="rect">
            <a:avLst/>
          </a:prstGeom>
        </p:spPr>
      </p:pic>
    </p:spTree>
    <p:extLst>
      <p:ext uri="{BB962C8B-B14F-4D97-AF65-F5344CB8AC3E}">
        <p14:creationId xmlns:p14="http://schemas.microsoft.com/office/powerpoint/2010/main" val="460849687"/>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981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Chinese Yuan- (CYB)- </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7A2B1526-797D-493B-B1C0-08F5AA102AA3}"/>
              </a:ext>
            </a:extLst>
          </p:cNvPr>
          <p:cNvPicPr>
            <a:picLocks noChangeAspect="1"/>
          </p:cNvPicPr>
          <p:nvPr/>
        </p:nvPicPr>
        <p:blipFill>
          <a:blip r:embed="rId3"/>
          <a:stretch>
            <a:fillRect/>
          </a:stretch>
        </p:blipFill>
        <p:spPr>
          <a:xfrm>
            <a:off x="2590800" y="1048713"/>
            <a:ext cx="7467600" cy="5782783"/>
          </a:xfrm>
          <a:prstGeom prst="rect">
            <a:avLst/>
          </a:prstGeom>
        </p:spPr>
      </p:pic>
    </p:spTree>
    <p:extLst>
      <p:ext uri="{BB962C8B-B14F-4D97-AF65-F5344CB8AC3E}">
        <p14:creationId xmlns:p14="http://schemas.microsoft.com/office/powerpoint/2010/main" val="2110325036"/>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Bitcoin- Losing Momentum-27% in a Week</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Upside Momentum is Gone</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Graphical user interface, chart, line chart&#10;&#10;Description automatically generated">
            <a:extLst>
              <a:ext uri="{FF2B5EF4-FFF2-40B4-BE49-F238E27FC236}">
                <a16:creationId xmlns:a16="http://schemas.microsoft.com/office/drawing/2014/main" id="{40722A4B-C3DE-9845-BC65-68D1D3A3818D}"/>
              </a:ext>
            </a:extLst>
          </p:cNvPr>
          <p:cNvPicPr>
            <a:picLocks noChangeAspect="1"/>
          </p:cNvPicPr>
          <p:nvPr/>
        </p:nvPicPr>
        <p:blipFill>
          <a:blip r:embed="rId3"/>
          <a:stretch>
            <a:fillRect/>
          </a:stretch>
        </p:blipFill>
        <p:spPr>
          <a:xfrm>
            <a:off x="685800" y="1333114"/>
            <a:ext cx="11049000" cy="5067686"/>
          </a:xfrm>
          <a:prstGeom prst="rect">
            <a:avLst/>
          </a:prstGeom>
        </p:spPr>
      </p:pic>
    </p:spTree>
    <p:extLst>
      <p:ext uri="{BB962C8B-B14F-4D97-AF65-F5344CB8AC3E}">
        <p14:creationId xmlns:p14="http://schemas.microsoft.com/office/powerpoint/2010/main" val="3614856470"/>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Energy – Going Out if Business</a:t>
            </a:r>
          </a:p>
        </p:txBody>
      </p:sp>
      <p:sp>
        <p:nvSpPr>
          <p:cNvPr id="423" name="Shape 423"/>
          <p:cNvSpPr txBox="1"/>
          <p:nvPr/>
        </p:nvSpPr>
        <p:spPr>
          <a:xfrm>
            <a:off x="2133601"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dirty="0"/>
          </a:p>
          <a:p>
            <a:pPr lvl="0">
              <a:buClr>
                <a:srgbClr val="000000"/>
              </a:buClr>
              <a:buSzPct val="25000"/>
            </a:pPr>
            <a:br>
              <a:rPr lang="en-US" sz="18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endParaRPr lang="en-US" sz="1600" dirty="0">
              <a:solidFill>
                <a:srgbClr val="FF0000"/>
              </a:solidFill>
            </a:endParaRPr>
          </a:p>
        </p:txBody>
      </p:sp>
      <p:sp>
        <p:nvSpPr>
          <p:cNvPr id="7" name="Shape 423"/>
          <p:cNvSpPr txBox="1"/>
          <p:nvPr/>
        </p:nvSpPr>
        <p:spPr>
          <a:xfrm>
            <a:off x="228600" y="723900"/>
            <a:ext cx="11701548" cy="5410200"/>
          </a:xfrm>
          <a:prstGeom prst="rect">
            <a:avLst/>
          </a:prstGeom>
          <a:noFill/>
          <a:ln>
            <a:noFill/>
          </a:ln>
        </p:spPr>
        <p:txBody>
          <a:bodyPr lIns="91425" tIns="45700" rIns="91425" bIns="45700" anchor="t" anchorCtr="0">
            <a:noAutofit/>
          </a:bodyPr>
          <a:lstStyle/>
          <a:p>
            <a:pPr lvl="0">
              <a:buClr>
                <a:srgbClr val="000000"/>
              </a:buClr>
              <a:buSzPct val="25000"/>
            </a:pPr>
            <a:br>
              <a:rPr lang="en-US" sz="2000" dirty="0">
                <a:solidFill>
                  <a:schemeClr val="tx1"/>
                </a:solidFill>
                <a:latin typeface="Calibri" panose="020F0502020204030204" pitchFamily="34" charset="0"/>
                <a:cs typeface="Calibri" panose="020F0502020204030204" pitchFamily="34" charset="0"/>
              </a:rPr>
            </a:b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*Oil has been trapped in narrow two-month range. Economic recovery boost is offset by long term bear trend</a:t>
            </a:r>
            <a:br>
              <a:rPr lang="en-US" sz="2000" dirty="0">
                <a:solidFill>
                  <a:schemeClr val="tx1"/>
                </a:solidFill>
                <a:latin typeface="Calibri" panose="020F0502020204030204" pitchFamily="34" charset="0"/>
                <a:cs typeface="Calibri" panose="020F0502020204030204" pitchFamily="34" charset="0"/>
              </a:rPr>
            </a:b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*The end of oil is upon us, but it may take 30 years to unwind existing infrastructure</a:t>
            </a:r>
            <a:br>
              <a:rPr lang="en-US" sz="2000" dirty="0">
                <a:solidFill>
                  <a:schemeClr val="tx1"/>
                </a:solidFill>
              </a:rPr>
            </a:br>
            <a:br>
              <a:rPr lang="en-US" sz="2000" dirty="0">
                <a:solidFill>
                  <a:schemeClr val="tx1"/>
                </a:solidFill>
              </a:rPr>
            </a:br>
            <a:r>
              <a:rPr lang="en-US" sz="2000" dirty="0">
                <a:solidFill>
                  <a:schemeClr val="tx1"/>
                </a:solidFill>
              </a:rPr>
              <a:t>*All US car production will be electric by 2035, wiping out half of all US oil consumption</a:t>
            </a:r>
            <a:br>
              <a:rPr lang="en-US" sz="2000" dirty="0">
                <a:solidFill>
                  <a:schemeClr val="tx1"/>
                </a:solidFill>
              </a:rPr>
            </a:br>
            <a:br>
              <a:rPr lang="en-US" sz="2000" dirty="0">
                <a:solidFill>
                  <a:schemeClr val="tx1"/>
                </a:solidFill>
              </a:rPr>
            </a:br>
            <a:r>
              <a:rPr lang="en-US" sz="2000" dirty="0">
                <a:solidFill>
                  <a:schemeClr val="tx1"/>
                </a:solidFill>
              </a:rPr>
              <a:t>*A hugely anti oil US administration will do what it can to accelerate the process with taxes and alternative energy subsidies</a:t>
            </a:r>
            <a:br>
              <a:rPr lang="en-US" sz="2000" dirty="0">
                <a:solidFill>
                  <a:schemeClr val="tx1"/>
                </a:solidFill>
              </a:rPr>
            </a:br>
            <a:br>
              <a:rPr lang="en-US" sz="2000" dirty="0">
                <a:solidFill>
                  <a:schemeClr val="tx1"/>
                </a:solidFill>
              </a:rPr>
            </a:br>
            <a:r>
              <a:rPr lang="en-US" sz="2000" dirty="0">
                <a:solidFill>
                  <a:schemeClr val="tx1"/>
                </a:solidFill>
              </a:rPr>
              <a:t>*Oil consumption will become a China only business,</a:t>
            </a:r>
            <a:br>
              <a:rPr lang="en-US" sz="2000" dirty="0">
                <a:solidFill>
                  <a:schemeClr val="tx1"/>
                </a:solidFill>
              </a:rPr>
            </a:br>
            <a:r>
              <a:rPr lang="en-US" sz="2000" dirty="0">
                <a:solidFill>
                  <a:schemeClr val="tx1"/>
                </a:solidFill>
              </a:rPr>
              <a:t>with them already taking 80% of all Persian Gulf output</a:t>
            </a:r>
            <a:br>
              <a:rPr lang="en-US" sz="2000" dirty="0">
                <a:solidFill>
                  <a:schemeClr val="tx1"/>
                </a:solidFill>
              </a:rPr>
            </a:br>
            <a:br>
              <a:rPr lang="en-US" sz="2000" b="1" dirty="0">
                <a:solidFill>
                  <a:schemeClr val="tx1"/>
                </a:solidFill>
              </a:rPr>
            </a:br>
            <a:r>
              <a:rPr lang="en-US" sz="2000" b="1" dirty="0">
                <a:solidFill>
                  <a:schemeClr val="tx1"/>
                </a:solidFill>
              </a:rPr>
              <a:t>*Avoid all energy plays like the plague, it’s the new</a:t>
            </a:r>
            <a:br>
              <a:rPr lang="en-US" sz="2000" b="1" dirty="0">
                <a:solidFill>
                  <a:schemeClr val="tx1"/>
                </a:solidFill>
              </a:rPr>
            </a:br>
            <a:r>
              <a:rPr lang="en-US" sz="2000" b="1" dirty="0">
                <a:solidFill>
                  <a:schemeClr val="tx1"/>
                </a:solidFill>
              </a:rPr>
              <a:t>buggy whip industry as the US de-carbonizes</a:t>
            </a:r>
            <a:br>
              <a:rPr lang="en-US" sz="2000" dirty="0">
                <a:solidFill>
                  <a:srgbClr val="FF0000"/>
                </a:solidFill>
              </a:rPr>
            </a:br>
            <a:br>
              <a:rPr lang="en-US" sz="2000" dirty="0">
                <a:solidFill>
                  <a:srgbClr val="FF0000"/>
                </a:solidFill>
              </a:rPr>
            </a:br>
            <a:br>
              <a:rPr lang="en-US" sz="2000" dirty="0">
                <a:solidFill>
                  <a:srgbClr val="FF0000"/>
                </a:solidFill>
              </a:rPr>
            </a:br>
            <a:br>
              <a:rPr lang="en-US" sz="2000" dirty="0">
                <a:solidFill>
                  <a:srgbClr val="FF0000"/>
                </a:solidFill>
                <a:latin typeface="+mj-lt"/>
              </a:rPr>
            </a:br>
            <a:br>
              <a:rPr lang="en-US" sz="2000" b="1" dirty="0">
                <a:solidFill>
                  <a:srgbClr val="FF0000"/>
                </a:solidFill>
              </a:rPr>
            </a:br>
            <a:br>
              <a:rPr lang="en-US" sz="2000" b="1"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endParaRPr lang="en-US" sz="2000" dirty="0">
              <a:solidFill>
                <a:srgbClr val="FF0000"/>
              </a:solidFill>
            </a:endParaRPr>
          </a:p>
        </p:txBody>
      </p:sp>
      <p:pic>
        <p:nvPicPr>
          <p:cNvPr id="2" name="Picture 1">
            <a:extLst>
              <a:ext uri="{FF2B5EF4-FFF2-40B4-BE49-F238E27FC236}">
                <a16:creationId xmlns:a16="http://schemas.microsoft.com/office/drawing/2014/main" id="{41A8EA16-522C-D349-8240-B78B0D7AA563}"/>
              </a:ext>
            </a:extLst>
          </p:cNvPr>
          <p:cNvPicPr>
            <a:picLocks noChangeAspect="1"/>
          </p:cNvPicPr>
          <p:nvPr/>
        </p:nvPicPr>
        <p:blipFill>
          <a:blip r:embed="rId3"/>
          <a:stretch>
            <a:fillRect/>
          </a:stretch>
        </p:blipFill>
        <p:spPr>
          <a:xfrm>
            <a:off x="6699568" y="4027853"/>
            <a:ext cx="5284853" cy="2277697"/>
          </a:xfrm>
          <a:prstGeom prst="rect">
            <a:avLst/>
          </a:prstGeom>
        </p:spPr>
      </p:pic>
    </p:spTree>
    <p:extLst>
      <p:ext uri="{BB962C8B-B14F-4D97-AF65-F5344CB8AC3E}">
        <p14:creationId xmlns:p14="http://schemas.microsoft.com/office/powerpoint/2010/main" val="4129246150"/>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Oil-($WTIC)</a:t>
            </a: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0857DF32-40E3-4CE1-BCE1-C86045075904}"/>
              </a:ext>
            </a:extLst>
          </p:cNvPr>
          <p:cNvPicPr>
            <a:picLocks noChangeAspect="1"/>
          </p:cNvPicPr>
          <p:nvPr/>
        </p:nvPicPr>
        <p:blipFill>
          <a:blip r:embed="rId3"/>
          <a:stretch>
            <a:fillRect/>
          </a:stretch>
        </p:blipFill>
        <p:spPr>
          <a:xfrm>
            <a:off x="2514600" y="914401"/>
            <a:ext cx="7730272" cy="5943600"/>
          </a:xfrm>
          <a:prstGeom prst="rect">
            <a:avLst/>
          </a:prstGeom>
        </p:spPr>
      </p:pic>
    </p:spTree>
    <p:extLst>
      <p:ext uri="{BB962C8B-B14F-4D97-AF65-F5344CB8AC3E}">
        <p14:creationId xmlns:p14="http://schemas.microsoft.com/office/powerpoint/2010/main" val="4034835644"/>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United States Oil Fund (USO)</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10/$9.50-$10 Vertical bull call spread</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35734A83-6CFA-430C-9768-8EF7A6AA466E}"/>
              </a:ext>
            </a:extLst>
          </p:cNvPr>
          <p:cNvPicPr>
            <a:picLocks noChangeAspect="1"/>
          </p:cNvPicPr>
          <p:nvPr/>
        </p:nvPicPr>
        <p:blipFill>
          <a:blip r:embed="rId3"/>
          <a:stretch>
            <a:fillRect/>
          </a:stretch>
        </p:blipFill>
        <p:spPr>
          <a:xfrm>
            <a:off x="2590799" y="990600"/>
            <a:ext cx="7594231" cy="5834270"/>
          </a:xfrm>
          <a:prstGeom prst="rect">
            <a:avLst/>
          </a:prstGeom>
        </p:spPr>
      </p:pic>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Energy Select Sector SPDR (XLE)-No Performance!</a:t>
            </a:r>
            <a:br>
              <a:rPr lang="en-US" sz="32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(XOM), (CVX), (SLB), (KMI), (EOG), (COP)</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FC100D9D-2373-431E-9EC6-2EEBAB181CE7}"/>
              </a:ext>
            </a:extLst>
          </p:cNvPr>
          <p:cNvPicPr>
            <a:picLocks noChangeAspect="1"/>
          </p:cNvPicPr>
          <p:nvPr/>
        </p:nvPicPr>
        <p:blipFill>
          <a:blip r:embed="rId3"/>
          <a:stretch>
            <a:fillRect/>
          </a:stretch>
        </p:blipFill>
        <p:spPr>
          <a:xfrm>
            <a:off x="2362200" y="990601"/>
            <a:ext cx="7693207" cy="5867400"/>
          </a:xfrm>
          <a:prstGeom prst="rect">
            <a:avLst/>
          </a:prstGeom>
        </p:spPr>
      </p:pic>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Halliburton (HAL)-</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7E770152-65E3-45EC-818A-77DCCAE1017D}"/>
              </a:ext>
            </a:extLst>
          </p:cNvPr>
          <p:cNvPicPr>
            <a:picLocks noChangeAspect="1"/>
          </p:cNvPicPr>
          <p:nvPr/>
        </p:nvPicPr>
        <p:blipFill>
          <a:blip r:embed="rId3"/>
          <a:stretch>
            <a:fillRect/>
          </a:stretch>
        </p:blipFill>
        <p:spPr>
          <a:xfrm>
            <a:off x="2438400" y="765314"/>
            <a:ext cx="7958584" cy="6056243"/>
          </a:xfrm>
          <a:prstGeom prst="rect">
            <a:avLst/>
          </a:prstGeom>
        </p:spPr>
      </p:pic>
    </p:spTree>
    <p:extLst>
      <p:ext uri="{BB962C8B-B14F-4D97-AF65-F5344CB8AC3E}">
        <p14:creationId xmlns:p14="http://schemas.microsoft.com/office/powerpoint/2010/main" val="1999640514"/>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92CF-F2C3-4C4C-8302-CBEE5CE39A64}"/>
              </a:ext>
            </a:extLst>
          </p:cNvPr>
          <p:cNvSpPr>
            <a:spLocks noGrp="1"/>
          </p:cNvSpPr>
          <p:nvPr>
            <p:ph type="title"/>
          </p:nvPr>
        </p:nvSpPr>
        <p:spPr>
          <a:xfrm>
            <a:off x="609600" y="38100"/>
            <a:ext cx="10972800" cy="1143000"/>
          </a:xfrm>
        </p:spPr>
        <p:txBody>
          <a:bodyPr/>
          <a:lstStyle/>
          <a:p>
            <a:r>
              <a:rPr lang="en-US" sz="2800" dirty="0"/>
              <a:t>Corona Update – End of the Pandemic</a:t>
            </a:r>
          </a:p>
        </p:txBody>
      </p:sp>
      <p:sp>
        <p:nvSpPr>
          <p:cNvPr id="3" name="Text Placeholder 2">
            <a:extLst>
              <a:ext uri="{FF2B5EF4-FFF2-40B4-BE49-F238E27FC236}">
                <a16:creationId xmlns:a16="http://schemas.microsoft.com/office/drawing/2014/main" id="{3F79DE79-C20A-B64C-AAB6-37308D4A9D01}"/>
              </a:ext>
            </a:extLst>
          </p:cNvPr>
          <p:cNvSpPr>
            <a:spLocks noGrp="1"/>
          </p:cNvSpPr>
          <p:nvPr>
            <p:ph type="body" idx="1"/>
          </p:nvPr>
        </p:nvSpPr>
        <p:spPr>
          <a:xfrm>
            <a:off x="609600" y="838200"/>
            <a:ext cx="10972800" cy="5181600"/>
          </a:xfrm>
        </p:spPr>
        <p:txBody>
          <a:bodyPr/>
          <a:lstStyle/>
          <a:p>
            <a:pPr marL="203200" indent="0">
              <a:buNone/>
            </a:pPr>
            <a:br>
              <a:rPr lang="en-US" sz="1800" dirty="0">
                <a:solidFill>
                  <a:schemeClr val="tx1"/>
                </a:solidFill>
              </a:rPr>
            </a:br>
            <a:r>
              <a:rPr lang="en-US" sz="1800" dirty="0">
                <a:solidFill>
                  <a:schemeClr val="tx1"/>
                </a:solidFill>
              </a:rPr>
              <a:t>*Massive distribution effort is proving hugely successful, 200 million of the US population has been vaccinated, or 5 million a day, 12–16-year-olds soon to qualify for the Pfizer vaccine</a:t>
            </a:r>
            <a:br>
              <a:rPr lang="en-US" sz="1800" b="1" dirty="0">
                <a:solidFill>
                  <a:schemeClr val="tx1"/>
                </a:solidFill>
              </a:rPr>
            </a:br>
            <a:br>
              <a:rPr lang="en-US" sz="1800" dirty="0">
                <a:solidFill>
                  <a:schemeClr val="tx1"/>
                </a:solidFill>
              </a:rPr>
            </a:br>
            <a:r>
              <a:rPr lang="en-US" sz="1800" dirty="0">
                <a:solidFill>
                  <a:schemeClr val="tx1"/>
                </a:solidFill>
              </a:rPr>
              <a:t>*New cases have fallen off a cliff, from </a:t>
            </a:r>
            <a:r>
              <a:rPr lang="en-US" sz="1800" b="1" dirty="0">
                <a:solidFill>
                  <a:schemeClr val="tx1"/>
                </a:solidFill>
              </a:rPr>
              <a:t>250,000 a day to 60,000, down 76%.</a:t>
            </a:r>
            <a:r>
              <a:rPr lang="en-US" sz="1800" dirty="0">
                <a:solidFill>
                  <a:schemeClr val="tx1"/>
                </a:solidFill>
              </a:rPr>
              <a:t> The population is acting like </a:t>
            </a:r>
            <a:r>
              <a:rPr lang="en-US" sz="1800" b="1" dirty="0">
                <a:solidFill>
                  <a:schemeClr val="tx1"/>
                </a:solidFill>
              </a:rPr>
              <a:t>herd immunity has already begun! </a:t>
            </a:r>
            <a:br>
              <a:rPr lang="en-US" sz="1800" b="1" dirty="0">
                <a:solidFill>
                  <a:schemeClr val="tx1"/>
                </a:solidFill>
              </a:rPr>
            </a:br>
            <a:br>
              <a:rPr lang="en-US" sz="1800" dirty="0">
                <a:solidFill>
                  <a:schemeClr val="tx1"/>
                </a:solidFill>
              </a:rPr>
            </a:br>
            <a:r>
              <a:rPr lang="en-US" sz="1800" dirty="0">
                <a:solidFill>
                  <a:schemeClr val="tx1"/>
                </a:solidFill>
              </a:rPr>
              <a:t>*In a year, </a:t>
            </a:r>
            <a:r>
              <a:rPr lang="en-US" sz="1800" b="1" dirty="0">
                <a:solidFill>
                  <a:schemeClr val="tx1"/>
                </a:solidFill>
              </a:rPr>
              <a:t>everyone with either be vaccinated, have had the disease, or be dead.</a:t>
            </a:r>
            <a:br>
              <a:rPr lang="en-US" sz="1800" dirty="0">
                <a:solidFill>
                  <a:schemeClr val="tx1"/>
                </a:solidFill>
              </a:rPr>
            </a:br>
            <a:br>
              <a:rPr lang="en-US" sz="1800" dirty="0">
                <a:solidFill>
                  <a:schemeClr val="tx1"/>
                </a:solidFill>
              </a:rPr>
            </a:br>
            <a:r>
              <a:rPr lang="en-US" sz="1800" dirty="0">
                <a:solidFill>
                  <a:schemeClr val="tx1"/>
                </a:solidFill>
              </a:rPr>
              <a:t>*Every pandemic parameter started shrinking dramatically on January 20</a:t>
            </a:r>
            <a:br>
              <a:rPr lang="en-US" sz="1800" dirty="0">
                <a:solidFill>
                  <a:schemeClr val="tx1"/>
                </a:solidFill>
              </a:rPr>
            </a:br>
            <a:br>
              <a:rPr lang="en-US" sz="1800" dirty="0">
                <a:solidFill>
                  <a:schemeClr val="tx1"/>
                </a:solidFill>
              </a:rPr>
            </a:br>
            <a:r>
              <a:rPr lang="en-US" sz="1800" dirty="0">
                <a:solidFill>
                  <a:schemeClr val="tx1"/>
                </a:solidFill>
              </a:rPr>
              <a:t>*At least 50 variants now in circulation, with the most contagious and fatal one now dominant</a:t>
            </a:r>
            <a:br>
              <a:rPr lang="en-US" sz="1800" dirty="0">
                <a:solidFill>
                  <a:schemeClr val="tx1"/>
                </a:solidFill>
              </a:rPr>
            </a:br>
            <a:br>
              <a:rPr lang="en-US" sz="1800" dirty="0">
                <a:solidFill>
                  <a:schemeClr val="tx1"/>
                </a:solidFill>
              </a:rPr>
            </a:br>
            <a:r>
              <a:rPr lang="en-US" sz="1800" dirty="0">
                <a:solidFill>
                  <a:schemeClr val="tx1"/>
                </a:solidFill>
              </a:rPr>
              <a:t>*We may hit a vaccine glut by May so watch out for (PFE), (JNJ), (MRNA)</a:t>
            </a:r>
            <a:br>
              <a:rPr lang="en-US" sz="1800" dirty="0">
                <a:solidFill>
                  <a:schemeClr val="tx1"/>
                </a:solidFill>
              </a:rPr>
            </a:br>
            <a:br>
              <a:rPr lang="en-US" sz="1800" dirty="0">
                <a:solidFill>
                  <a:schemeClr val="tx1"/>
                </a:solidFill>
              </a:rPr>
            </a:br>
            <a:r>
              <a:rPr lang="en-US" sz="1800" dirty="0">
                <a:solidFill>
                  <a:schemeClr val="tx1"/>
                </a:solidFill>
              </a:rPr>
              <a:t>*US cases top 32 million, </a:t>
            </a:r>
            <a:r>
              <a:rPr lang="en-US" sz="1800" b="1" dirty="0">
                <a:solidFill>
                  <a:schemeClr val="tx1"/>
                </a:solidFill>
              </a:rPr>
              <a:t>deaths topping 572,000 </a:t>
            </a:r>
            <a:r>
              <a:rPr lang="en-US" sz="1800" dirty="0">
                <a:solidFill>
                  <a:schemeClr val="tx1"/>
                </a:solidFill>
              </a:rPr>
              <a:t>and are</a:t>
            </a:r>
            <a:br>
              <a:rPr lang="en-US" sz="1800" dirty="0">
                <a:solidFill>
                  <a:schemeClr val="tx1"/>
                </a:solidFill>
              </a:rPr>
            </a:br>
            <a:r>
              <a:rPr lang="en-US" sz="1800" dirty="0">
                <a:solidFill>
                  <a:schemeClr val="tx1"/>
                </a:solidFill>
              </a:rPr>
              <a:t>down to 600 a day</a:t>
            </a:r>
            <a:br>
              <a:rPr lang="en-US" sz="1800" dirty="0">
                <a:solidFill>
                  <a:schemeClr val="tx1"/>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chemeClr val="tx1"/>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chemeClr val="tx1"/>
                </a:solidFill>
              </a:rPr>
            </a:br>
            <a:endParaRPr lang="en-US" sz="1800" b="1" dirty="0">
              <a:solidFill>
                <a:schemeClr val="tx1"/>
              </a:solidFill>
            </a:endParaRPr>
          </a:p>
        </p:txBody>
      </p:sp>
      <p:pic>
        <p:nvPicPr>
          <p:cNvPr id="7" name="Picture 6" descr="A close up of a flower&#10;&#10;Description automatically generated">
            <a:extLst>
              <a:ext uri="{FF2B5EF4-FFF2-40B4-BE49-F238E27FC236}">
                <a16:creationId xmlns:a16="http://schemas.microsoft.com/office/drawing/2014/main" id="{D03B3CC6-48A6-5743-A726-F72B3F66D198}"/>
              </a:ext>
            </a:extLst>
          </p:cNvPr>
          <p:cNvPicPr>
            <a:picLocks noChangeAspect="1"/>
          </p:cNvPicPr>
          <p:nvPr/>
        </p:nvPicPr>
        <p:blipFill>
          <a:blip r:embed="rId2"/>
          <a:stretch>
            <a:fillRect/>
          </a:stretch>
        </p:blipFill>
        <p:spPr>
          <a:xfrm>
            <a:off x="8991600" y="4782012"/>
            <a:ext cx="3204724" cy="1801349"/>
          </a:xfrm>
          <a:prstGeom prst="rect">
            <a:avLst/>
          </a:prstGeom>
        </p:spPr>
      </p:pic>
    </p:spTree>
    <p:extLst>
      <p:ext uri="{BB962C8B-B14F-4D97-AF65-F5344CB8AC3E}">
        <p14:creationId xmlns:p14="http://schemas.microsoft.com/office/powerpoint/2010/main" val="34187758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Natural Gas (UNG)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339B9308-D069-48A0-9C6E-D5791D82095F}"/>
              </a:ext>
            </a:extLst>
          </p:cNvPr>
          <p:cNvPicPr>
            <a:picLocks noChangeAspect="1"/>
          </p:cNvPicPr>
          <p:nvPr/>
        </p:nvPicPr>
        <p:blipFill>
          <a:blip r:embed="rId3"/>
          <a:stretch>
            <a:fillRect/>
          </a:stretch>
        </p:blipFill>
        <p:spPr>
          <a:xfrm>
            <a:off x="2362199" y="838200"/>
            <a:ext cx="7774109" cy="5993296"/>
          </a:xfrm>
          <a:prstGeom prst="rect">
            <a:avLst/>
          </a:prstGeom>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513840" y="30480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Precious Metals – Stalled at a Bottom</a:t>
            </a:r>
            <a:endParaRPr lang="en-US" sz="2400" dirty="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457200" y="1318419"/>
            <a:ext cx="9982200" cy="5135561"/>
          </a:xfrm>
          <a:prstGeom prst="rect">
            <a:avLst/>
          </a:prstGeom>
          <a:noFill/>
          <a:ln>
            <a:noFill/>
          </a:ln>
        </p:spPr>
        <p:txBody>
          <a:bodyPr lIns="91425" tIns="45700" rIns="91425" bIns="45700" anchor="t" anchorCtr="0">
            <a:noAutofit/>
          </a:bodyPr>
          <a:lstStyle/>
          <a:p>
            <a:pPr>
              <a:spcBef>
                <a:spcPts val="0"/>
              </a:spcBef>
              <a:buClr>
                <a:srgbClr val="000000"/>
              </a:buClr>
              <a:buSzPct val="25000"/>
              <a:buNone/>
            </a:pPr>
            <a:r>
              <a:rPr lang="en-US" sz="2000" dirty="0">
                <a:solidFill>
                  <a:schemeClr val="tx1"/>
                </a:solidFill>
                <a:ea typeface="Calibri"/>
                <a:cs typeface="Calibri"/>
                <a:sym typeface="Calibri"/>
              </a:rPr>
              <a:t>*Long-term rising interest rates remain a threat to precious metals</a:t>
            </a:r>
            <a:br>
              <a:rPr lang="en-US" sz="2000" dirty="0">
                <a:solidFill>
                  <a:schemeClr val="tx1"/>
                </a:solidFill>
                <a:ea typeface="Calibri"/>
                <a:cs typeface="Calibri"/>
                <a:sym typeface="Calibri"/>
              </a:rPr>
            </a:br>
            <a:br>
              <a:rPr lang="en-US" sz="2000" dirty="0">
                <a:solidFill>
                  <a:schemeClr val="tx1"/>
                </a:solidFill>
                <a:ea typeface="Calibri"/>
                <a:cs typeface="Calibri"/>
                <a:sym typeface="Calibri"/>
              </a:rPr>
            </a:br>
            <a:r>
              <a:rPr lang="en-US" sz="2000" dirty="0">
                <a:solidFill>
                  <a:schemeClr val="tx1"/>
                </a:solidFill>
                <a:ea typeface="Calibri"/>
                <a:cs typeface="Calibri"/>
                <a:sym typeface="Calibri"/>
              </a:rPr>
              <a:t>*No one believes we have come close to peaking in rates yet</a:t>
            </a:r>
            <a:br>
              <a:rPr lang="en-US" sz="2000" dirty="0">
                <a:solidFill>
                  <a:schemeClr val="tx1"/>
                </a:solidFill>
                <a:ea typeface="Calibri"/>
                <a:cs typeface="Calibri"/>
                <a:sym typeface="Calibri"/>
              </a:rPr>
            </a:br>
            <a:br>
              <a:rPr lang="en-US" sz="2000" dirty="0">
                <a:solidFill>
                  <a:schemeClr val="tx1"/>
                </a:solidFill>
                <a:ea typeface="Calibri"/>
                <a:cs typeface="Calibri"/>
                <a:sym typeface="Calibri"/>
              </a:rPr>
            </a:br>
            <a:r>
              <a:rPr lang="en-US" sz="2000" dirty="0">
                <a:solidFill>
                  <a:schemeClr val="tx1"/>
                </a:solidFill>
                <a:ea typeface="Calibri"/>
                <a:cs typeface="Calibri"/>
                <a:sym typeface="Calibri"/>
              </a:rPr>
              <a:t>*Gold has turned into the worst trade of 2021</a:t>
            </a:r>
            <a:br>
              <a:rPr lang="en-US" sz="2000" dirty="0">
                <a:solidFill>
                  <a:schemeClr val="tx1"/>
                </a:solidFill>
                <a:ea typeface="Calibri"/>
                <a:cs typeface="Calibri"/>
                <a:sym typeface="Calibri"/>
              </a:rPr>
            </a:br>
            <a:br>
              <a:rPr lang="en-US" sz="2000" dirty="0">
                <a:solidFill>
                  <a:schemeClr val="tx1"/>
                </a:solidFill>
                <a:ea typeface="Calibri"/>
                <a:cs typeface="Calibri"/>
                <a:sym typeface="Calibri"/>
              </a:rPr>
            </a:br>
            <a:r>
              <a:rPr lang="en-US" sz="2000" dirty="0">
                <a:solidFill>
                  <a:schemeClr val="tx1"/>
                </a:solidFill>
                <a:ea typeface="Calibri"/>
                <a:cs typeface="Calibri"/>
                <a:sym typeface="Calibri"/>
              </a:rPr>
              <a:t>*Is struggling to make a new bottom around here</a:t>
            </a:r>
            <a:br>
              <a:rPr lang="en-US" sz="2000" dirty="0">
                <a:solidFill>
                  <a:schemeClr val="tx1"/>
                </a:solidFill>
                <a:ea typeface="Calibri"/>
                <a:cs typeface="Calibri"/>
                <a:sym typeface="Calibri"/>
              </a:rPr>
            </a:br>
            <a:br>
              <a:rPr lang="en-US" sz="2000" dirty="0">
                <a:solidFill>
                  <a:schemeClr val="tx1"/>
                </a:solidFill>
                <a:ea typeface="Calibri"/>
                <a:cs typeface="Calibri"/>
                <a:sym typeface="Calibri"/>
              </a:rPr>
            </a:br>
            <a:r>
              <a:rPr lang="en-US" sz="2000" dirty="0">
                <a:solidFill>
                  <a:schemeClr val="tx1"/>
                </a:solidFill>
                <a:ea typeface="Calibri"/>
                <a:cs typeface="Calibri"/>
                <a:sym typeface="Calibri"/>
              </a:rPr>
              <a:t>*It has turned into a bond long and and Bitcoin</a:t>
            </a:r>
            <a:br>
              <a:rPr lang="en-US" sz="2000" dirty="0">
                <a:solidFill>
                  <a:schemeClr val="tx1"/>
                </a:solidFill>
                <a:ea typeface="Calibri"/>
                <a:cs typeface="Calibri"/>
                <a:sym typeface="Calibri"/>
              </a:rPr>
            </a:br>
            <a:r>
              <a:rPr lang="en-US" sz="2000" dirty="0">
                <a:solidFill>
                  <a:schemeClr val="tx1"/>
                </a:solidFill>
                <a:ea typeface="Calibri"/>
                <a:cs typeface="Calibri"/>
                <a:sym typeface="Calibri"/>
              </a:rPr>
              <a:t> short and I don’t want either</a:t>
            </a:r>
            <a:br>
              <a:rPr lang="en-US" sz="2000" dirty="0">
                <a:solidFill>
                  <a:schemeClr val="tx1"/>
                </a:solidFill>
                <a:latin typeface="+mj-lt"/>
                <a:ea typeface="Calibri"/>
                <a:cs typeface="Calibri"/>
                <a:sym typeface="Calibri"/>
              </a:rPr>
            </a:br>
            <a:br>
              <a:rPr lang="en-US" sz="2000" dirty="0">
                <a:solidFill>
                  <a:schemeClr val="tx1"/>
                </a:solidFill>
                <a:latin typeface="+mj-lt"/>
                <a:ea typeface="Calibri"/>
                <a:cs typeface="Calibri"/>
                <a:sym typeface="Calibri"/>
              </a:rPr>
            </a:br>
            <a:r>
              <a:rPr lang="en-US" sz="2000" dirty="0">
                <a:solidFill>
                  <a:schemeClr val="tx1"/>
                </a:solidFill>
                <a:latin typeface="+mj-lt"/>
                <a:ea typeface="Calibri"/>
                <a:cs typeface="Calibri"/>
                <a:sym typeface="Calibri"/>
              </a:rPr>
              <a:t>*Silver is the better play here on solar and EV demand</a:t>
            </a:r>
            <a:br>
              <a:rPr lang="en-US" sz="2000" dirty="0">
                <a:solidFill>
                  <a:schemeClr val="tx1"/>
                </a:solidFill>
                <a:latin typeface="+mj-lt"/>
                <a:ea typeface="Calibri"/>
                <a:cs typeface="Calibri"/>
                <a:sym typeface="Calibri"/>
              </a:rPr>
            </a:br>
            <a:br>
              <a:rPr lang="en-US" sz="2000" dirty="0">
                <a:solidFill>
                  <a:schemeClr val="tx1"/>
                </a:solidFill>
                <a:latin typeface="+mj-lt"/>
                <a:ea typeface="Calibri"/>
                <a:cs typeface="Calibri"/>
                <a:sym typeface="Calibri"/>
              </a:rPr>
            </a:br>
            <a:r>
              <a:rPr lang="en-US" sz="2000" dirty="0">
                <a:solidFill>
                  <a:schemeClr val="tx1"/>
                </a:solidFill>
                <a:latin typeface="+mj-lt"/>
                <a:ea typeface="Calibri"/>
                <a:cs typeface="Calibri"/>
                <a:sym typeface="Calibri"/>
              </a:rPr>
              <a:t>*Gold will eventually recover when US borrowing</a:t>
            </a:r>
            <a:br>
              <a:rPr lang="en-US" sz="2000" dirty="0">
                <a:solidFill>
                  <a:schemeClr val="tx1"/>
                </a:solidFill>
                <a:latin typeface="+mj-lt"/>
                <a:ea typeface="Calibri"/>
                <a:cs typeface="Calibri"/>
                <a:sym typeface="Calibri"/>
              </a:rPr>
            </a:br>
            <a:r>
              <a:rPr lang="en-US" sz="2000" dirty="0">
                <a:solidFill>
                  <a:schemeClr val="tx1"/>
                </a:solidFill>
                <a:latin typeface="+mj-lt"/>
                <a:ea typeface="Calibri"/>
                <a:cs typeface="Calibri"/>
                <a:sym typeface="Calibri"/>
              </a:rPr>
              <a:t>becomes so massive it undermines the value of the </a:t>
            </a:r>
            <a:br>
              <a:rPr lang="en-US" sz="2000" dirty="0">
                <a:solidFill>
                  <a:schemeClr val="tx1"/>
                </a:solidFill>
                <a:latin typeface="+mj-lt"/>
                <a:ea typeface="Calibri"/>
                <a:cs typeface="Calibri"/>
                <a:sym typeface="Calibri"/>
              </a:rPr>
            </a:br>
            <a:r>
              <a:rPr lang="en-US" sz="2000" dirty="0">
                <a:solidFill>
                  <a:schemeClr val="tx1"/>
                </a:solidFill>
                <a:latin typeface="+mj-lt"/>
                <a:ea typeface="Calibri"/>
                <a:cs typeface="Calibri"/>
                <a:sym typeface="Calibri"/>
              </a:rPr>
              <a:t>US dollar, even in the face of higher interest rates</a:t>
            </a:r>
            <a:br>
              <a:rPr lang="en-US" sz="2000" dirty="0">
                <a:solidFill>
                  <a:schemeClr val="tx1"/>
                </a:solidFill>
                <a:latin typeface="+mj-lt"/>
                <a:ea typeface="Calibri"/>
                <a:cs typeface="Calibri"/>
                <a:sym typeface="Calibri"/>
              </a:rPr>
            </a:br>
            <a:br>
              <a:rPr lang="en-US" sz="2000" dirty="0">
                <a:solidFill>
                  <a:schemeClr val="tx1"/>
                </a:solidFill>
                <a:latin typeface="+mj-lt"/>
                <a:ea typeface="Calibri"/>
                <a:cs typeface="Calibri"/>
                <a:sym typeface="Calibri"/>
              </a:rPr>
            </a:br>
            <a:br>
              <a:rPr lang="en-US" sz="2000" dirty="0">
                <a:solidFill>
                  <a:schemeClr val="tx1"/>
                </a:solidFill>
                <a:latin typeface="Calibri"/>
                <a:ea typeface="Calibri"/>
                <a:cs typeface="Calibri"/>
                <a:sym typeface="Calibri"/>
              </a:rPr>
            </a:br>
            <a:br>
              <a:rPr lang="en-US" dirty="0">
                <a:solidFill>
                  <a:schemeClr val="tx1"/>
                </a:solidFill>
                <a:latin typeface="Calibri"/>
                <a:ea typeface="Calibri"/>
                <a:cs typeface="Calibri"/>
                <a:sym typeface="Calibri"/>
              </a:rPr>
            </a:br>
            <a:br>
              <a:rPr lang="en-US" b="0" i="0" u="none" strike="noStrike" cap="none" baseline="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endParaRPr lang="en-US" sz="1600" dirty="0">
              <a:solidFill>
                <a:srgbClr val="FF0000"/>
              </a:solidFill>
              <a:latin typeface="Calibri"/>
              <a:ea typeface="Calibri"/>
              <a:cs typeface="Calibri"/>
              <a:sym typeface="Calibri"/>
            </a:endParaRPr>
          </a:p>
        </p:txBody>
      </p:sp>
      <p:pic>
        <p:nvPicPr>
          <p:cNvPr id="5" name="Picture 4" descr="A person standing in front of a donut shop&#10;&#10;Description automatically generated">
            <a:extLst>
              <a:ext uri="{FF2B5EF4-FFF2-40B4-BE49-F238E27FC236}">
                <a16:creationId xmlns:a16="http://schemas.microsoft.com/office/drawing/2014/main" id="{D4468AD7-8E19-4041-8A13-19A609CF9039}"/>
              </a:ext>
            </a:extLst>
          </p:cNvPr>
          <p:cNvPicPr>
            <a:picLocks noChangeAspect="1"/>
          </p:cNvPicPr>
          <p:nvPr/>
        </p:nvPicPr>
        <p:blipFill>
          <a:blip r:embed="rId3"/>
          <a:stretch>
            <a:fillRect/>
          </a:stretch>
        </p:blipFill>
        <p:spPr>
          <a:xfrm>
            <a:off x="7391400" y="3305503"/>
            <a:ext cx="4330261" cy="3247697"/>
          </a:xfrm>
          <a:prstGeom prst="rect">
            <a:avLst/>
          </a:prstGeom>
        </p:spPr>
      </p:pic>
    </p:spTree>
    <p:extLst>
      <p:ext uri="{BB962C8B-B14F-4D97-AF65-F5344CB8AC3E}">
        <p14:creationId xmlns:p14="http://schemas.microsoft.com/office/powerpoint/2010/main" val="40703420"/>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Gold (GLD)- Meltdown</a:t>
            </a:r>
            <a:br>
              <a:rPr lang="en-US" sz="1800" dirty="0">
                <a:solidFill>
                  <a:srgbClr val="00A64B"/>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30B791CD-64DB-401A-9EA9-D7F423A755A3}"/>
              </a:ext>
            </a:extLst>
          </p:cNvPr>
          <p:cNvPicPr>
            <a:picLocks noChangeAspect="1"/>
          </p:cNvPicPr>
          <p:nvPr/>
        </p:nvPicPr>
        <p:blipFill>
          <a:blip r:embed="rId3"/>
          <a:stretch>
            <a:fillRect/>
          </a:stretch>
        </p:blipFill>
        <p:spPr>
          <a:xfrm>
            <a:off x="2362200" y="1066800"/>
            <a:ext cx="7583292" cy="5784015"/>
          </a:xfrm>
          <a:prstGeom prst="rect">
            <a:avLst/>
          </a:prstGeom>
        </p:spPr>
      </p:pic>
    </p:spTree>
    <p:extLst>
      <p:ext uri="{BB962C8B-B14F-4D97-AF65-F5344CB8AC3E}">
        <p14:creationId xmlns:p14="http://schemas.microsoft.com/office/powerpoint/2010/main" val="855198796"/>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Market Vectors Gold Miners ETF- (GDX) – </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67D7F529-B5F1-4F8A-9494-5C90F9213931}"/>
              </a:ext>
            </a:extLst>
          </p:cNvPr>
          <p:cNvPicPr>
            <a:picLocks noChangeAspect="1"/>
          </p:cNvPicPr>
          <p:nvPr/>
        </p:nvPicPr>
        <p:blipFill>
          <a:blip r:embed="rId3"/>
          <a:stretch>
            <a:fillRect/>
          </a:stretch>
        </p:blipFill>
        <p:spPr>
          <a:xfrm>
            <a:off x="2133600" y="904863"/>
            <a:ext cx="7772400" cy="5953137"/>
          </a:xfrm>
          <a:prstGeom prst="rect">
            <a:avLst/>
          </a:prstGeom>
        </p:spPr>
      </p:pic>
    </p:spTree>
    <p:extLst>
      <p:ext uri="{BB962C8B-B14F-4D97-AF65-F5344CB8AC3E}">
        <p14:creationId xmlns:p14="http://schemas.microsoft.com/office/powerpoint/2010/main" val="1952419888"/>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Barrick Gold (GOLD)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1/$21-$23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11/$22-$24 call spread</a:t>
            </a:r>
            <a:endParaRPr lang="en-US" sz="1800" dirty="0">
              <a:solidFill>
                <a:srgbClr val="FF0000"/>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47280BF9-F7EF-421E-A914-87C9B415F831}"/>
              </a:ext>
            </a:extLst>
          </p:cNvPr>
          <p:cNvPicPr>
            <a:picLocks noChangeAspect="1"/>
          </p:cNvPicPr>
          <p:nvPr/>
        </p:nvPicPr>
        <p:blipFill>
          <a:blip r:embed="rId3"/>
          <a:stretch>
            <a:fillRect/>
          </a:stretch>
        </p:blipFill>
        <p:spPr>
          <a:xfrm>
            <a:off x="2514600" y="1143001"/>
            <a:ext cx="7467470" cy="5734878"/>
          </a:xfrm>
          <a:prstGeom prst="rect">
            <a:avLst/>
          </a:prstGeom>
        </p:spPr>
      </p:pic>
    </p:spTree>
    <p:extLst>
      <p:ext uri="{BB962C8B-B14F-4D97-AF65-F5344CB8AC3E}">
        <p14:creationId xmlns:p14="http://schemas.microsoft.com/office/powerpoint/2010/main" val="1836714637"/>
      </p:ext>
    </p:extLst>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 (NEM)-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$55-60 call spread</a:t>
            </a:r>
          </a:p>
        </p:txBody>
      </p:sp>
      <p:pic>
        <p:nvPicPr>
          <p:cNvPr id="3" name="Picture 2" descr="Chart&#10;&#10;Description automatically generated">
            <a:extLst>
              <a:ext uri="{FF2B5EF4-FFF2-40B4-BE49-F238E27FC236}">
                <a16:creationId xmlns:a16="http://schemas.microsoft.com/office/drawing/2014/main" id="{B75E6FE0-F654-41F9-9093-8962439D54CA}"/>
              </a:ext>
            </a:extLst>
          </p:cNvPr>
          <p:cNvPicPr>
            <a:picLocks noChangeAspect="1"/>
          </p:cNvPicPr>
          <p:nvPr/>
        </p:nvPicPr>
        <p:blipFill>
          <a:blip r:embed="rId3"/>
          <a:stretch>
            <a:fillRect/>
          </a:stretch>
        </p:blipFill>
        <p:spPr>
          <a:xfrm>
            <a:off x="2590801" y="1137765"/>
            <a:ext cx="7467600" cy="5720235"/>
          </a:xfrm>
          <a:prstGeom prst="rect">
            <a:avLst/>
          </a:prstGeom>
        </p:spPr>
      </p:pic>
    </p:spTree>
    <p:extLst>
      <p:ext uri="{BB962C8B-B14F-4D97-AF65-F5344CB8AC3E}">
        <p14:creationId xmlns:p14="http://schemas.microsoft.com/office/powerpoint/2010/main" val="1197858101"/>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Silver- (SLV)-</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11/$19-$20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CB7E91EE-95AF-49DC-A4F3-F6F3DCC2D6FB}"/>
              </a:ext>
            </a:extLst>
          </p:cNvPr>
          <p:cNvPicPr>
            <a:picLocks noChangeAspect="1"/>
          </p:cNvPicPr>
          <p:nvPr/>
        </p:nvPicPr>
        <p:blipFill>
          <a:blip r:embed="rId3"/>
          <a:stretch>
            <a:fillRect/>
          </a:stretch>
        </p:blipFill>
        <p:spPr>
          <a:xfrm>
            <a:off x="2514600" y="1033670"/>
            <a:ext cx="7531158" cy="5824330"/>
          </a:xfrm>
          <a:prstGeom prst="rect">
            <a:avLst/>
          </a:prstGeom>
        </p:spPr>
      </p:pic>
    </p:spTree>
    <p:extLst>
      <p:ext uri="{BB962C8B-B14F-4D97-AF65-F5344CB8AC3E}">
        <p14:creationId xmlns:p14="http://schemas.microsoft.com/office/powerpoint/2010/main" val="2160401597"/>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Silver Miners - (SIL)-</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08239710-3065-4623-B3CF-D8A982A6FAAE}"/>
              </a:ext>
            </a:extLst>
          </p:cNvPr>
          <p:cNvPicPr>
            <a:picLocks noChangeAspect="1"/>
          </p:cNvPicPr>
          <p:nvPr/>
        </p:nvPicPr>
        <p:blipFill>
          <a:blip r:embed="rId3"/>
          <a:stretch>
            <a:fillRect/>
          </a:stretch>
        </p:blipFill>
        <p:spPr>
          <a:xfrm>
            <a:off x="2514600" y="838201"/>
            <a:ext cx="7892424" cy="6019800"/>
          </a:xfrm>
          <a:prstGeom prst="rect">
            <a:avLst/>
          </a:prstGeom>
        </p:spPr>
      </p:pic>
    </p:spTree>
    <p:extLst>
      <p:ext uri="{BB962C8B-B14F-4D97-AF65-F5344CB8AC3E}">
        <p14:creationId xmlns:p14="http://schemas.microsoft.com/office/powerpoint/2010/main" val="2668275236"/>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Wheaton Precious Metals - (WPM)-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2/$39-41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FA2882D2-CC57-41A1-87AF-458D0C1062C6}"/>
              </a:ext>
            </a:extLst>
          </p:cNvPr>
          <p:cNvPicPr>
            <a:picLocks noChangeAspect="1"/>
          </p:cNvPicPr>
          <p:nvPr/>
        </p:nvPicPr>
        <p:blipFill>
          <a:blip r:embed="rId3"/>
          <a:stretch>
            <a:fillRect/>
          </a:stretch>
        </p:blipFill>
        <p:spPr>
          <a:xfrm>
            <a:off x="2438399" y="1066800"/>
            <a:ext cx="7671576" cy="5791201"/>
          </a:xfrm>
          <a:prstGeom prst="rect">
            <a:avLst/>
          </a:prstGeom>
        </p:spPr>
      </p:pic>
    </p:spTree>
    <p:extLst>
      <p:ext uri="{BB962C8B-B14F-4D97-AF65-F5344CB8AC3E}">
        <p14:creationId xmlns:p14="http://schemas.microsoft.com/office/powerpoint/2010/main" val="2666960176"/>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1981200" y="228601"/>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Copper (COPX)-Uptrend Resumes</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800" b="1" dirty="0">
              <a:solidFill>
                <a:schemeClr val="dk1"/>
              </a:solidFill>
              <a:latin typeface="Calibri"/>
              <a:ea typeface="Calibri"/>
              <a:cs typeface="Calibri"/>
              <a:sym typeface="Calibri"/>
            </a:endParaRPr>
          </a:p>
        </p:txBody>
      </p:sp>
      <p:pic>
        <p:nvPicPr>
          <p:cNvPr id="3" name="Picture 2" descr="Chart, histogram&#10;&#10;Description automatically generated">
            <a:extLst>
              <a:ext uri="{FF2B5EF4-FFF2-40B4-BE49-F238E27FC236}">
                <a16:creationId xmlns:a16="http://schemas.microsoft.com/office/drawing/2014/main" id="{A396F0F6-EBF7-4C9F-A9A2-DA42064D606D}"/>
              </a:ext>
            </a:extLst>
          </p:cNvPr>
          <p:cNvPicPr>
            <a:picLocks noChangeAspect="1"/>
          </p:cNvPicPr>
          <p:nvPr/>
        </p:nvPicPr>
        <p:blipFill>
          <a:blip r:embed="rId3"/>
          <a:stretch>
            <a:fillRect/>
          </a:stretch>
        </p:blipFill>
        <p:spPr>
          <a:xfrm>
            <a:off x="2438400" y="914401"/>
            <a:ext cx="7774481" cy="5943600"/>
          </a:xfrm>
          <a:prstGeom prst="rect">
            <a:avLst/>
          </a:prstGeom>
        </p:spPr>
      </p:pic>
    </p:spTree>
    <p:extLst>
      <p:ext uri="{BB962C8B-B14F-4D97-AF65-F5344CB8AC3E}">
        <p14:creationId xmlns:p14="http://schemas.microsoft.com/office/powerpoint/2010/main" val="2246013762"/>
      </p:ext>
    </p:extLst>
  </p:cSld>
  <p:clrMapOvr>
    <a:masterClrMapping/>
  </p:clrMapOvr>
  <p:transition spd="slow">
    <p:cut/>
  </p:transition>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36207</TotalTime>
  <Words>4514</Words>
  <Application>Microsoft Macintosh PowerPoint</Application>
  <PresentationFormat>Widescreen</PresentationFormat>
  <Paragraphs>174</Paragraphs>
  <Slides>107</Slides>
  <Notes>88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107</vt:i4>
      </vt:variant>
    </vt:vector>
  </HeadingPairs>
  <TitlesOfParts>
    <vt:vector size="113" baseType="lpstr">
      <vt:lpstr>Arial</vt:lpstr>
      <vt:lpstr>Calibri</vt:lpstr>
      <vt:lpstr>Helvetica</vt:lpstr>
      <vt:lpstr>Helvetica Neue</vt:lpstr>
      <vt:lpstr>Times New Roman</vt:lpstr>
      <vt:lpstr>Office Theme</vt:lpstr>
      <vt:lpstr> The Mad Hedge Fund Trader “The Correction is Over”   </vt:lpstr>
      <vt:lpstr> Trade Alert Performance New All Time Highs!   </vt:lpstr>
      <vt:lpstr>PowerPoint Presentation</vt:lpstr>
      <vt:lpstr>January 28-What Happens When Goldilocks Moves In?</vt:lpstr>
      <vt:lpstr>March 4</vt:lpstr>
      <vt:lpstr>PowerPoint Presentation</vt:lpstr>
      <vt:lpstr>PowerPoint Presentation</vt:lpstr>
      <vt:lpstr>The Method to My Madness The Roaring Twenties are Here</vt:lpstr>
      <vt:lpstr>Corona Update – End of the Pandemic</vt:lpstr>
      <vt:lpstr>On the Way to Zero</vt:lpstr>
      <vt:lpstr>January 20 Infection Rate</vt:lpstr>
      <vt:lpstr>April 28 Infection Rate </vt:lpstr>
      <vt:lpstr>PowerPoint Presentation</vt:lpstr>
      <vt:lpstr>The Global Economy – Hot to Hotter</vt:lpstr>
      <vt:lpstr>Stocks – New Highs </vt:lpstr>
      <vt:lpstr>The Mad Hedge Profit Predictor Market Timing Index-Bottom of Range-at a “BUY” An artificial intelligence driven algorithm that analyzes 30 different economic, technical, and momentum driven indicators </vt:lpstr>
      <vt:lpstr> The Mad Hedge Profit Predictor Springboard for a Monster Rally </vt:lpstr>
      <vt:lpstr> Weekly Jobless Claims – Flatlining at record highs  547,000New Pandemic Low </vt:lpstr>
      <vt:lpstr>      S&amp;P 500 – New Highs         </vt:lpstr>
      <vt:lpstr> ProShares Ultra Short S&amp;P 500 (SDS)-  a Great Hedge for long stocks and bonds Long 2X position has a hedge against longs and bond shorts</vt:lpstr>
      <vt:lpstr>(VIX) – Dying a Slow Death The summer market is early </vt:lpstr>
      <vt:lpstr> (VXX)-  </vt:lpstr>
      <vt:lpstr> Dow Average ($INDU)- New High</vt:lpstr>
      <vt:lpstr>Russell 2000 (IWM)- Rejecting a “Head and Shoulders” took profits on Long 10/$137-$142 vertical bull call spread took profits on Long 10/$153-$156 vertical bear put spread </vt:lpstr>
      <vt:lpstr>NASDAQ (QQQ) –  long (QQQ) 4/$330-$335 put spread  took profits on long (QQQ) 3/$340-$345 put spread  covered long (QQQ) $325-$330 put spread </vt:lpstr>
      <vt:lpstr>The Barbell Portfolio</vt:lpstr>
      <vt:lpstr>   Microsoft (MSFT)- Earnings beat- Looking for Another Entry Point took profits on long 12/$220-$230 call spread stop loss on long 12/$170-$180 call spread  took profits on long 12/$135-$138 call spread      </vt:lpstr>
      <vt:lpstr>   Facebook (FB)- took profits on Long 9/$290-$300 vertical bear put spread stopped out of Long 9/$190-$200 vertical bear put spread took profits on Long 9/$145-$155 vertical bull call spread took profits on Long 9/$150-$160 vertical bull call spread      </vt:lpstr>
      <vt:lpstr>      Apple (AAPL)- New 5G iPhone Surge-earnings after close earnings out after the close took profits on long 7/$320-$330 call spread took profits on long 4/24/$250-$260 call spread took profits on long 5/$250-$260 call spread       </vt:lpstr>
      <vt:lpstr>   Alphabet (GOOGL) – Ad king on economic recovery Spectacular Ad Earnings took profits on long 12/$1,200-$1,230 bull call spread took profits on long 9/$1,030-$1,080 vertical bull call spread    </vt:lpstr>
      <vt:lpstr>          Amazon (AMZN) – New High took profits on long 9/$2,800-$2,900 bull call spread           </vt:lpstr>
      <vt:lpstr>        ProShares Ultra Technology (ROM) – Up 163% in 9 Months        </vt:lpstr>
      <vt:lpstr>      PayPal (PYPL)-Fintech Rules took profits on long 4/$90-$95 call spread      </vt:lpstr>
      <vt:lpstr>       Tesla (TSLA)- Blows Away Q1 Deliveries, with a 184,400 print, or 47.5% high than the 2021 rate  took profits on long 2X 4/$450-$500 call spread  took profits on long 3/$400-$450 call spread took profits on long 2/$650-$700 call spread-expires, stopped out of long 3/$600-$650 call spread Took profits on long 2/$600-$650 bull call spread, Took profits on long 2/$550-$600 bull call spread   </vt:lpstr>
      <vt:lpstr>Elon Musk’s Latest Comments - He never fails to amaze</vt:lpstr>
      <vt:lpstr>  NVIDIA (NVDA) – The Biggest Chip Deal in History A Mad Hedge 10 bagger – Global Semiconductor Shortage Slows Auto Industry,    </vt:lpstr>
      <vt:lpstr>Palo Alto Networks (PANW)-  Hacking never goes out of fashion</vt:lpstr>
      <vt:lpstr>  Advanced Micro Devices (AMD)- the next ten bagger - buys Xilinx – Programable logic devices took profits on long 2/$75-$80 call spread  </vt:lpstr>
      <vt:lpstr>  Salesforce (CRM)- Massive Online Migration took profits on long 9/$125-$130 vertical bull call spread took profits on long 8/$125-$130 vertical bull call spread took profits on long 2/$105-$115 call spread     </vt:lpstr>
      <vt:lpstr>  Adobe (ADBE)- Cloud play The Quality Non-China tech play   </vt:lpstr>
      <vt:lpstr>The Second Half of the Barbell</vt:lpstr>
      <vt:lpstr>     Boeing (BA) – former LEAP Candidate - The 737 MAX Flies Again! Earnings Let Down long 3/$146-$149 call spread took profits on long 2/$150-$160 call spread took profits on long 4/$300-$310 call spread took profits on long 4/$315-$335 call spread      </vt:lpstr>
      <vt:lpstr>  Package Delivery- United Parcel Service (UPS) massive increase in overnight deliveries, announces blowout earnings took profits on long 11/$130-$140 call spread   </vt:lpstr>
      <vt:lpstr>  Caterpillar (CAT)- Ag + Infrastructure + Housing took profits on long 12/$145-$150 call spread took profits on long 11/$125-$135 call spread  </vt:lpstr>
      <vt:lpstr>  Walt Disney (DIS)- Big Recovery Move Disney Plus Streaming top 100 million subscribers in 15 months took profits on long 3/$170-$180 call spread     </vt:lpstr>
      <vt:lpstr>Industrials Sector SPDR (XLI)- (GE), (MMM), (UNP), (UTX), (BA), (HON)</vt:lpstr>
      <vt:lpstr>  US Steel (X) – Commodity Boom   </vt:lpstr>
      <vt:lpstr>  Union Pacific RR (UNP)- More stuff to ship near record earnings announced-new high long 5/$200-$210 call spread – 12 days to expiration took profits on 11/$150-$160 call spread  </vt:lpstr>
      <vt:lpstr>  Wal-Mart (WMT)-New High took profit on Long 11/$125-$130 bear put spread took profit on Long 10/$119-$121 bear put spread took profits on Long 8/$114-$117 bear put spread  </vt:lpstr>
      <vt:lpstr>  Macys’ (M) – Retail Return from the Grave took profits on Long 8/$23-$25 bear put spread  </vt:lpstr>
      <vt:lpstr>Delta Airlines (DAL) –   </vt:lpstr>
      <vt:lpstr>Transports Sector SPDR (XTN)- Worst Hit Sector (ALGT),  (ALK), (JBLU), (LUV), (CHRW), (DAL) </vt:lpstr>
      <vt:lpstr>Health Care Sector (XLV), (RXL) (JNJ), (PFE), (MRK), (GILD), (ACT), (AMGN)  </vt:lpstr>
      <vt:lpstr>Amgen (AMGN) took profits on long 11/$185-$200 bull call spread</vt:lpstr>
      <vt:lpstr>Regeneron (REGN) took profits on long 7/$570-$580 call spread </vt:lpstr>
      <vt:lpstr>CRISPR Therapeutics (CRSP) </vt:lpstr>
      <vt:lpstr>Goldman Sachs (GS) –  long 5/$310-$320 call spread - 12 days to expiration took profits on long 2/$240-$260 call spread</vt:lpstr>
      <vt:lpstr>Morgan Stanley (MS) – Blowout Earnings took profits on long 2/$55-$60 call spread</vt:lpstr>
      <vt:lpstr> JP Morgan Chase (JPM)-Rising Rates long 5/$135-$140 call spread took profits on long 2/$135-$140 call spread, took profits on long 2/$110-$115 call spread took profits on long 12/$100-$105 bull call spread, took profits on long 11/$85-$90 bull call spread </vt:lpstr>
      <vt:lpstr>Citigroup (C) – “Recovery” Rotation Play</vt:lpstr>
      <vt:lpstr>Bank of America (BAC) –  took profits on long 2/$28-$30 call spread</vt:lpstr>
      <vt:lpstr> SPDR Metals &amp; Mining ETF (XME) – New High  long 2/$28-$30 call spread</vt:lpstr>
      <vt:lpstr> Blackrock (BLK)-Asset Collection Boom took profits on long 3/$31-$34 call spread </vt:lpstr>
      <vt:lpstr>Visa (V) – “Touchless” Fintech Play long 5/$195-$205 bull call spread- expires in 12 days took profits on long 9/$180-$185 bull call spread</vt:lpstr>
      <vt:lpstr>Consumer Discretionary SPDR (XLY) (DIS), (AMZN), (HD), (CMCSA), (MCD), (SBUX) </vt:lpstr>
      <vt:lpstr>Berkshire Hathaway (BRKB)- Natural Barbell – New High took profits on long 3/$230-$240 call spread</vt:lpstr>
      <vt:lpstr>Europe Hedged Equity (HEDJ)- </vt:lpstr>
      <vt:lpstr>Japan (DXJ)- </vt:lpstr>
      <vt:lpstr> Emerging Markets (EEM) - Pro trade, Weak Dollar, long recovery Play</vt:lpstr>
      <vt:lpstr>Bonds – Gone to Sleep</vt:lpstr>
      <vt:lpstr>           Treasury ETF (TLT) – Huge Short Play long 5/$143-$146 put spread, long 5/$144-$147 put spread, long 5/$145-$148 put spread  expires in 12 days took profits on 2X long 4/$142-$145 put spread, 4/$127-$130 call spread took profits on 2X long 5/$142-$145 put spread, took profits on long 2/$146-$149 put spread took profits on long 3/$147-$150 put spread, took profits on long 2/$158-$161 put spread,  took profits on long 2/$159-$162 put spread, took profits on long 2/$162-$165 put spread              </vt:lpstr>
      <vt:lpstr> Ten Year Treasury Yield ($TNX) – 1.63%  </vt:lpstr>
      <vt:lpstr> Junk Bonds (HYG) 3.33% Yield to Maturity  </vt:lpstr>
      <vt:lpstr>2X Short Treasuries (TBT)-Another run at highs</vt:lpstr>
      <vt:lpstr>Emerging Market Debt (ELD) 4.27% Yield- </vt:lpstr>
      <vt:lpstr>Municipal Bonds (MUB) – 0.93%   Mix of AAA, AA, and A rated bonds </vt:lpstr>
      <vt:lpstr>Foreign Currencies – Ebbing US Dollar  </vt:lpstr>
      <vt:lpstr>   Japanese Yen (FXY), (YCS)   </vt:lpstr>
      <vt:lpstr>   Euro ($XEU), (FXE), (EUO)-    </vt:lpstr>
      <vt:lpstr>   British Pound (FXB)-    </vt:lpstr>
      <vt:lpstr>   Australian Dollar (FXA)- The Global Recovery Play took profits on long 8/$67-$69 call spread    </vt:lpstr>
      <vt:lpstr>Emerging Market Currencies (CEW)   </vt:lpstr>
      <vt:lpstr>Chinese Yuan- (CYB)-  </vt:lpstr>
      <vt:lpstr> Bitcoin- Losing Momentum-27% in a Week Upside Momentum is Gone </vt:lpstr>
      <vt:lpstr>Energy – Going Out if Business</vt:lpstr>
      <vt:lpstr>Oil-($WTIC)</vt:lpstr>
      <vt:lpstr>  United States Oil Fund (USO) long 10/$9.50-$10 Vertical bull call spread  </vt:lpstr>
      <vt:lpstr>Energy Select Sector SPDR (XLE)-No Performance! (XOM), (CVX), (SLB), (KMI), (EOG), (COP) </vt:lpstr>
      <vt:lpstr>Halliburton (HAL)- </vt:lpstr>
      <vt:lpstr>Natural Gas (UNG) - </vt:lpstr>
      <vt:lpstr>Precious Metals – Stalled at a Bottom</vt:lpstr>
      <vt:lpstr>  Gold (GLD)- Meltdown    </vt:lpstr>
      <vt:lpstr> Market Vectors Gold Miners ETF- (GDX) –   </vt:lpstr>
      <vt:lpstr> Barrick Gold (GOLD) took profits on long 1/$21-$23 call spread took profits on long 11/$22-$24 call spread</vt:lpstr>
      <vt:lpstr> Newmont Mining- (NEM)- took profits on long $55-60 call spread</vt:lpstr>
      <vt:lpstr> Silver- (SLV)- took profits on long 11/$19-$20 call spread </vt:lpstr>
      <vt:lpstr>  Silver Miners - (SIL)-  </vt:lpstr>
      <vt:lpstr>  Wheaton Precious Metals - (WPM)- took profits on long 2/$39-41 call spread </vt:lpstr>
      <vt:lpstr> Copper (COPX)-Uptrend Resumes  </vt:lpstr>
      <vt:lpstr> Freeport McMoRan (FCX)-Largest US Copper Producer-New High long 5/$30-$33 call spread took profits on long 4-2020/$10-$11 call spread took profits on short 4-2020/$14 calls </vt:lpstr>
      <vt:lpstr>Real Estate – Record Highs</vt:lpstr>
      <vt:lpstr>November Corelogic S&amp;P Case Shiller Home Price Index Phoenix (17.4%), Seattle (17.0%), and San Diego (15.4%)  </vt:lpstr>
      <vt:lpstr>Simon Property Group (SPG)- Mall REIT A Huge Vaccine Play</vt:lpstr>
      <vt:lpstr>Crown Castle International (CCI) – 3.42% yielding cell phone Tower REIT</vt:lpstr>
      <vt:lpstr>US Home Construction Index (ITB) (DHI), (LEN), (PHM), (TOL), (NVR)   </vt:lpstr>
      <vt:lpstr>Trade Sheet- So What Do We Do About All This?</vt:lpstr>
      <vt:lpstr>       Next Strategy Webinar   12:00 EST Wednesday, May 12,  from Lake Tahoe      email me questions at support@madhedgefundtrader.com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John Thomas</cp:lastModifiedBy>
  <cp:revision>7666</cp:revision>
  <cp:lastPrinted>2017-08-31T13:43:13Z</cp:lastPrinted>
  <dcterms:created xsi:type="dcterms:W3CDTF">2015-02-05T17:12:57Z</dcterms:created>
  <dcterms:modified xsi:type="dcterms:W3CDTF">2021-04-28T15:50:03Z</dcterms:modified>
</cp:coreProperties>
</file>