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21"/>
  </p:notesMasterIdLst>
  <p:sldIdLst>
    <p:sldId id="256" r:id="rId2"/>
    <p:sldId id="1146" r:id="rId3"/>
    <p:sldId id="1182" r:id="rId4"/>
    <p:sldId id="1183" r:id="rId5"/>
    <p:sldId id="888" r:id="rId6"/>
    <p:sldId id="605" r:id="rId7"/>
    <p:sldId id="997" r:id="rId8"/>
    <p:sldId id="664" r:id="rId9"/>
    <p:sldId id="824" r:id="rId10"/>
    <p:sldId id="1106" r:id="rId11"/>
    <p:sldId id="1107" r:id="rId12"/>
    <p:sldId id="1109" r:id="rId13"/>
    <p:sldId id="1181" r:id="rId14"/>
    <p:sldId id="1118" r:id="rId15"/>
    <p:sldId id="1191" r:id="rId16"/>
    <p:sldId id="1076" r:id="rId17"/>
    <p:sldId id="695" r:id="rId18"/>
    <p:sldId id="898" r:id="rId19"/>
    <p:sldId id="1171" r:id="rId20"/>
    <p:sldId id="1142" r:id="rId21"/>
    <p:sldId id="1113" r:id="rId22"/>
    <p:sldId id="1033" r:id="rId23"/>
    <p:sldId id="1073" r:id="rId24"/>
    <p:sldId id="1074" r:id="rId25"/>
    <p:sldId id="1026" r:id="rId26"/>
    <p:sldId id="570" r:id="rId27"/>
    <p:sldId id="280" r:id="rId28"/>
    <p:sldId id="1147" r:id="rId29"/>
    <p:sldId id="1057" r:id="rId30"/>
    <p:sldId id="563" r:id="rId31"/>
    <p:sldId id="835" r:id="rId32"/>
    <p:sldId id="613" r:id="rId33"/>
    <p:sldId id="831" r:id="rId34"/>
    <p:sldId id="811" r:id="rId35"/>
    <p:sldId id="1025" r:id="rId36"/>
    <p:sldId id="891" r:id="rId37"/>
    <p:sldId id="1047" r:id="rId38"/>
    <p:sldId id="814" r:id="rId39"/>
    <p:sldId id="1072" r:id="rId40"/>
    <p:sldId id="764" r:id="rId41"/>
    <p:sldId id="765" r:id="rId42"/>
    <p:sldId id="1071" r:id="rId43"/>
    <p:sldId id="1157" r:id="rId44"/>
    <p:sldId id="1070" r:id="rId45"/>
    <p:sldId id="840" r:id="rId46"/>
    <p:sldId id="1068" r:id="rId47"/>
    <p:sldId id="1069" r:id="rId48"/>
    <p:sldId id="893" r:id="rId49"/>
    <p:sldId id="289" r:id="rId50"/>
    <p:sldId id="730" r:id="rId51"/>
    <p:sldId id="1054" r:id="rId52"/>
    <p:sldId id="994" r:id="rId53"/>
    <p:sldId id="996" r:id="rId54"/>
    <p:sldId id="830" r:id="rId55"/>
    <p:sldId id="481" r:id="rId56"/>
    <p:sldId id="290" r:id="rId57"/>
    <p:sldId id="1008" r:id="rId58"/>
    <p:sldId id="1133" r:id="rId59"/>
    <p:sldId id="1009" r:id="rId60"/>
    <p:sldId id="669" r:id="rId61"/>
    <p:sldId id="1079" r:id="rId62"/>
    <p:sldId id="1043" r:id="rId63"/>
    <p:sldId id="1081" r:id="rId64"/>
    <p:sldId id="1083" r:id="rId65"/>
    <p:sldId id="1086" r:id="rId66"/>
    <p:sldId id="1080" r:id="rId67"/>
    <p:sldId id="1049" r:id="rId68"/>
    <p:sldId id="336" r:id="rId69"/>
    <p:sldId id="1084" r:id="rId70"/>
    <p:sldId id="295" r:id="rId71"/>
    <p:sldId id="501" r:id="rId72"/>
    <p:sldId id="539" r:id="rId73"/>
    <p:sldId id="1158" r:id="rId74"/>
    <p:sldId id="1114" r:id="rId75"/>
    <p:sldId id="654" r:id="rId76"/>
    <p:sldId id="659" r:id="rId77"/>
    <p:sldId id="655" r:id="rId78"/>
    <p:sldId id="656" r:id="rId79"/>
    <p:sldId id="657" r:id="rId80"/>
    <p:sldId id="658" r:id="rId81"/>
    <p:sldId id="1159" r:id="rId82"/>
    <p:sldId id="1115" r:id="rId83"/>
    <p:sldId id="533" r:id="rId84"/>
    <p:sldId id="756" r:id="rId85"/>
    <p:sldId id="1001" r:id="rId86"/>
    <p:sldId id="786" r:id="rId87"/>
    <p:sldId id="546" r:id="rId88"/>
    <p:sldId id="536" r:id="rId89"/>
    <p:sldId id="1172" r:id="rId90"/>
    <p:sldId id="1150" r:id="rId91"/>
    <p:sldId id="1153" r:id="rId92"/>
    <p:sldId id="1154" r:id="rId93"/>
    <p:sldId id="1168" r:id="rId94"/>
    <p:sldId id="1169" r:id="rId95"/>
    <p:sldId id="1179" r:id="rId96"/>
    <p:sldId id="1116" r:id="rId97"/>
    <p:sldId id="388" r:id="rId98"/>
    <p:sldId id="312" r:id="rId99"/>
    <p:sldId id="380" r:id="rId100"/>
    <p:sldId id="747" r:id="rId101"/>
    <p:sldId id="313" r:id="rId102"/>
    <p:sldId id="1190" r:id="rId103"/>
    <p:sldId id="972" r:id="rId104"/>
    <p:sldId id="907" r:id="rId105"/>
    <p:sldId id="650" r:id="rId106"/>
    <p:sldId id="729" r:id="rId107"/>
    <p:sldId id="737" r:id="rId108"/>
    <p:sldId id="998" r:id="rId109"/>
    <p:sldId id="999" r:id="rId110"/>
    <p:sldId id="1000" r:id="rId111"/>
    <p:sldId id="904" r:id="rId112"/>
    <p:sldId id="1189" r:id="rId113"/>
    <p:sldId id="1130" r:id="rId114"/>
    <p:sldId id="1132" r:id="rId115"/>
    <p:sldId id="1005" r:id="rId116"/>
    <p:sldId id="1006" r:id="rId117"/>
    <p:sldId id="1180" r:id="rId118"/>
    <p:sldId id="492" r:id="rId119"/>
    <p:sldId id="335" r:id="rId120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533" autoAdjust="0"/>
    <p:restoredTop sz="96400"/>
  </p:normalViewPr>
  <p:slideViewPr>
    <p:cSldViewPr>
      <p:cViewPr varScale="1">
        <p:scale>
          <a:sx n="111" d="100"/>
          <a:sy n="111" d="100"/>
        </p:scale>
        <p:origin x="224" y="5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08284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273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59683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3701136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7679646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266806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34/74pp37kn0ms547jrrt4m7v1m0000gn/T/com.microsoft.Word/WebArchiveCopyPasteTempFiles/image1160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store/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“2022 All Asset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Forecast”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January 5, 2022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picture containing person, sky, outdoor, person&#10;&#10;Description automatically generated">
            <a:extLst>
              <a:ext uri="{FF2B5EF4-FFF2-40B4-BE49-F238E27FC236}">
                <a16:creationId xmlns:a16="http://schemas.microsoft.com/office/drawing/2014/main" id="{6E434B11-B571-A24A-85F3-F7225F5B0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524000"/>
            <a:ext cx="3010772" cy="337590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</a:t>
            </a:r>
            <a:r>
              <a:rPr lang="en-US" sz="2800"/>
              <a:t>Variant Volatility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838200"/>
            <a:ext cx="112776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*Variant volatility will track one for one with stock market volatility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*Vaccine cocktails mixing Pfizer, Moderna, and AstraZeneca appear to provide greater immunity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 year ago, hospitalizations hit 1450,000/day. Now it’ 1 million/day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*12-15-year-olds are now eligible for boosters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*Omicron will only kill the anti vaxer's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*Omicron is hitting children worse than adults because they are the largest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unvaccinated population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*Pandemic is still going to zero by summer, book those cruises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*US cases top </a:t>
            </a:r>
            <a:r>
              <a:rPr lang="en-US" sz="2000" b="1" dirty="0">
                <a:solidFill>
                  <a:schemeClr val="tx1"/>
                </a:solidFill>
              </a:rPr>
              <a:t>57 million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b="1" dirty="0">
                <a:solidFill>
                  <a:schemeClr val="tx1"/>
                </a:solidFill>
              </a:rPr>
              <a:t>deaths topping 830,000 </a:t>
            </a:r>
            <a:r>
              <a:rPr lang="en-US" sz="2000" dirty="0">
                <a:solidFill>
                  <a:schemeClr val="tx1"/>
                </a:solidFill>
              </a:rPr>
              <a:t>and deaths are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limited to </a:t>
            </a:r>
            <a:r>
              <a:rPr lang="en-US" sz="2000" b="1" dirty="0">
                <a:solidFill>
                  <a:schemeClr val="tx1"/>
                </a:solidFill>
              </a:rPr>
              <a:t>1,000 a day</a:t>
            </a: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4653518"/>
            <a:ext cx="3433324" cy="1929843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0ABAA3D-773E-B14E-83EF-48CAD4FAA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762" y="2482349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B03BF02-40E8-FE4B-A3E0-9FF595E53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254" y="914400"/>
            <a:ext cx="7687491" cy="574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39AD81D-4D38-DF42-8852-D3F1BEFC4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842" y="1295400"/>
            <a:ext cx="6832315" cy="5067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00117-B626-994B-A7E5-1D99A5140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8D1FD-0762-0A4D-BBA1-FA870F5C6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wooden, wood, guitar&#10;&#10;Description automatically generated">
            <a:extLst>
              <a:ext uri="{FF2B5EF4-FFF2-40B4-BE49-F238E27FC236}">
                <a16:creationId xmlns:a16="http://schemas.microsoft.com/office/drawing/2014/main" id="{0722008C-CAF4-B745-9758-60CF86D11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45" y="76200"/>
            <a:ext cx="9132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0275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No Trade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*Not a hint of downside protection offered by gold in this global selloff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*Gold has been the worst performing asset of 2021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*Gold provided absolutely no downside protection during the pandemic crash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*If $9 trillion of investment demand decamps for the crypto world, leaving only jewelry demand, $9 trillion could go into Bitcoin.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*Rising interest rates bode poorly for precious metals as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it raises the opportunity cost for non-yielding assets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*Bitcoin is clearly sucking capital out of precious metals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*Stay away until this plays out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*Silver is still the bigger and better long-term play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028D34-757F-994B-8755-88E743681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3733800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Meltdown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30D91-6554-C749-8728-4B9B51031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110706"/>
            <a:ext cx="7188200" cy="544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6E11328-508A-FE42-80E1-9AA8EB35C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66800"/>
            <a:ext cx="7251700" cy="546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D23A164-713B-9D40-98C9-DC2B2C2B7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00" y="1295400"/>
            <a:ext cx="7188200" cy="537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1AD2D08-D5B9-1F4B-AD7E-4E89339DD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625" y="1371600"/>
            <a:ext cx="7016750" cy="514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7CE0DA8-6D31-F843-8813-E58B57AD3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71600"/>
            <a:ext cx="6673850" cy="503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907304B-2133-984E-9F8C-C978FF853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450" y="1075267"/>
            <a:ext cx="7277100" cy="533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11353800" cy="5096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ACB54-BBCE-934D-B4DE-79730C871B84}"/>
              </a:ext>
            </a:extLst>
          </p:cNvPr>
          <p:cNvSpPr txBox="1"/>
          <p:nvPr/>
        </p:nvSpPr>
        <p:spPr>
          <a:xfrm>
            <a:off x="4495804" y="518433"/>
            <a:ext cx="3908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Bump on the Way to Zero</a:t>
            </a:r>
            <a:br>
              <a:rPr lang="en-US" sz="2400" b="1" dirty="0"/>
            </a:br>
            <a:endParaRPr lang="en-US" sz="2400" b="1" dirty="0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3B0954F7-05A2-C241-B258-41D9CB97F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62" y="1066799"/>
            <a:ext cx="9811138" cy="551656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26B6A8-121F-8B4B-B83F-3EE52C8A7AF9}"/>
              </a:ext>
            </a:extLst>
          </p:cNvPr>
          <p:cNvCxnSpPr>
            <a:cxnSpLocks/>
          </p:cNvCxnSpPr>
          <p:nvPr/>
        </p:nvCxnSpPr>
        <p:spPr>
          <a:xfrm>
            <a:off x="9985927" y="1417637"/>
            <a:ext cx="1596473" cy="474546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04DCED7-3948-D74A-A9E6-1B2696DB9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1066800"/>
            <a:ext cx="7442200" cy="555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(COPX)-Trapped in a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BC321CD-C6B6-354B-9AB8-FCAC60E52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0" y="1439427"/>
            <a:ext cx="6985000" cy="518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D940E-9C02-AE47-98A3-F250EF68E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8E76A-0635-2546-A071-9DDE471C3E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9C57B25A-874C-9E40-85FA-C856AF6F3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8725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r>
              <a:rPr lang="en-US" sz="2400" b="1" dirty="0"/>
              <a:t>Real Estate – No Rest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65950"/>
            <a:ext cx="115824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/>
              <a:t>US Home Prices Soar 18.4%, </a:t>
            </a:r>
            <a:r>
              <a:rPr lang="en-US" sz="1800" i="1" dirty="0"/>
              <a:t>in October</a:t>
            </a:r>
            <a:r>
              <a:rPr lang="en-US" sz="1800" dirty="0"/>
              <a:t> according to S&amp;P Case Shiller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*Phoenix (32.3%), Tampa (28.1%), and Miami (25.7%) led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*30-year fixed rate mortgages at 3.05% were a huge help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*Major flight from New York to Florida continues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*Prices will continue to appreciate but at a third the</a:t>
            </a:r>
            <a:br>
              <a:rPr lang="en-US" sz="1800" dirty="0"/>
            </a:br>
            <a:r>
              <a:rPr lang="en-US" sz="1800" dirty="0"/>
              <a:t> 2021 18% rate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*Rents now soaring faster than home prices and</a:t>
            </a:r>
            <a:br>
              <a:rPr lang="en-US" sz="1800" dirty="0"/>
            </a:br>
            <a:r>
              <a:rPr lang="en-US" sz="1800" dirty="0"/>
              <a:t> low earnings are priced out</a:t>
            </a:r>
            <a:br>
              <a:rPr lang="en-US" dirty="0"/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7" descr="A house with a garage&#10;&#10;Description automatically generated with low confidence">
            <a:extLst>
              <a:ext uri="{FF2B5EF4-FFF2-40B4-BE49-F238E27FC236}">
                <a16:creationId xmlns:a16="http://schemas.microsoft.com/office/drawing/2014/main" id="{33C713E6-37B1-7749-8E1A-17F51CD92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2667849"/>
            <a:ext cx="4999430" cy="388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</a:t>
            </a:r>
            <a:br>
              <a:rPr lang="en-US" dirty="0"/>
            </a:br>
            <a:r>
              <a:rPr lang="en-US" sz="2000" dirty="0"/>
              <a:t>Up 18.4% for October</a:t>
            </a:r>
            <a:br>
              <a:rPr lang="en-US" sz="2000" dirty="0"/>
            </a:br>
            <a:r>
              <a:rPr lang="en-US" dirty="0"/>
              <a:t>Phoenix (33.1%), Tampa (27.2%), Miami 25.2% lead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C17D1-9079-1946-93A9-3DEDCE8D1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90268"/>
            <a:ext cx="9169400" cy="47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2.70% yielding cell phone tower REIT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710FC874-94BB-7F45-8F37-1BA3E5195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375" y="1417637"/>
            <a:ext cx="7207250" cy="512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E853A07-801C-0D4F-B7BC-F989EAC46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825" y="1219200"/>
            <a:ext cx="7118350" cy="516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0A286-2DDA-E747-A0C5-1FF69DE99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E19D3-8D85-774F-8702-31AD520719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outdoor, sky, sunset, sun&#10;&#10;Description automatically generated">
            <a:extLst>
              <a:ext uri="{FF2B5EF4-FFF2-40B4-BE49-F238E27FC236}">
                <a16:creationId xmlns:a16="http://schemas.microsoft.com/office/drawing/2014/main" id="{D459F46D-E758-E145-B600-2F9769C94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2028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January 19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Incline Village,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erson holding a baseball bat&#10;&#10;Description automatically generated with medium confidence">
            <a:extLst>
              <a:ext uri="{FF2B5EF4-FFF2-40B4-BE49-F238E27FC236}">
                <a16:creationId xmlns:a16="http://schemas.microsoft.com/office/drawing/2014/main" id="{CCEC4BA6-3FA7-C34F-A3B6-B6158BAEB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838200"/>
            <a:ext cx="3199949" cy="5029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January 4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2E9C0DDA-D002-0241-B04B-77AFF8933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75" y="869328"/>
            <a:ext cx="9016849" cy="553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38CF8-9240-3146-B14A-D56E5A04E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1B093-9D51-B343-B4F5-4CAEB07D5B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, histogram&#10;&#10;Description automatically generated">
            <a:extLst>
              <a:ext uri="{FF2B5EF4-FFF2-40B4-BE49-F238E27FC236}">
                <a16:creationId xmlns:a16="http://schemas.microsoft.com/office/drawing/2014/main" id="{292DC818-31E0-6741-ACE6-94C591ADF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533401"/>
            <a:ext cx="10744200" cy="60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79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US Economy – From Strength to Strength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1CD650-7928-2A4A-A759-A809FC49E4BE}"/>
              </a:ext>
            </a:extLst>
          </p:cNvPr>
          <p:cNvSpPr/>
          <p:nvPr/>
        </p:nvSpPr>
        <p:spPr>
          <a:xfrm>
            <a:off x="609600" y="1447801"/>
            <a:ext cx="9683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 dirty="0"/>
            </a:br>
            <a:br>
              <a:rPr lang="en-US" sz="2000" dirty="0"/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2266"/>
            <a:ext cx="10972800" cy="5232334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/>
            </a:br>
            <a:br>
              <a:rPr lang="en-US" sz="1800" dirty="0"/>
            </a:br>
            <a:r>
              <a:rPr lang="en-US" sz="2000" dirty="0"/>
              <a:t>*Two variant induced mini recession in 2021 will be followed by an historically strong 2022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*Growth will downshift from 7% to 5%, but it’s still a blockbuster number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*If covid disappears by summer the labor shortage will disappear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*One threat will be the end of supply chain problems</a:t>
            </a:r>
            <a:br>
              <a:rPr lang="en-US" sz="2000" dirty="0"/>
            </a:br>
            <a:r>
              <a:rPr lang="en-US" sz="2000" dirty="0"/>
              <a:t> result in over orders getting delivered and future orders cut back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*The big question for traders is how much of this</a:t>
            </a:r>
            <a:br>
              <a:rPr lang="en-US" sz="2000" dirty="0"/>
            </a:br>
            <a:r>
              <a:rPr lang="en-US" sz="2000" dirty="0"/>
              <a:t> growth was already priced in during 2021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*No classical recessions are due for several years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pPr marL="203200" indent="0">
              <a:buNone/>
            </a:pP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6" name="Picture 5" descr="A picture containing tree, outdoor, person, person&#10;&#10;Description automatically generated">
            <a:extLst>
              <a:ext uri="{FF2B5EF4-FFF2-40B4-BE49-F238E27FC236}">
                <a16:creationId xmlns:a16="http://schemas.microsoft.com/office/drawing/2014/main" id="{97E57531-ADE1-4848-B32F-C61259672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2428072"/>
            <a:ext cx="2886649" cy="4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91E96-D54B-1048-AC31-80E2C6FB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1346B-4B30-D14D-B721-6D332F168E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7FC9710-21ED-DF4B-AC3E-0B9A226F8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0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Buy Territory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A208F713-B952-AA4F-808D-798E5FF10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778" y="1981200"/>
            <a:ext cx="8643257" cy="465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From Extreme “BUY” to Neutral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10058400" y="1905049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10287000" y="4569468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5B2C8018-730E-294F-980F-8F4A4829D183}"/>
              </a:ext>
            </a:extLst>
          </p:cNvPr>
          <p:cNvSpPr/>
          <p:nvPr/>
        </p:nvSpPr>
        <p:spPr>
          <a:xfrm>
            <a:off x="9978486" y="3277965"/>
            <a:ext cx="1569528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Do </a:t>
            </a:r>
            <a:br>
              <a:rPr lang="en-US" sz="1800" dirty="0"/>
            </a:br>
            <a:r>
              <a:rPr lang="en-US" sz="1800" dirty="0"/>
              <a:t>Nothing</a:t>
            </a: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FEF5B4FD-EF83-2146-AD8C-38F052BE1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422399"/>
            <a:ext cx="8496300" cy="516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New Lows</a:t>
            </a:r>
            <a:br>
              <a:rPr lang="en-US" sz="2800" b="1" dirty="0"/>
            </a:br>
            <a:r>
              <a:rPr lang="en-US" sz="2400" dirty="0">
                <a:solidFill>
                  <a:srgbClr val="00A64B"/>
                </a:solidFill>
              </a:rPr>
              <a:t> 198,000 – Near a 31 Year Low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hart, bar chart, histogram&#10;&#10;Description automatically generated">
            <a:extLst>
              <a:ext uri="{FF2B5EF4-FFF2-40B4-BE49-F238E27FC236}">
                <a16:creationId xmlns:a16="http://schemas.microsoft.com/office/drawing/2014/main" id="{E6DA8556-0436-AE45-A9F1-8FF6D30EF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633687"/>
            <a:ext cx="70993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9DFB-13A3-2345-A4FD-3B79EE905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F3E2-62EA-9543-8BA2-847066353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standing next to a snowman&#10;&#10;Description automatically generated with medium confidence">
            <a:extLst>
              <a:ext uri="{FF2B5EF4-FFF2-40B4-BE49-F238E27FC236}">
                <a16:creationId xmlns:a16="http://schemas.microsoft.com/office/drawing/2014/main" id="{208385ED-613E-874C-A695-367D4403F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45" y="0"/>
            <a:ext cx="9132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10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2173-81C9-4E41-8A51-58FB89A3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ADEC8-F83E-7047-A73C-C97BC4AFE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snow, outdoor, nature, igloo&#10;&#10;Description automatically generated">
            <a:extLst>
              <a:ext uri="{FF2B5EF4-FFF2-40B4-BE49-F238E27FC236}">
                <a16:creationId xmlns:a16="http://schemas.microsoft.com/office/drawing/2014/main" id="{C3649AF4-6CD2-794C-ABDF-4074AB507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449" y="0"/>
            <a:ext cx="7797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67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What Got you Here Won’t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 You There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 major </a:t>
            </a:r>
            <a:r>
              <a:rPr lang="en-US" sz="1800" b="1" dirty="0">
                <a:solidFill>
                  <a:schemeClr val="tx1"/>
                </a:solidFill>
              </a:rPr>
              <a:t>sector rotation </a:t>
            </a:r>
            <a:r>
              <a:rPr lang="en-US" sz="1800" dirty="0">
                <a:solidFill>
                  <a:schemeClr val="tx1"/>
                </a:solidFill>
              </a:rPr>
              <a:t>took place at the end of November, out of growth tech and into financials, industrial, commodities, and value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*It could continue for 5 more months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*Soaring interest rates, </a:t>
            </a:r>
            <a:r>
              <a:rPr lang="en-US" sz="1800" dirty="0">
                <a:solidFill>
                  <a:schemeClr val="tx1"/>
                </a:solidFill>
              </a:rPr>
              <a:t>up 30 bp in two weeks is a major driver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*We will have to work </a:t>
            </a:r>
            <a:r>
              <a:rPr lang="en-US" sz="1800" b="1" dirty="0">
                <a:solidFill>
                  <a:schemeClr val="tx1"/>
                </a:solidFill>
              </a:rPr>
              <a:t>twice as hard to make half the money </a:t>
            </a:r>
            <a:r>
              <a:rPr lang="en-US" sz="1800" dirty="0">
                <a:solidFill>
                  <a:schemeClr val="tx1"/>
                </a:solidFill>
              </a:rPr>
              <a:t>in 2022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*Look for a weak index in H1 and a strong one in H2 leaving us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up 10% on the year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*Buy every 10% dip and Volatility Index pops above $30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*2020 and 2021 were characterized by multiple expansion. 2022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will be all about earnings expansion, with tech leading at 30%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growth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*Dow 240,000 by 2030 here we come!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F9585-0237-6748-A321-CAED454C9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078" y="3886200"/>
            <a:ext cx="4576046" cy="287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Year End Melt Up!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10/$410-$420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 long 10/$419-$429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6/$375-$385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10095370" y="3263753"/>
            <a:ext cx="1905000" cy="104110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First Bottom </a:t>
            </a:r>
            <a:br>
              <a:rPr lang="en-US" sz="2000" dirty="0"/>
            </a:br>
            <a:r>
              <a:rPr lang="en-US" sz="2000" dirty="0"/>
              <a:t>450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6857577" y="1941209"/>
            <a:ext cx="2514600" cy="1567881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  <a:br>
              <a:rPr lang="en-US" sz="2000" dirty="0"/>
            </a:br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$475 Achieved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0" y="5031458"/>
            <a:ext cx="1674141" cy="16741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0B2C0-1A73-9D4A-AD7F-26D8184DD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14" y="1492320"/>
            <a:ext cx="6121400" cy="463477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>
            <a:off x="2734916" y="3784307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2E56D6-FBAE-9E47-970D-3EAD4053AAF3}"/>
              </a:ext>
            </a:extLst>
          </p:cNvPr>
          <p:cNvCxnSpPr>
            <a:cxnSpLocks/>
          </p:cNvCxnSpPr>
          <p:nvPr/>
        </p:nvCxnSpPr>
        <p:spPr>
          <a:xfrm>
            <a:off x="6079839" y="2842421"/>
            <a:ext cx="624401" cy="39145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AE69D07-0C0C-8B43-8C1C-17C60147AD25}"/>
              </a:ext>
            </a:extLst>
          </p:cNvPr>
          <p:cNvCxnSpPr>
            <a:cxnSpLocks/>
          </p:cNvCxnSpPr>
          <p:nvPr/>
        </p:nvCxnSpPr>
        <p:spPr>
          <a:xfrm>
            <a:off x="2581102" y="4724400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D583F358-4FAD-B646-BB95-85222BC8A450}"/>
              </a:ext>
            </a:extLst>
          </p:cNvPr>
          <p:cNvSpPr/>
          <p:nvPr/>
        </p:nvSpPr>
        <p:spPr>
          <a:xfrm>
            <a:off x="9742049" y="4231964"/>
            <a:ext cx="1905000" cy="106466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11% Bottom </a:t>
            </a:r>
            <a:br>
              <a:rPr lang="en-US" sz="2000" dirty="0"/>
            </a:br>
            <a:r>
              <a:rPr lang="en-US" sz="2000" dirty="0"/>
              <a:t>$425</a:t>
            </a:r>
          </a:p>
        </p:txBody>
      </p:sp>
    </p:spTree>
    <p:extLst>
      <p:ext uri="{BB962C8B-B14F-4D97-AF65-F5344CB8AC3E}">
        <p14:creationId xmlns:p14="http://schemas.microsoft.com/office/powerpoint/2010/main" val="616647643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FB43B21-151A-DB40-A9E9-AFBD8E5CD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600200"/>
            <a:ext cx="6483350" cy="492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Dying a Slow Death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classic summer market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1709A53-E74E-6645-8CB0-0DADE88DF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925" y="990600"/>
            <a:ext cx="7296150" cy="550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374BE73-C384-D940-89EC-28BDA9274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25" y="1447800"/>
            <a:ext cx="6610350" cy="490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 New High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EE849F3-A367-9A4F-9AB3-08EA3C7D7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5" y="1143000"/>
            <a:ext cx="7334250" cy="550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F9F0B0B-66C8-6748-877E-1FBB59026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275" y="1524000"/>
            <a:ext cx="6775450" cy="509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A8EDB17-8A54-9545-AE13-D5603B3F0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749679"/>
            <a:ext cx="6438900" cy="483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6F96-A2CA-DE4B-85DE-F0546CE4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66251"/>
            <a:ext cx="10972800" cy="1143000"/>
          </a:xfrm>
        </p:spPr>
        <p:txBody>
          <a:bodyPr/>
          <a:lstStyle/>
          <a:p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942A0-109E-3741-A149-BA5FA81E2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snow, nature, outdoor, igloo&#10;&#10;Description automatically generated">
            <a:extLst>
              <a:ext uri="{FF2B5EF4-FFF2-40B4-BE49-F238E27FC236}">
                <a16:creationId xmlns:a16="http://schemas.microsoft.com/office/drawing/2014/main" id="{62CA40FE-DA26-E84F-B121-AC55B0500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901" y="0"/>
            <a:ext cx="5150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423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2173-81C9-4E41-8A51-58FB89A3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/>
              <a:t>JOIN ME ON CUNARD’S MS QUEEN VICTORIA FOR MY JULY 9, 2022 SEMINAR AT SEA</a:t>
            </a:r>
            <a:r>
              <a:rPr lang="en-US" sz="20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ADEC8-F83E-7047-A73C-C97BC4AFE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/>
              <a:t>*Accompany John Thomas on a seven-day </a:t>
            </a:r>
            <a:r>
              <a:rPr lang="en-US" sz="2000" b="1" dirty="0"/>
              <a:t>Norwegian Fiord Cruise on the 90,000 tonne Cunard HM Queen Victoria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*Luncheon tickets in my private cabin are $499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*Cruise bookings can be had for as little as $995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dirty="0"/>
              <a:t>I’ll be giving you my up-to-date view on stocks, bonds,</a:t>
            </a:r>
            <a:br>
              <a:rPr lang="en-US" sz="2000" dirty="0"/>
            </a:br>
            <a:r>
              <a:rPr lang="en-US" sz="2000" dirty="0"/>
              <a:t> currencies, commodities, precious metals, Bitcoin,</a:t>
            </a:r>
            <a:br>
              <a:rPr lang="en-US" sz="2000" dirty="0"/>
            </a:br>
            <a:r>
              <a:rPr lang="en-US" sz="2000" dirty="0"/>
              <a:t> and real estate. </a:t>
            </a:r>
            <a:br>
              <a:rPr lang="en-US" b="1" dirty="0"/>
            </a:br>
            <a:br>
              <a:rPr lang="en-US" b="1" dirty="0"/>
            </a:br>
            <a:r>
              <a:rPr lang="en-US" sz="2000" b="1" dirty="0"/>
              <a:t>*The ship has</a:t>
            </a:r>
            <a:r>
              <a:rPr lang="en-US" sz="2000" dirty="0"/>
              <a:t> seven restaurants, thirteen bars,</a:t>
            </a:r>
            <a:br>
              <a:rPr lang="en-US" sz="2000" dirty="0"/>
            </a:br>
            <a:r>
              <a:rPr lang="en-US" sz="2000" dirty="0"/>
              <a:t> three swimming pools, a ballroom, and a theatre. </a:t>
            </a:r>
            <a:br>
              <a:rPr lang="en-US" sz="2000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954A0-A9C5-7149-A543-09F9DF1F0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33067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9" name="Picture 5" descr="Cunard Northern Europe Cruises, 2021, 2022 and 2023 Northern Europe Cunard  Cruises | The Cruise Web">
            <a:extLst>
              <a:ext uri="{FF2B5EF4-FFF2-40B4-BE49-F238E27FC236}">
                <a16:creationId xmlns:a16="http://schemas.microsoft.com/office/drawing/2014/main" id="{E266B4C1-523D-6B47-9B9E-F31C3F931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847561"/>
            <a:ext cx="4368800" cy="273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935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Microsoft to Raise Dividend by 11% </a:t>
            </a:r>
            <a:r>
              <a:rPr lang="en-US" sz="1800" dirty="0"/>
              <a:t>and increased a $60 billion stock buyback program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12/$220-$230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1D8BA4A-BEB4-C741-9806-B3C00C4FF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057400"/>
            <a:ext cx="5975350" cy="44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Changes Name to “Meta”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CBF4A14-B472-C344-A1CC-8FAD98585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264" y="2010582"/>
            <a:ext cx="6121471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br>
              <a:rPr lang="en-US" sz="1800" dirty="0"/>
            </a:br>
            <a:r>
              <a:rPr lang="en-US" sz="1800" dirty="0"/>
              <a:t>the First $3 Trillion Market Cap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04B448D-BB9C-0142-9FEE-DC79C1E6E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985299"/>
            <a:ext cx="5810250" cy="433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15% of search is travel related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40F4266-E0A8-414F-A836-DA4FC7AF4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752600"/>
            <a:ext cx="6438900" cy="480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 i="1" dirty="0"/>
              <a:t>Amazon to Hire 125,000</a:t>
            </a:r>
            <a:r>
              <a:rPr lang="en-US" dirty="0"/>
              <a:t> and boost wages to $18 an hour</a:t>
            </a:r>
            <a:r>
              <a:rPr lang="en-US" sz="24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FD31F12-23DE-1746-8E12-BBF35EA4E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350309"/>
            <a:ext cx="7200900" cy="535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5B37930-67FB-7B4C-9784-6AAA5868B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371600"/>
            <a:ext cx="6584950" cy="499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 –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“Buy now pay latter” becomes “buy now pay never”</a:t>
            </a:r>
            <a:r>
              <a:rPr lang="en-US" sz="24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5E7C410-8762-8E46-942C-D16289FD2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0"/>
            <a:ext cx="7016750" cy="530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8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 - </a:t>
            </a:r>
            <a:r>
              <a:rPr lang="en-US" sz="2400" dirty="0"/>
              <a:t>Hits $1.2 Trillion in Market Cap</a:t>
            </a:r>
            <a:br>
              <a:rPr lang="en-US" sz="2400" dirty="0"/>
            </a:br>
            <a:r>
              <a:rPr lang="en-US" sz="1800" dirty="0"/>
              <a:t>308,000 EV’s delivered in Q4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2X 4/$450-$500 call spread, took profits on long 3/$400-$450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2/$650-$700 call spread-expires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3/$600-$650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2/$600-$650 bull call spread, Took profits on long 2/$550-$600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F329DE9-44AF-5648-9B51-892132315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275" y="2362200"/>
            <a:ext cx="5505450" cy="413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sz="1800" b="1" i="1" dirty="0"/>
              <a:t> </a:t>
            </a:r>
            <a:r>
              <a:rPr lang="en-US" sz="1800" dirty="0"/>
              <a:t>Semiconductor Shortage Slows Auto Industry,</a:t>
            </a:r>
            <a:br>
              <a:rPr lang="en-US" sz="1800" dirty="0"/>
            </a:br>
            <a:r>
              <a:rPr lang="en-US" sz="1800" dirty="0"/>
              <a:t>Graphic card sales up 87% in Q2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CA47E67-6BAB-9443-94FE-1C689455A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50" y="1474922"/>
            <a:ext cx="6134100" cy="451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74A8FDA-0C3B-2D44-A9EC-E625116D6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225" y="1371600"/>
            <a:ext cx="7067550" cy="51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FDF8A-DC8D-604F-A60E-5AA8F9571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16119-176B-2540-8B50-4D768ADC9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7DFB7B34-10F6-884D-96D2-B54D91CC4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657"/>
            <a:ext cx="5943600" cy="6792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3926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7F4A8FB-A484-D045-A7A0-4849902AF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5" y="1600200"/>
            <a:ext cx="6572250" cy="490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8374F03-626A-3048-A494-5F5AB050B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350" y="1676400"/>
            <a:ext cx="6591300" cy="491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5677DE7-FF9A-DA44-B1E2-71E9CE84E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441597"/>
            <a:ext cx="6597650" cy="489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CB997-C12C-6149-AF7F-BF442026A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D1040-7620-674E-B7A2-B501A52F31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ree, outdoor, snow, sky&#10;&#10;Description automatically generated">
            <a:extLst>
              <a:ext uri="{FF2B5EF4-FFF2-40B4-BE49-F238E27FC236}">
                <a16:creationId xmlns:a16="http://schemas.microsoft.com/office/drawing/2014/main" id="{17C638F9-ED7C-1748-B060-DDF391BAF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45" y="0"/>
            <a:ext cx="9132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259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2021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2021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year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–LEAP Candidate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China Orders Boeing 737 Max Back into the Air</a:t>
            </a:r>
            <a:br>
              <a:rPr lang="en-US" sz="1800" dirty="0"/>
            </a:br>
            <a:r>
              <a:rPr lang="en-US" sz="1800" dirty="0"/>
              <a:t>Boeing Wins a Major Order, for 30 737 MAX’s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12C88FE-FF72-2747-91A8-B8EC92A4B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370" y="2301499"/>
            <a:ext cx="5777259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increase in overnight deliveries, announces blowout earnings,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vaccine deliveries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E5152B7-48D1-D049-AA2B-5D6ED1109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860550"/>
            <a:ext cx="6042351" cy="454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EDAA448-39A8-CB4E-B8FB-D497C8273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843865"/>
            <a:ext cx="6153150" cy="455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Earnings fail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quality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E8BE73A-0A92-5145-A55E-4C366BD9F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00" y="1903708"/>
            <a:ext cx="6121400" cy="4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67476CA-6C9C-1C45-96D1-4AF9E6810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725" y="1295400"/>
            <a:ext cx="6940550" cy="518828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consecutive profitable trade alerts-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93.5% success rate in 2021-ony 7 losers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10.21%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+0.61%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+13.28%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+9.36%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+20.60%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1.03%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+15.67%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+8.91%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-11.79%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+0.71%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*2021 FINAL +90.02%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+18.75%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+512.57%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42.41%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12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Drag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62D8CC7-C69E-E749-B91F-ACA6DB7B4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66800"/>
            <a:ext cx="6997700" cy="517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648A5CC-1630-3D48-836E-3F93BC4AD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06227"/>
            <a:ext cx="6674845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FFE8700-3349-2344-BDC0-0806F806B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5" y="1676400"/>
            <a:ext cx="6191250" cy="462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Punished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7A6E782-991D-C640-B616-143F51D5B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431" y="1318647"/>
            <a:ext cx="6675137" cy="506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0F6B22C-DA2E-984A-88C8-E3BCF7764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0"/>
            <a:ext cx="7004050" cy="529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8F18281-9332-AE41-ADA5-C58FBD02E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312" y="1428750"/>
            <a:ext cx="6973376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AD195E2-84F6-404C-BC70-E37A0DFE5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35" y="1746142"/>
            <a:ext cx="5500060" cy="412115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856DDB5-42AC-2D4B-B5DC-7C15B650C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127" y="1770681"/>
            <a:ext cx="5671450" cy="41211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Biogen (BIIB)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you invest in Biotech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5085994-4FE6-514C-B8BC-5F37B3C95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236" y="1300566"/>
            <a:ext cx="658552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7D0264C-C7B5-FA49-A2C4-F64F78641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19200"/>
            <a:ext cx="7037224" cy="537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FF80BDE-3EAA-B24D-8D34-BA9E65E60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0"/>
            <a:ext cx="7023100" cy="527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100% cash</a:t>
            </a:r>
            <a:br>
              <a:rPr lang="en-US" sz="2000" b="1" dirty="0"/>
            </a:br>
            <a:r>
              <a:rPr lang="en-US" sz="2000" b="1" dirty="0"/>
              <a:t>Long Term Bull Market</a:t>
            </a:r>
            <a:br>
              <a:rPr lang="en-US" sz="2000" b="1" dirty="0"/>
            </a:br>
            <a:r>
              <a:rPr lang="en-US" sz="2000" b="1" dirty="0"/>
              <a:t>Waiting to Sell the next big rally or buy the next big dip</a:t>
            </a:r>
            <a:br>
              <a:rPr lang="en-US" sz="2000" b="1" dirty="0"/>
            </a:b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0%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5C2403-7FEE-5F48-B21E-922589B489FC}"/>
              </a:ext>
            </a:extLst>
          </p:cNvPr>
          <p:cNvSpPr txBox="1"/>
          <p:nvPr/>
        </p:nvSpPr>
        <p:spPr>
          <a:xfrm>
            <a:off x="1752600" y="3276600"/>
            <a:ext cx="2380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 Positions</a:t>
            </a:r>
          </a:p>
        </p:txBody>
      </p:sp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10/$320-$330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8/$325-$335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B069063-A8A5-C44E-81F7-194FDCF79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975" y="2164932"/>
            <a:ext cx="5734050" cy="43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Doubled Dividend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11/$95-$98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2/$55-$60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D4FD035-BB64-DA41-8D31-C36FD3BE0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927338"/>
            <a:ext cx="6032500" cy="451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Life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12/$148-$152.50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8/$140-$145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7/$140-$145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16D6E93-003C-F14D-9D8B-CCF942590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981200"/>
            <a:ext cx="6130046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6AD19CB-B938-3C4C-B870-8E5DD22C7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725" y="1860608"/>
            <a:ext cx="6178550" cy="464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0341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12/$39-$42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11/$43-$45 call spread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 11/$37-$40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55B686D-F8E1-764E-B746-605C3235B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326" y="2109994"/>
            <a:ext cx="5941347" cy="438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F881282-651A-AC47-8B11-BA68825A2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24000"/>
            <a:ext cx="6534150" cy="50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B883D93-7D5C-6F44-AF28-9E9066E6F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828800"/>
            <a:ext cx="6337300" cy="473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5/$220-$225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5/$195-$205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374D4DC-5B68-3F4B-B3AE-4F7DA386D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0" y="1905000"/>
            <a:ext cx="6019800" cy="448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1626F17-877F-6640-B434-9B2AE4B32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461361"/>
            <a:ext cx="6710880" cy="4991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050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resume buy backs at $25 billion a year, </a:t>
            </a:r>
            <a:r>
              <a:rPr lang="en-US" b="1" i="1" dirty="0"/>
              <a:t>Profits Jump 18%,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10/$275-$280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10/$272.50-$277.50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long 10/$255-$265 call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took profits on long 3/$230-$240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0A10574-4868-624B-93AA-3ACCC10D7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514600"/>
            <a:ext cx="5568950" cy="41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C419ECCB-01B7-0349-8AA4-5654B730E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75" y="214810"/>
            <a:ext cx="10972800" cy="633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906ED43-049E-104C-82B2-F8C2501AC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256"/>
            <a:ext cx="7359650" cy="557993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5E6028E-BF19-184F-891E-136D24414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296692"/>
            <a:ext cx="6642100" cy="494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E0AE76C-81F4-8945-A748-B66992B41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30085"/>
            <a:ext cx="7047277" cy="537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62189-5ED4-ED45-B808-596AF72C7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ECFB0A-6C15-9D40-B988-4596EE61D9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oad with snow on the side and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61040858-A4E6-0045-8208-5B0316D96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45" y="0"/>
            <a:ext cx="9132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767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</a:rPr>
              <a:t>*Omicron peak brings anticipation of economic recovery and a spike in interest rates, down $12 in a month in the (TLT)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*Fed is fanning the flames by ending QE and promising three interest rate hikes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final bond auctions of 2021 were a disaster across the maturity spectrum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US bond funds </a:t>
            </a:r>
            <a:r>
              <a:rPr lang="en-US" sz="1800" dirty="0">
                <a:solidFill>
                  <a:schemeClr val="tx1"/>
                </a:solidFill>
              </a:rPr>
              <a:t>took in a staggering $612 billion during the first 11 months of 2021, and all time high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Bond funds </a:t>
            </a:r>
            <a:r>
              <a:rPr lang="en-US" sz="1800" dirty="0">
                <a:solidFill>
                  <a:schemeClr val="tx1"/>
                </a:solidFill>
              </a:rPr>
              <a:t>deliver 0.8% returns in 2021, the worst real returns in 40 years.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previous record was the $486 billion absorbed in 2019. 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*In a year, yield on the ten-year US Treasury bond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will be at 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2.50% or higher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in 2020  to $105 by 2023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High Dive  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2B63D-1964-C343-ABD1-3ADA9D9EA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4146223"/>
            <a:ext cx="4343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209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Crash!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12/$152-$155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on 11/$150-$153 put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 took profits on long 10/$154-$157 put spread, took profits on long 10/$137-$140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profits on long 10/$155-$158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on 9/$155-$158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8/$157-$160 put spread, took profits on long 8/$156-$159 put spread,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A385A19-24DB-7947-AFA3-DB9139F15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217506"/>
            <a:ext cx="514145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1.69%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24D2D427-C802-5847-94EC-AAD664296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219200"/>
            <a:ext cx="7016750" cy="525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3.67%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FE1628C-A7B5-5349-8F43-2766CEA6E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90600"/>
            <a:ext cx="7042150" cy="534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CCCA6AE-7158-6B44-98EE-7B01FE22B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56102"/>
            <a:ext cx="6819900" cy="518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 dollar disease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F03A2F8-79B7-6346-9E98-781FE5E61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219200"/>
            <a:ext cx="6489700" cy="483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12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0C144A64-5BD4-D842-96D4-41049CE89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67" y="228602"/>
            <a:ext cx="11286833" cy="65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5.81% Yield-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23EDC34-526B-734C-AF9B-8EC27D993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22" y="1524000"/>
            <a:ext cx="6972300" cy="51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8D11C-D68D-0B4A-927E-AE358822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58069-9928-EE4F-80B1-6E97D06B3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5C0CABC-5417-2C4D-8F00-578AF3838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45" y="0"/>
            <a:ext cx="9132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309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New Highs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*Soaring interest rates cause US dollar to maintain one-year highs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*New $4.5 trillion in spending assure higher interest rates sooner, so does a double taper rate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forex market will notice monster US twin deficits someday, but not today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</a:rPr>
              <a:t>The Japanese yen (FXY) has been especially hard hit.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*Currency with the fastest appreciating interest rates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always does best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*Long-term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fundamentals are still poor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dollar short could be the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ten-year trade, but not yet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*Stand aside from forex for now, there are better fish to fry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33E834-559F-FE4C-91B1-AA7093B7A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797915"/>
            <a:ext cx="4248887" cy="283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0840197-2770-8B4F-ADE6-704E6D638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025" y="1066800"/>
            <a:ext cx="694795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FA9D64-CD33-A549-BCD7-538187744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00" y="990600"/>
            <a:ext cx="6883400" cy="521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24E1D23-3E7B-B04F-964C-B34F5A56E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0" y="1161506"/>
            <a:ext cx="6731000" cy="510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359BE6A-4E1F-8641-893A-FB2FC5FB9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580" y="1411817"/>
            <a:ext cx="718002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 dollar disease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60F51E7-60E3-0741-9905-FF3CDEB86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439333"/>
            <a:ext cx="7042150" cy="51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5BACC96-7546-4041-8F6B-00783BA72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50" y="1369669"/>
            <a:ext cx="7150100" cy="525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45E90-A105-AA45-8E0B-8EDF47C6E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1E727-C495-1C4B-ABD7-CD5A8F2BE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snow, tree, outdoor, covered&#10;&#10;Description automatically generated">
            <a:extLst>
              <a:ext uri="{FF2B5EF4-FFF2-40B4-BE49-F238E27FC236}">
                <a16:creationId xmlns:a16="http://schemas.microsoft.com/office/drawing/2014/main" id="{2FEB23D7-B42E-3942-A555-E8CE0F168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89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*Another barbell year begins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game will be to rotate from big tech to financials and then back into tech with interest rates as your market timer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 core short in bonds will be key, but trade this too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*Bonds could see another repeat of the January $20 crash as hedge funds add new positions for 2022,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is already down $12.00 since November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*Omicron is three times more contagious but one third as fatal, meaning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peak could be here. Only anti vaxer's are </a:t>
            </a:r>
            <a:r>
              <a:rPr lang="en-US" sz="1800" dirty="0" err="1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dieing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*Bitcoin goes dead in the face of rising rates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over $30 is the ideal entry point for new positions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*First Fed interest rate hike in 5 years has been moved up to June or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even March, triggering a 10% correction stock market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894066"/>
            <a:ext cx="3519740" cy="27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– Rising Rate Hit - Strong dollar disease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Hedge Bitcoin Letter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https://www.madhedgefundtrader.com/store/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9372600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 Bitcoin </a:t>
            </a:r>
            <a:r>
              <a:rPr lang="en-US" sz="1800" dirty="0">
                <a:solidFill>
                  <a:schemeClr val="tx1"/>
                </a:solidFill>
              </a:rPr>
              <a:t>trading around 200-Day Moving Average, as sharply rising interest rates deliver body blow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*Omicron variant delivered a new mini recession and crypto is no place to hide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*Major Bitcoin plays like (MSTR), (BLOK), and (BITO)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are entering “BUY” territory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*Long term “BUY” signal for Bitcoin still intact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</a:rPr>
              <a:t>Buy Bitcoin and Ethereum on the dip 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52130B-4F67-554A-A2C3-32DC3E4C3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4036512"/>
            <a:ext cx="3441471" cy="25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41599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($BTCUSD) – Wake Up Time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7C76DD-0FB0-4D48-B814-50E91D0C7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00" y="1010570"/>
            <a:ext cx="7264400" cy="55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283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Ethereum (ETHE)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A504791-5756-7846-8D62-8921197A4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775" y="1085326"/>
            <a:ext cx="7156450" cy="542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95461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CF2988C-828A-0440-A17A-E9C0D2315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475" y="1066800"/>
            <a:ext cx="7385050" cy="55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17425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0896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Amplify Transformational Data Sharing ETF  (BLOK) – Cross Imminent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AB77546-AEEA-E54C-9722-182D83A16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84300"/>
            <a:ext cx="6705600" cy="498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3983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D940E-9C02-AE47-98A3-F250EF68E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8E76A-0635-2546-A071-9DDE471C3E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itting on a chair&#10;&#10;Description automatically generated with low confidence">
            <a:extLst>
              <a:ext uri="{FF2B5EF4-FFF2-40B4-BE49-F238E27FC236}">
                <a16:creationId xmlns:a16="http://schemas.microsoft.com/office/drawing/2014/main" id="{580D909A-7E9C-3245-ACF8-B816A5966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162" y="0"/>
            <a:ext cx="6565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439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621674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 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762000" y="677707"/>
            <a:ext cx="11701548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OPEC+ Agrees to Oil Production Increase</a:t>
            </a:r>
            <a:r>
              <a:rPr lang="en-US" sz="1800" dirty="0"/>
              <a:t>, in January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*Screaming from its largest customer, China, prompted the move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*Some 400,000 barrels a day will be placed on the market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*Oil fell 2.5% on the news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 Saudis want to keep Texas tea under $100 a barrel,</a:t>
            </a:r>
            <a:br>
              <a:rPr lang="en-US" sz="1800" dirty="0"/>
            </a:br>
            <a:r>
              <a:rPr lang="en-US" sz="1800" dirty="0"/>
              <a:t> the price that causes recessions and less long-term consumption</a:t>
            </a: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end of oil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is upon us, but it may take 30 years to unwind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existing infrastructure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Avoid all energy plays like the plague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it’s the new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buggy whip industry as the US de-carbonizes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B1EC3A-6996-DF4F-930A-C56022102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694583"/>
            <a:ext cx="4248150" cy="239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4EF2F23-24A2-EF46-904E-4AC7D739B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738" y="914400"/>
            <a:ext cx="7903129" cy="574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9DC8824-7AA2-C34D-89E7-C8B5A9ACE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275" y="1176867"/>
            <a:ext cx="7567592" cy="55943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E6977FF-FC8C-664A-84AF-AA8441540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181" y="1295400"/>
            <a:ext cx="7359638" cy="53276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40196</TotalTime>
  <Words>4533</Words>
  <Application>Microsoft Macintosh PowerPoint</Application>
  <PresentationFormat>Widescreen</PresentationFormat>
  <Paragraphs>139</Paragraphs>
  <Slides>119</Slides>
  <Notes>89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3" baseType="lpstr">
      <vt:lpstr>Arial</vt:lpstr>
      <vt:lpstr>Calibri</vt:lpstr>
      <vt:lpstr>Times New Roman</vt:lpstr>
      <vt:lpstr>Office Theme</vt:lpstr>
      <vt:lpstr>   The Mad Hedge Fund Trader “2022 All Asset Class Forecast”   </vt:lpstr>
      <vt:lpstr>PowerPoint Presentation</vt:lpstr>
      <vt:lpstr>JOIN ME ON CUNARD’S MS QUEEN VICTORIA FOR MY JULY 9, 2022 SEMINAR AT SEA </vt:lpstr>
      <vt:lpstr>PowerPoint Presentation</vt:lpstr>
      <vt:lpstr>  Trade Alert Performance New All Time Highs! 32 consecutive profitable trade alerts- 93.5% success rate in 2021-ony 7 losers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Variant Volatility</vt:lpstr>
      <vt:lpstr>PowerPoint Presentation</vt:lpstr>
      <vt:lpstr>January 4 Infection Rate </vt:lpstr>
      <vt:lpstr>PowerPoint Presentation</vt:lpstr>
      <vt:lpstr>The US Economy – From Strength to Strength</vt:lpstr>
      <vt:lpstr>PowerPoint Presentation</vt:lpstr>
      <vt:lpstr>The Mad Hedge Profit Predictor Market Timing Index – Buy Territory An artificial intelligence driven algorithm that analyzes 30 different economic, technical, and momentum driven indicators </vt:lpstr>
      <vt:lpstr> The Mad Hedge Profit Predictor From Extreme “BUY” to Neutral </vt:lpstr>
      <vt:lpstr> Weekly Jobless Claims – New Lows  198,000 – Near a 31 Year Low </vt:lpstr>
      <vt:lpstr>PowerPoint Presentation</vt:lpstr>
      <vt:lpstr>Stocks – What Got you Here Won’t Get You There  </vt:lpstr>
      <vt:lpstr>       S&amp;P 500 – Year End Melt Up! Took profits on long 10/$410-$420 bull call spread stopped out of  long 10/$419-$429 bull call spread took profits on long 6/$375-$385 bull call spread         </vt:lpstr>
      <vt:lpstr> ProShares Ultra Short S&amp;P 500 (SDS)-  a great hedge for long stocks and bonds long 2X position has a hedge against longs and bond shorts</vt:lpstr>
      <vt:lpstr>(VIX) – Dying a Slow Death classic summer market </vt:lpstr>
      <vt:lpstr> (VXX)-  </vt:lpstr>
      <vt:lpstr> Dow Average ($INDU)- New High</vt:lpstr>
      <vt:lpstr>Russell 2000 (IWM)-  took profits on Long 10/$137-$142 vertical bull call spread took profits on Long 10/$153-$156 vertical bear put spread </vt:lpstr>
      <vt:lpstr>NASDAQ (QQQ) –  long (QQQ) 4/$330-$335 put spread  took profits on long (QQQ) 3/$340-$345 put spread  covered long (QQQ) $325-$330 put spread </vt:lpstr>
      <vt:lpstr>PowerPoint Presentation</vt:lpstr>
      <vt:lpstr>The Barbell Portfolio</vt:lpstr>
      <vt:lpstr>    Microsoft (MSFT)- Microsoft to Raise Dividend by 11% and increased a $60 billion stock buyback program  took profits on long 12/$220-$230 call spread stop loss on long 12/$170-$180 call spread  took profits on long 12/$135-$138 call spread      </vt:lpstr>
      <vt:lpstr>   Facebook (FB)- Changes Name to “Meta” took profits on Long 9/$290-$300 vertical bear put spread stopped out of Long 9/$190-$200 vertical bear put spread took profits on Long 9/$145-$155 vertical bull call spread took profits on Long 9/$150-$160 vertical bull call spread      </vt:lpstr>
      <vt:lpstr>      Apple (AAPL)- the First $3 Trillion Market Cap  took profits on long 7/$320-$330 call spread took profits on long 4/24/$250-$260 call spread took profits on long 5/$250-$260 call spread       </vt:lpstr>
      <vt:lpstr>   Alphabet (GOOGL) – Ad king on economic recovery 15% of search is travel related took profits on long 12/$1,200-$1,230 bull call spread took profits on long 9/$1,030-$1,080 vertical bull call spread    </vt:lpstr>
      <vt:lpstr>          Amazon (AMZN) –  Amazon to Hire 125,000 and boost wages to $18 an hour  took profits on long 9/$2,800-$2,900 bull call spread           </vt:lpstr>
      <vt:lpstr>        ProShares Ultra Technology (ROM) – New Highs        </vt:lpstr>
      <vt:lpstr>      PayPal (PYPL) –  “Buy now pay latter” becomes “buy now pay never”  took profits on long 4/$90-$95 call spread      </vt:lpstr>
      <vt:lpstr>       Tesla (TSLA) - Hits $1.2 Trillion in Market Cap 308,000 EV’s delivered in Q4 took profits on long 2X 4/$450-$500 call spread, took profits on long 3/$400-$450 call spread took profits on long 2/$650-$700 call spread-expires, stopped out of long 3/$600-$650 call spread Took profits on long 2/$600-$650 bull call spread, Took profits on long 2/$550-$600 bull call spread   </vt:lpstr>
      <vt:lpstr>  NVIDIA (NVDA) –  A Mad Hedge 10 bagger – Global Semiconductor Shortage Slows Auto Industry, Graphic card sales up 87% in Q2    </vt:lpstr>
      <vt:lpstr>Palo Alto Networks (PANW)-  Hacking never goes out of fashion</vt:lpstr>
      <vt:lpstr>  Advanced Micro Devices (AMD)-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PowerPoint Presentation</vt:lpstr>
      <vt:lpstr>The Second Half of the Barbell</vt:lpstr>
      <vt:lpstr>     Boeing (BA) –LEAP Candidate China Orders Boeing 737 Max Back into the Air Boeing Wins a Major Order, for 30 737 MAX’s  long 3/$146-$149 call spread took profits on long 2/$150-$160 call spread     </vt:lpstr>
      <vt:lpstr>  Package Delivery- United Parcel Service (UPS) - Package Delivery massive increase in overnight deliveries, announces blowout earnings,  vaccine deliveries took profits on long 11/$130-$140 call spread   </vt:lpstr>
      <vt:lpstr>  Caterpillar (CAT)- Ag + Infrastructure + Housing took profits on long 12/$145-$150 call spread took profits on long 11/$125-$135 call spread  </vt:lpstr>
      <vt:lpstr>  Walt Disney (DIS)- Earnings fail Highest quality recovery play stopped out of long 10/$165-$175 call spread took profits on long 3/$170-$180 call spread     </vt:lpstr>
      <vt:lpstr>Industrials Sector SPDR (XLI)- (GE), (MMM), (UNP), (UTX), (BA), (HON)</vt:lpstr>
      <vt:lpstr>  US Steel (X) – Commodity Drag   </vt:lpstr>
      <vt:lpstr>  Union Pacific RR (UNP)- Big Stuff to Ship near record earnings announced took profits on long 5/$200-$210 call spread took profits on 11/$150-$160 call spread  </vt:lpstr>
      <vt:lpstr>  Wal-Mart (WMT)- took profit on Long 11/$125-$130 bear put spread took profit on Long 10/$119-$121 bear put spread took profits on Long 8/$114-$117 bear put spread  </vt:lpstr>
      <vt:lpstr>  Macys’ (M) – Retail Punished took profits on Long 8/$23-$25 bear put spread  </vt:lpstr>
      <vt:lpstr>Delta Airlines (DAL) –   </vt:lpstr>
      <vt:lpstr>Transports Sector SPDR (XTN)- Worst Hit Sector (ALGT),  (ALK), (JBLU), (LUV), (CHRW), (DAL) </vt:lpstr>
      <vt:lpstr>Health Care Sector (XLV), (RXL) (JNJ), (PFE), (MRK), (GILD), (ACT), (AMGN)  </vt:lpstr>
      <vt:lpstr>Biogen (BIIB) Why you invest in Biotech</vt:lpstr>
      <vt:lpstr>Amgen (AMGN) took profits on long 11/$185-$200 bull call spread</vt:lpstr>
      <vt:lpstr> CRISPR Therapeutics (CRSP)   </vt:lpstr>
      <vt:lpstr>Goldman Sachs (GS) –  took profits 12/$330-$350 call spread took profits 11/$330-$350 call spread stop loss on long 11/$385-$395 call spreads took profits on long 10/$320-$330 call spread  took profits on long 8/$325-$335 call spread </vt:lpstr>
      <vt:lpstr>Morgan Stanley (MS) – Doubled Dividend took profits on long 11/$85-$90 call spread stop loss on long 11/$95-$98 call spread took profits on long 10/$85-$90 call spread  profits on long 2/$55-$60 call spread</vt:lpstr>
      <vt:lpstr> JP Morgan Chase (JPM)-Back to Life took profits 12/$148-$152.50 call spread took profits on long 10/$130-$140 call spread took profits on long 8/$140-$145 call spread took profits on long 7/$140-$145 call spread   </vt:lpstr>
      <vt:lpstr>ProShares Ultra Technology ETF (ROM) – 2X Long Technology ETF took profits on long 10/$62-65 call spread</vt:lpstr>
      <vt:lpstr>Bank of America (BAC) –  took profits long 12/$39-$42 call spread stop loss on long 11/$43-$45 call spread   took profits on  11/$37-$40 call spread   took profits on long 2/$28-$30 call spread</vt:lpstr>
      <vt:lpstr> SPDR Metals &amp; Mining ETF (XME) –  long 2/$28-$30 call spread</vt:lpstr>
      <vt:lpstr> Blackrock (BLK)-Asset Collection Boom took profits on long 3/$770-$790 call spread took profits on long 3/$310-$340 call spread </vt:lpstr>
      <vt:lpstr>Visa (V) – “Touchless” Bitcoin Drag took profits on long 5/$220-$225 bull call spread took profits on long long 5/$195-$205 bull call spread took profits on long 9/$180-$185 bull call spread</vt:lpstr>
      <vt:lpstr>Consumer Discretionary SPDR (XLY) (DIS), (AMZN), (HD), (CMCSA), (MCD), (SBUX) </vt:lpstr>
      <vt:lpstr>  Berkshire Hathaway (BRKB)- Natural Barbell resume buy backs at $25 billion a year, Profits Jump 18%, long 10/$275-$280 call spread long 10/$272.50-$277.50 call spread took profits on long 10/$255-$265 call spread took profits on long 3/$230-$240 call spread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High Dive  </vt:lpstr>
      <vt:lpstr>              Treasury ETF (TLT) – Crash! took profits on long 12/$152-$155 put spread, took profits on 11/$150-$153 put spread  took profits on long 10/$154-$157 put spread, took profits on long 10/$137-$140 call spread profits on long 10/$155-$158 put spread, took profits on 9/$155-$158 put spread  took profits on long 8/$157-$160 put spread, took profits on long 8/$156-$159 put spread,                </vt:lpstr>
      <vt:lpstr> Ten Year Treasury Yield ($TNX) – 1.69%  </vt:lpstr>
      <vt:lpstr> Junk Bonds (HYG) 3.67% Yield to Maturity  </vt:lpstr>
      <vt:lpstr>2X Short Treasuries (TBT)-Another run at highs</vt:lpstr>
      <vt:lpstr>Emerging Market Debt (ELD) 5.67% Yield- Strong dollar disease </vt:lpstr>
      <vt:lpstr>Emerging Market Debt (ELD) 5.81% Yield-  Mix of AAA, AA, and A rated bonds </vt:lpstr>
      <vt:lpstr>PowerPoint Presentation</vt:lpstr>
      <vt:lpstr>Foreign Currencies – Dollar New Highs  </vt:lpstr>
      <vt:lpstr>   Japanese Yen (FXY)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Strong dollar disease   </vt:lpstr>
      <vt:lpstr>Chinese Yuan- (CYB)-  </vt:lpstr>
      <vt:lpstr>PowerPoint Presentation</vt:lpstr>
      <vt:lpstr>  Bitcoin – Rising Rate Hit - Strong dollar disease Buy the Mad Hedge Bitcoin Letter at https://www.madhedgefundtrader.com/store/  </vt:lpstr>
      <vt:lpstr>Bitcoin ($BTCUSD) – Wake Up Time   </vt:lpstr>
      <vt:lpstr>Ethereum (ETHE) –   </vt:lpstr>
      <vt:lpstr>MicroStrategy (MSTR) –   </vt:lpstr>
      <vt:lpstr>Amplify Transformational Data Sharing ETF  (BLOK) – Cross Imminent  </vt:lpstr>
      <vt:lpstr>PowerPoint Presentation</vt:lpstr>
      <vt:lpstr>Energy –   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PowerPoint Presentation</vt:lpstr>
      <vt:lpstr>Precious Metals – No Trade</vt:lpstr>
      <vt:lpstr>  Gold (GLD)- Meltdown 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(COPX)-Trapped in a Range </vt:lpstr>
      <vt:lpstr>PowerPoint Presentation</vt:lpstr>
      <vt:lpstr>Real Estate – No Rest</vt:lpstr>
      <vt:lpstr>S&amp;P Case Shiller Up 18.4% for October Phoenix (33.1%), Tampa (27.2%), Miami 25.2% lead</vt:lpstr>
      <vt:lpstr>Crown Castle International (CCI) – 2.70%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       Next Strategy Webinar   12:00 EST Wednesday, January 19  from Incline Village, NV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8043</cp:revision>
  <cp:lastPrinted>2022-01-05T03:44:27Z</cp:lastPrinted>
  <dcterms:created xsi:type="dcterms:W3CDTF">2015-02-05T17:12:57Z</dcterms:created>
  <dcterms:modified xsi:type="dcterms:W3CDTF">2022-01-05T16:44:55Z</dcterms:modified>
</cp:coreProperties>
</file>