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13"/>
  </p:notesMasterIdLst>
  <p:sldIdLst>
    <p:sldId id="256" r:id="rId2"/>
    <p:sldId id="888" r:id="rId3"/>
    <p:sldId id="605" r:id="rId4"/>
    <p:sldId id="997" r:id="rId5"/>
    <p:sldId id="664" r:id="rId6"/>
    <p:sldId id="824" r:id="rId7"/>
    <p:sldId id="1106" r:id="rId8"/>
    <p:sldId id="1107" r:id="rId9"/>
    <p:sldId id="1192" r:id="rId10"/>
    <p:sldId id="1109" r:id="rId11"/>
    <p:sldId id="1181" r:id="rId12"/>
    <p:sldId id="1193" r:id="rId13"/>
    <p:sldId id="1118" r:id="rId14"/>
    <p:sldId id="1076" r:id="rId15"/>
    <p:sldId id="695" r:id="rId16"/>
    <p:sldId id="898" r:id="rId17"/>
    <p:sldId id="1171" r:id="rId18"/>
    <p:sldId id="1142" r:id="rId19"/>
    <p:sldId id="1113" r:id="rId20"/>
    <p:sldId id="1033" r:id="rId21"/>
    <p:sldId id="1073" r:id="rId22"/>
    <p:sldId id="1074" r:id="rId23"/>
    <p:sldId id="1026" r:id="rId24"/>
    <p:sldId id="570" r:id="rId25"/>
    <p:sldId id="280" r:id="rId26"/>
    <p:sldId id="1057" r:id="rId27"/>
    <p:sldId id="563" r:id="rId28"/>
    <p:sldId id="835" r:id="rId29"/>
    <p:sldId id="613" r:id="rId30"/>
    <p:sldId id="831" r:id="rId31"/>
    <p:sldId id="811" r:id="rId32"/>
    <p:sldId id="1025" r:id="rId33"/>
    <p:sldId id="891" r:id="rId34"/>
    <p:sldId id="1047" r:id="rId35"/>
    <p:sldId id="814" r:id="rId36"/>
    <p:sldId id="1072" r:id="rId37"/>
    <p:sldId id="764" r:id="rId38"/>
    <p:sldId id="765" r:id="rId39"/>
    <p:sldId id="1071" r:id="rId40"/>
    <p:sldId id="1157" r:id="rId41"/>
    <p:sldId id="1070" r:id="rId42"/>
    <p:sldId id="840" r:id="rId43"/>
    <p:sldId id="1068" r:id="rId44"/>
    <p:sldId id="1069" r:id="rId45"/>
    <p:sldId id="893" r:id="rId46"/>
    <p:sldId id="289" r:id="rId47"/>
    <p:sldId id="730" r:id="rId48"/>
    <p:sldId id="1054" r:id="rId49"/>
    <p:sldId id="994" r:id="rId50"/>
    <p:sldId id="996" r:id="rId51"/>
    <p:sldId id="830" r:id="rId52"/>
    <p:sldId id="481" r:id="rId53"/>
    <p:sldId id="290" r:id="rId54"/>
    <p:sldId id="1008" r:id="rId55"/>
    <p:sldId id="1133" r:id="rId56"/>
    <p:sldId id="1009" r:id="rId57"/>
    <p:sldId id="669" r:id="rId58"/>
    <p:sldId id="1079" r:id="rId59"/>
    <p:sldId id="1043" r:id="rId60"/>
    <p:sldId id="1081" r:id="rId61"/>
    <p:sldId id="1083" r:id="rId62"/>
    <p:sldId id="1086" r:id="rId63"/>
    <p:sldId id="1080" r:id="rId64"/>
    <p:sldId id="1049" r:id="rId65"/>
    <p:sldId id="336" r:id="rId66"/>
    <p:sldId id="1084" r:id="rId67"/>
    <p:sldId id="295" r:id="rId68"/>
    <p:sldId id="501" r:id="rId69"/>
    <p:sldId id="539" r:id="rId70"/>
    <p:sldId id="1194" r:id="rId71"/>
    <p:sldId id="1114" r:id="rId72"/>
    <p:sldId id="654" r:id="rId73"/>
    <p:sldId id="659" r:id="rId74"/>
    <p:sldId id="655" r:id="rId75"/>
    <p:sldId id="656" r:id="rId76"/>
    <p:sldId id="657" r:id="rId77"/>
    <p:sldId id="658" r:id="rId78"/>
    <p:sldId id="1115" r:id="rId79"/>
    <p:sldId id="533" r:id="rId80"/>
    <p:sldId id="756" r:id="rId81"/>
    <p:sldId id="1001" r:id="rId82"/>
    <p:sldId id="786" r:id="rId83"/>
    <p:sldId id="546" r:id="rId84"/>
    <p:sldId id="536" r:id="rId85"/>
    <p:sldId id="1150" r:id="rId86"/>
    <p:sldId id="1153" r:id="rId87"/>
    <p:sldId id="1154" r:id="rId88"/>
    <p:sldId id="1168" r:id="rId89"/>
    <p:sldId id="1169" r:id="rId90"/>
    <p:sldId id="1116" r:id="rId91"/>
    <p:sldId id="388" r:id="rId92"/>
    <p:sldId id="312" r:id="rId93"/>
    <p:sldId id="380" r:id="rId94"/>
    <p:sldId id="747" r:id="rId95"/>
    <p:sldId id="313" r:id="rId96"/>
    <p:sldId id="972" r:id="rId97"/>
    <p:sldId id="907" r:id="rId98"/>
    <p:sldId id="650" r:id="rId99"/>
    <p:sldId id="729" r:id="rId100"/>
    <p:sldId id="737" r:id="rId101"/>
    <p:sldId id="998" r:id="rId102"/>
    <p:sldId id="999" r:id="rId103"/>
    <p:sldId id="1000" r:id="rId104"/>
    <p:sldId id="904" r:id="rId105"/>
    <p:sldId id="1130" r:id="rId106"/>
    <p:sldId id="1132" r:id="rId107"/>
    <p:sldId id="1005" r:id="rId108"/>
    <p:sldId id="1006" r:id="rId109"/>
    <p:sldId id="1180" r:id="rId110"/>
    <p:sldId id="492" r:id="rId111"/>
    <p:sldId id="335" r:id="rId112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41" autoAdjust="0"/>
    <p:restoredTop sz="96400"/>
  </p:normalViewPr>
  <p:slideViewPr>
    <p:cSldViewPr>
      <p:cViewPr varScale="1">
        <p:scale>
          <a:sx n="155" d="100"/>
          <a:sy n="155" d="100"/>
        </p:scale>
        <p:origin x="192" y="23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90906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537195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024743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4082847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4273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59683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3701136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7679646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2668064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dhedgefundtrader.com/store/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9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“Turmoil”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Incline Village, NV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February 2, 2022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94FC65-C8B5-B140-84F2-A89DC8482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1676400"/>
            <a:ext cx="5829782" cy="287845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February 2nd 2022 Infection Rate</a:t>
            </a:r>
            <a:br>
              <a:rPr lang="en-US" sz="2800" b="1" dirty="0"/>
            </a:br>
            <a:endParaRPr lang="en-US" sz="2800" b="1" dirty="0"/>
          </a:p>
        </p:txBody>
      </p:sp>
      <p:pic>
        <p:nvPicPr>
          <p:cNvPr id="5" name="Picture 4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30159645-DE11-F444-ADA5-4E7EC7775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061447"/>
            <a:ext cx="10210800" cy="567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1269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4FAEFD6-9013-0B4A-BC00-20694FB69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371600"/>
            <a:ext cx="8256207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317D68D-7806-E148-BA18-DFF712969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95400"/>
            <a:ext cx="7004050" cy="531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6E06ABF-3553-9F44-9FE6-A2A58259B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838200"/>
            <a:ext cx="7541517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2/$39-41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5F3226C-6C1B-FE4F-AF65-46221BF30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172" y="1042987"/>
            <a:ext cx="7399656" cy="559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(COPX)-Uptrend Resumes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Copper Unions Vote to Strike in Chile</a:t>
            </a:r>
            <a:r>
              <a:rPr lang="en-US" sz="1800" dirty="0"/>
              <a:t>, cutting off 33% of the global supply </a:t>
            </a:r>
            <a:endParaRPr lang="en-US"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84FA9F7-D835-894D-BD99-DF2491F8C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539874"/>
            <a:ext cx="6612683" cy="509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1143000"/>
          </a:xfrm>
        </p:spPr>
        <p:txBody>
          <a:bodyPr/>
          <a:lstStyle/>
          <a:p>
            <a:r>
              <a:rPr lang="en-US" sz="2400" b="1" dirty="0"/>
              <a:t>Real Estate – No Rest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65950"/>
            <a:ext cx="115824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Existing Homes Sales Hit a 15 Year High</a:t>
            </a:r>
            <a:r>
              <a:rPr lang="en-US" sz="1800" dirty="0">
                <a:solidFill>
                  <a:schemeClr val="tx1"/>
                </a:solidFill>
              </a:rPr>
              <a:t>, at 6.12 million, the best since 2006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*Extreme inventory shortage is the issue, with only 910,000 homes for sale at the end of the year, an incredibly low 1.8-month supply.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*You can’t find anything on the market now, to buy or rent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*The medium price of a home sold in December was $358,000, a 15.8% gain YOY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New Home Sales Skyrocket</a:t>
            </a:r>
            <a:r>
              <a:rPr lang="en-US" sz="1800" dirty="0"/>
              <a:t> to an eye popping 811,000 in December, up 11.7% YOY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*Median sales prices jump to $377,700, up 3% YOY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S&amp;P Case Shiller Rockets 18.8%,</a:t>
            </a:r>
            <a:r>
              <a:rPr lang="en-US" sz="1800" dirty="0"/>
              <a:t> in November</a:t>
            </a:r>
            <a:br>
              <a:rPr lang="en-US" sz="1800" dirty="0"/>
            </a:br>
            <a:r>
              <a:rPr lang="en-US" sz="1800" dirty="0"/>
              <a:t> with its National Home Price Index</a:t>
            </a:r>
            <a:br>
              <a:rPr lang="en-US" sz="1800" dirty="0"/>
            </a:br>
            <a:r>
              <a:rPr lang="en-US" sz="1800" dirty="0"/>
              <a:t>The real estate boom is years away from a peak.</a:t>
            </a:r>
            <a:br>
              <a:rPr lang="en-US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BBF13B-43C1-3B4A-8511-DF11D7E1D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4304918"/>
            <a:ext cx="4419600" cy="230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</a:t>
            </a:r>
            <a:br>
              <a:rPr lang="en-US" dirty="0"/>
            </a:br>
            <a:r>
              <a:rPr lang="en-US" b="1" i="1" dirty="0"/>
              <a:t>S&amp;P Case Shiller Rockets 18.8%,</a:t>
            </a:r>
            <a:r>
              <a:rPr lang="en-US" dirty="0"/>
              <a:t> in November with its National Home Price Index</a:t>
            </a:r>
            <a:br>
              <a:rPr lang="en-US" dirty="0"/>
            </a:br>
            <a:r>
              <a:rPr lang="en-US" dirty="0"/>
              <a:t> Phoenix 32.2%, Tampa (29%), and Miami (26.6%) were the big gainers</a:t>
            </a:r>
            <a:br>
              <a:rPr lang="en-US" dirty="0"/>
            </a:b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3C17D1-9079-1946-93A9-3DEDCE8D1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790268"/>
            <a:ext cx="9169400" cy="479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2.70% yielding cell phone tower REIT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4AD7B668-4E8F-B444-98D4-DCE573A88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311775"/>
            <a:ext cx="6837319" cy="51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4FA0A111-8BE4-604D-8F91-7413F800F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079500"/>
            <a:ext cx="7504616" cy="559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0A286-2DDA-E747-A0C5-1FF69DE99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erson sitting at a table with a cake&#10;&#10;Description automatically generated with medium confidence">
            <a:extLst>
              <a:ext uri="{FF2B5EF4-FFF2-40B4-BE49-F238E27FC236}">
                <a16:creationId xmlns:a16="http://schemas.microsoft.com/office/drawing/2014/main" id="{2624BFDB-F213-8248-81B3-2CBDC6C8F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20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38CF8-9240-3146-B14A-D56E5A04E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1B093-9D51-B343-B4F5-4CAEB07D5B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E90BDE6F-C0FB-B24F-A419-7019B36D9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78" y="0"/>
            <a:ext cx="10670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7989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sell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sell rallies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$30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– stand aside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February 16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Incline Village, NV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4" name="Picture 3" descr="A picture containing outdoor, snow, sky, skiing&#10;&#10;Description automatically generated">
            <a:extLst>
              <a:ext uri="{FF2B5EF4-FFF2-40B4-BE49-F238E27FC236}">
                <a16:creationId xmlns:a16="http://schemas.microsoft.com/office/drawing/2014/main" id="{08C58E39-CC65-C84C-B5A2-BDFF94037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8800" y="990600"/>
            <a:ext cx="4978400" cy="3733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A1EA89-ADDF-7643-B217-3C1B2E1534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A6E16CC1-ED36-ED47-A855-C673DA12C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0" y="1193800"/>
            <a:ext cx="108077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25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90600" y="267288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Powering On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4ED166-5086-6548-92CD-BF3C9148A75E}"/>
              </a:ext>
            </a:extLst>
          </p:cNvPr>
          <p:cNvSpPr/>
          <p:nvPr/>
        </p:nvSpPr>
        <p:spPr>
          <a:xfrm>
            <a:off x="609600" y="1447801"/>
            <a:ext cx="1112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1CD650-7928-2A4A-A759-A809FC49E4BE}"/>
              </a:ext>
            </a:extLst>
          </p:cNvPr>
          <p:cNvSpPr/>
          <p:nvPr/>
        </p:nvSpPr>
        <p:spPr>
          <a:xfrm>
            <a:off x="609600" y="1447801"/>
            <a:ext cx="9683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F69D21-5F0A-584F-A9A1-80B6EFF8F138}"/>
              </a:ext>
            </a:extLst>
          </p:cNvPr>
          <p:cNvSpPr/>
          <p:nvPr/>
        </p:nvSpPr>
        <p:spPr>
          <a:xfrm>
            <a:off x="609600" y="1318848"/>
            <a:ext cx="1030967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2000" dirty="0"/>
            </a:br>
            <a:br>
              <a:rPr lang="en-US" sz="2000" dirty="0"/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92266"/>
            <a:ext cx="10972800" cy="5232334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Fed to Raise Rates Eight Times. </a:t>
            </a:r>
            <a:r>
              <a:rPr lang="en-US" sz="1800" dirty="0"/>
              <a:t>That’s what will be needed to curb the current runaway inflation which is now at 7.0% and still rising</a:t>
            </a:r>
          </a:p>
          <a:p>
            <a:pPr marL="203200" indent="0">
              <a:buNone/>
            </a:pPr>
            <a:br>
              <a:rPr lang="en-US" sz="1800" dirty="0"/>
            </a:br>
            <a:r>
              <a:rPr lang="en-US" sz="1800" dirty="0"/>
              <a:t>*Personally, I think it will be 12 quarter point increments to peak out at a 3 ¼% overnight rate.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*The economy is still very strong, but Omicron is a concern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Q4 GDP Explodes at 6.9%, </a:t>
            </a:r>
            <a:r>
              <a:rPr lang="en-US" sz="1800" dirty="0"/>
              <a:t>continuing the highest economic growth rate in decades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*Watch for growth to slow to </a:t>
            </a:r>
            <a:r>
              <a:rPr lang="en-US" sz="1800" b="1" dirty="0"/>
              <a:t>2.0% in Q1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China’s Zero Covid Policy to Continue Through Fall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dirty="0"/>
              <a:t> and so will our supply chain and inflation problems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China GDP Grows 8.1% YOY</a:t>
            </a:r>
            <a:r>
              <a:rPr lang="en-US" sz="1800" dirty="0"/>
              <a:t> but is rapidly slowing</a:t>
            </a:r>
            <a:br>
              <a:rPr lang="en-US" sz="1800" dirty="0"/>
            </a:br>
            <a:r>
              <a:rPr lang="en-US" sz="1800" dirty="0"/>
              <a:t> now thanks to Omicron</a:t>
            </a: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D0F36-20C7-9B4F-848A-0282667CF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3999345"/>
            <a:ext cx="3987800" cy="264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Buy Territory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4" name="Picture 3" descr="A close-up of a speedometer&#10;&#10;Description automatically generated with medium confidence">
            <a:extLst>
              <a:ext uri="{FF2B5EF4-FFF2-40B4-BE49-F238E27FC236}">
                <a16:creationId xmlns:a16="http://schemas.microsoft.com/office/drawing/2014/main" id="{E4634092-FA7F-B443-86A5-D449EEBBE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714" y="1752600"/>
            <a:ext cx="9002486" cy="484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From Extreme “BUY” to Neutral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10058400" y="1905049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8" name="Left Arrow Callout 7">
            <a:extLst>
              <a:ext uri="{FF2B5EF4-FFF2-40B4-BE49-F238E27FC236}">
                <a16:creationId xmlns:a16="http://schemas.microsoft.com/office/drawing/2014/main" id="{F92F4606-D151-A14A-9AEF-EFC004AC6242}"/>
              </a:ext>
            </a:extLst>
          </p:cNvPr>
          <p:cNvSpPr/>
          <p:nvPr/>
        </p:nvSpPr>
        <p:spPr>
          <a:xfrm>
            <a:off x="10287000" y="4569468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sp>
        <p:nvSpPr>
          <p:cNvPr id="9" name="Left Arrow Callout 8">
            <a:extLst>
              <a:ext uri="{FF2B5EF4-FFF2-40B4-BE49-F238E27FC236}">
                <a16:creationId xmlns:a16="http://schemas.microsoft.com/office/drawing/2014/main" id="{5B2C8018-730E-294F-980F-8F4A4829D183}"/>
              </a:ext>
            </a:extLst>
          </p:cNvPr>
          <p:cNvSpPr/>
          <p:nvPr/>
        </p:nvSpPr>
        <p:spPr>
          <a:xfrm>
            <a:off x="9978486" y="3277965"/>
            <a:ext cx="1569528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Do </a:t>
            </a:r>
            <a:br>
              <a:rPr lang="en-US" sz="1800" dirty="0"/>
            </a:br>
            <a:r>
              <a:rPr lang="en-US" sz="1800" dirty="0"/>
              <a:t>Nothing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629E41CD-FCB5-0A48-8182-33BF1E187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00" y="1600199"/>
            <a:ext cx="8470900" cy="498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New Lows</a:t>
            </a:r>
            <a:br>
              <a:rPr lang="en-US" sz="2800" b="1" dirty="0"/>
            </a:br>
            <a:r>
              <a:rPr lang="en-US" sz="2400" dirty="0">
                <a:solidFill>
                  <a:srgbClr val="FF0000"/>
                </a:solidFill>
              </a:rPr>
              <a:t> 260,000 – 4 Month High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Chart, bar chart, histogram&#10;&#10;Description automatically generated">
            <a:extLst>
              <a:ext uri="{FF2B5EF4-FFF2-40B4-BE49-F238E27FC236}">
                <a16:creationId xmlns:a16="http://schemas.microsoft.com/office/drawing/2014/main" id="{E6DA8556-0436-AE45-A9F1-8FF6D30EF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633687"/>
            <a:ext cx="70993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E9DFB-13A3-2345-A4FD-3B79EE905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F3E2-62EA-9543-8BA2-8470663538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tree, outdoor, road, street&#10;&#10;Description automatically generated">
            <a:extLst>
              <a:ext uri="{FF2B5EF4-FFF2-40B4-BE49-F238E27FC236}">
                <a16:creationId xmlns:a16="http://schemas.microsoft.com/office/drawing/2014/main" id="{E2B76FBA-AA75-9C48-BC5B-A172951C1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10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Palpitations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801414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Dow Dives Nearly $4,000 points in 14 days</a:t>
            </a:r>
            <a:r>
              <a:rPr lang="en-US" sz="1800" dirty="0"/>
              <a:t>, in the mother of all corrections. 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The Market is De-Grossing Big Time</a:t>
            </a:r>
            <a:r>
              <a:rPr lang="en-US" sz="1800" dirty="0"/>
              <a:t>. That means cutting total market exposure and selling everything, regardless of stock or sector.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*Interest sensitives </a:t>
            </a:r>
            <a:r>
              <a:rPr lang="en-US" sz="1800" dirty="0">
                <a:solidFill>
                  <a:schemeClr val="tx1"/>
                </a:solidFill>
              </a:rPr>
              <a:t>will be leaders for the next six months, like banks, brokers, and fund managers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NASDAQ </a:t>
            </a:r>
            <a:r>
              <a:rPr lang="en-US" sz="1800" i="1" dirty="0">
                <a:solidFill>
                  <a:schemeClr val="tx1"/>
                </a:solidFill>
              </a:rPr>
              <a:t>Stocks suffer worst January in history</a:t>
            </a:r>
            <a:br>
              <a:rPr lang="en-US" sz="1800" i="1" dirty="0">
                <a:solidFill>
                  <a:schemeClr val="tx1"/>
                </a:solidFill>
              </a:rPr>
            </a:br>
            <a:br>
              <a:rPr lang="en-US" sz="1800" i="1" dirty="0">
                <a:solidFill>
                  <a:schemeClr val="tx1"/>
                </a:solidFill>
              </a:rPr>
            </a:br>
            <a:r>
              <a:rPr lang="en-US" sz="1800" i="1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Stocks to Fall Another 10%,</a:t>
            </a:r>
            <a:r>
              <a:rPr lang="en-US" sz="1800" dirty="0"/>
              <a:t> says Wharton Prof Jeremy Siegel,</a:t>
            </a:r>
            <a:br>
              <a:rPr lang="en-US" sz="1800" dirty="0"/>
            </a:br>
            <a:r>
              <a:rPr lang="en-US" sz="1800" dirty="0"/>
              <a:t> who has been uncannily accurate for the past decade. 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*Volatility to remain high, a money maker for </a:t>
            </a:r>
            <a:r>
              <a:rPr lang="en-US" sz="1800" b="1" dirty="0">
                <a:solidFill>
                  <a:schemeClr val="tx1"/>
                </a:solidFill>
              </a:rPr>
              <a:t>Mad Hedge</a:t>
            </a:r>
            <a:br>
              <a:rPr lang="en-US" sz="18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dirty="0">
                <a:solidFill>
                  <a:schemeClr val="tx1"/>
                </a:solidFill>
              </a:rPr>
              <a:t>S&amp;P 500 Profits Jump 22.4% in Q4</a:t>
            </a:r>
            <a:r>
              <a:rPr lang="en-US" sz="1800" dirty="0">
                <a:solidFill>
                  <a:schemeClr val="tx1"/>
                </a:solidFill>
              </a:rPr>
              <a:t>, possibly taking the full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year figure up an incredible 49%.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46EC10-371E-6F43-891C-56CBC134C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342900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91440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Year End Melt Up!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2/$410-$420 bull call spread, long 2/$465-$475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2/$480-$500 bear put spread, Took profits on long 10/$410-$420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182100" y="4191000"/>
            <a:ext cx="2362200" cy="13592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395</a:t>
            </a:r>
            <a:br>
              <a:rPr lang="en-US" sz="2000" dirty="0"/>
            </a:br>
            <a:r>
              <a:rPr lang="en-US" sz="2000" dirty="0"/>
              <a:t>Down</a:t>
            </a:r>
            <a:br>
              <a:rPr lang="en-US" sz="2000" dirty="0"/>
            </a:br>
            <a:r>
              <a:rPr lang="en-US" sz="2000" dirty="0"/>
              <a:t>17.7%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4572" y="831230"/>
            <a:ext cx="1674141" cy="1674141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C2E56D6-FBAE-9E47-970D-3EAD4053AAF3}"/>
              </a:ext>
            </a:extLst>
          </p:cNvPr>
          <p:cNvCxnSpPr>
            <a:cxnSpLocks/>
          </p:cNvCxnSpPr>
          <p:nvPr/>
        </p:nvCxnSpPr>
        <p:spPr>
          <a:xfrm>
            <a:off x="6079839" y="2842421"/>
            <a:ext cx="624401" cy="39145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8C84BAC2-0659-1E42-A944-67E449F41518}"/>
              </a:ext>
            </a:extLst>
          </p:cNvPr>
          <p:cNvSpPr/>
          <p:nvPr/>
        </p:nvSpPr>
        <p:spPr>
          <a:xfrm>
            <a:off x="9412266" y="2329184"/>
            <a:ext cx="2226528" cy="121804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First Support</a:t>
            </a:r>
            <a:br>
              <a:rPr lang="en-US" sz="2000" dirty="0"/>
            </a:br>
            <a:r>
              <a:rPr lang="en-US" sz="2000" dirty="0"/>
              <a:t>$420</a:t>
            </a:r>
            <a:br>
              <a:rPr lang="en-US" sz="2000" dirty="0"/>
            </a:br>
            <a:r>
              <a:rPr lang="en-US" sz="2000" dirty="0"/>
              <a:t>-12.5%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3FCBEF-1A71-6042-9616-67EEADC94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517280"/>
            <a:ext cx="6285550" cy="475905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5D9B87-0E6B-6043-A3DE-AAEF9A4A2C30}"/>
              </a:ext>
            </a:extLst>
          </p:cNvPr>
          <p:cNvCxnSpPr>
            <a:cxnSpLocks/>
          </p:cNvCxnSpPr>
          <p:nvPr/>
        </p:nvCxnSpPr>
        <p:spPr>
          <a:xfrm>
            <a:off x="1828800" y="4191000"/>
            <a:ext cx="7029795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84874A-6DEA-B946-A019-7C7362351FAB}"/>
              </a:ext>
            </a:extLst>
          </p:cNvPr>
          <p:cNvCxnSpPr>
            <a:cxnSpLocks/>
          </p:cNvCxnSpPr>
          <p:nvPr/>
        </p:nvCxnSpPr>
        <p:spPr>
          <a:xfrm>
            <a:off x="2362200" y="3531404"/>
            <a:ext cx="7029795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647643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14.59%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+0.61%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+13.28%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+9.36%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+20.60%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1.03%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+15.67%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+8.91%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+8.13%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         *November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-11.79%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+0.71%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+11.26%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*2022 YTD +14.59%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-3.2%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+527.15%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43.19%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12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806094D-72BD-9C47-88A2-68396F018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752600"/>
            <a:ext cx="7086600" cy="44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Dying a Slow Death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classic summer market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37345FFD-FE8E-5540-AD88-68346C79B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565" y="1238250"/>
            <a:ext cx="710087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E9B5B7E-01D8-064E-9C58-BC90970C8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375064"/>
            <a:ext cx="7042150" cy="522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0DAE72E9-C7AE-7F49-A33E-C71666A60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150" y="1219200"/>
            <a:ext cx="7150100" cy="533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133600" y="457200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5D3F33A-556E-9944-9BA1-5CCE52F0F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287" y="1547812"/>
            <a:ext cx="6788150" cy="510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covered long (QQQ) $325-$330 put spread 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4568816A-4FD1-6843-94BF-A1BE8BBD3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1828800"/>
            <a:ext cx="5753100" cy="42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 dirty="0"/>
              <a:t>*50% Big Tech</a:t>
            </a:r>
            <a:r>
              <a:rPr lang="en-US" b="1" i="1" dirty="0"/>
              <a:t> </a:t>
            </a:r>
            <a:r>
              <a:rPr lang="en-US" sz="2000" b="1" i="1" dirty="0"/>
              <a:t>- 2% of US Employment but 27% of Market Cap and 38% of Profits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50%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</a:t>
            </a:r>
            <a:br>
              <a:rPr lang="en-US" sz="2400" dirty="0"/>
            </a:br>
            <a:r>
              <a:rPr lang="en-US" sz="2400" dirty="0"/>
              <a:t>Couriers</a:t>
            </a:r>
            <a:br>
              <a:rPr lang="en-US" sz="2400" dirty="0"/>
            </a:br>
            <a:r>
              <a:rPr lang="en-US" sz="2400" dirty="0"/>
              <a:t>Banks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Cards</a:t>
            </a:r>
            <a:br>
              <a:rPr lang="en-US" sz="2400" dirty="0"/>
            </a:br>
            <a:r>
              <a:rPr lang="en-US" sz="2400" dirty="0"/>
              <a:t>Event organizers</a:t>
            </a:r>
            <a:br>
              <a:rPr lang="en-US" sz="2400" dirty="0"/>
            </a:br>
            <a:r>
              <a:rPr lang="en-US" sz="2400" dirty="0"/>
              <a:t>Ticket sales</a:t>
            </a:r>
            <a:br>
              <a:rPr lang="en-US" sz="2400" dirty="0"/>
            </a:br>
            <a:r>
              <a:rPr lang="en-US" sz="2400" dirty="0"/>
              <a:t>Retailers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66800" y="152400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2/$340-$350 bear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12/$220-$230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12/$170-$180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DA1E048-8C1B-4D41-B85A-7078E6785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2057400"/>
            <a:ext cx="5981700" cy="446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 Changes Name to “Meta”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505B66A-F793-5A4B-AD9C-EEC0E7A98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0" y="1600200"/>
            <a:ext cx="6692900" cy="503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</a:t>
            </a:r>
            <a:br>
              <a:rPr lang="en-US" sz="1800" dirty="0"/>
            </a:br>
            <a:r>
              <a:rPr lang="en-US" b="1" i="1" dirty="0"/>
              <a:t>Apple Blows it Away</a:t>
            </a:r>
            <a:r>
              <a:rPr lang="en-US" dirty="0"/>
              <a:t>, with Q4 revenues of an eye popping $124 billion, up 11% YOY. Some $27 billion in dividends and share buy backs was returned to shareholders.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</a:rPr>
              <a:t>long 2/$180-$190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C2BB078-137B-C744-9E18-BAB344FAB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700" y="1676400"/>
            <a:ext cx="657860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187057"/>
            <a:ext cx="94170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b="1" dirty="0"/>
              <a:t>60% Long, 30% short, 10% cash</a:t>
            </a:r>
            <a:br>
              <a:rPr lang="en-US" sz="2000" b="1" dirty="0"/>
            </a:br>
            <a:r>
              <a:rPr lang="en-US" sz="2000" b="1" dirty="0"/>
              <a:t>Long Term Bull Market</a:t>
            </a:r>
            <a:br>
              <a:rPr lang="en-US" sz="2000" b="1" dirty="0"/>
            </a:br>
            <a:br>
              <a:rPr lang="en-US" sz="2000" dirty="0"/>
            </a:br>
            <a:br>
              <a:rPr lang="en-US" sz="18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7624760" y="2008082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/>
              <a:t>21.68%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AE6CC47-857C-9F4C-AC56-F1B76D7BE9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227388"/>
              </p:ext>
            </p:extLst>
          </p:nvPr>
        </p:nvGraphicFramePr>
        <p:xfrm>
          <a:off x="762000" y="1371600"/>
          <a:ext cx="3320241" cy="4531577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2585395">
                  <a:extLst>
                    <a:ext uri="{9D8B030D-6E8A-4147-A177-3AD203B41FA5}">
                      <a16:colId xmlns:a16="http://schemas.microsoft.com/office/drawing/2014/main" val="3283015180"/>
                    </a:ext>
                  </a:extLst>
                </a:gridCol>
                <a:gridCol w="734846">
                  <a:extLst>
                    <a:ext uri="{9D8B030D-6E8A-4147-A177-3AD203B41FA5}">
                      <a16:colId xmlns:a16="http://schemas.microsoft.com/office/drawing/2014/main" val="817630527"/>
                    </a:ext>
                  </a:extLst>
                </a:gridCol>
              </a:tblGrid>
              <a:tr h="2020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Current Capital at Risk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extLst>
                  <a:ext uri="{0D108BD9-81ED-4DB2-BD59-A6C34878D82A}">
                    <a16:rowId xmlns:a16="http://schemas.microsoft.com/office/drawing/2014/main" val="1993076263"/>
                  </a:ext>
                </a:extLst>
              </a:tr>
              <a:tr h="2020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extLst>
                  <a:ext uri="{0D108BD9-81ED-4DB2-BD59-A6C34878D82A}">
                    <a16:rowId xmlns:a16="http://schemas.microsoft.com/office/drawing/2014/main" val="2912622616"/>
                  </a:ext>
                </a:extLst>
              </a:tr>
              <a:tr h="1944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sng" strike="noStrike">
                          <a:effectLst/>
                        </a:rPr>
                        <a:t>Risk On</a:t>
                      </a:r>
                      <a:endParaRPr lang="en-US" sz="12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extLst>
                  <a:ext uri="{0D108BD9-81ED-4DB2-BD59-A6C34878D82A}">
                    <a16:rowId xmlns:a16="http://schemas.microsoft.com/office/drawing/2014/main" val="2388461207"/>
                  </a:ext>
                </a:extLst>
              </a:tr>
              <a:tr h="1944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World is Getting Better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extLst>
                  <a:ext uri="{0D108BD9-81ED-4DB2-BD59-A6C34878D82A}">
                    <a16:rowId xmlns:a16="http://schemas.microsoft.com/office/drawing/2014/main" val="472227625"/>
                  </a:ext>
                </a:extLst>
              </a:tr>
              <a:tr h="1944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extLst>
                  <a:ext uri="{0D108BD9-81ED-4DB2-BD59-A6C34878D82A}">
                    <a16:rowId xmlns:a16="http://schemas.microsoft.com/office/drawing/2014/main" val="4081739510"/>
                  </a:ext>
                </a:extLst>
              </a:tr>
              <a:tr h="19447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(TLT) 2/$149-$152 put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extLst>
                  <a:ext uri="{0D108BD9-81ED-4DB2-BD59-A6C34878D82A}">
                    <a16:rowId xmlns:a16="http://schemas.microsoft.com/office/drawing/2014/main" val="3447447378"/>
                  </a:ext>
                </a:extLst>
              </a:tr>
              <a:tr h="19447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(TLT) 2/$147-$150 put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extLst>
                  <a:ext uri="{0D108BD9-81ED-4DB2-BD59-A6C34878D82A}">
                    <a16:rowId xmlns:a16="http://schemas.microsoft.com/office/drawing/2014/main" val="3174108741"/>
                  </a:ext>
                </a:extLst>
              </a:tr>
              <a:tr h="19447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(TLT) 3/$150-$153 Put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extLst>
                  <a:ext uri="{0D108BD9-81ED-4DB2-BD59-A6C34878D82A}">
                    <a16:rowId xmlns:a16="http://schemas.microsoft.com/office/drawing/2014/main" val="2077201609"/>
                  </a:ext>
                </a:extLst>
              </a:tr>
              <a:tr h="19447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(SPY) 2/$400-$410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extLst>
                  <a:ext uri="{0D108BD9-81ED-4DB2-BD59-A6C34878D82A}">
                    <a16:rowId xmlns:a16="http://schemas.microsoft.com/office/drawing/2014/main" val="2890062979"/>
                  </a:ext>
                </a:extLst>
              </a:tr>
              <a:tr h="19447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(BRKB) 2/$270-$280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extLst>
                  <a:ext uri="{0D108BD9-81ED-4DB2-BD59-A6C34878D82A}">
                    <a16:rowId xmlns:a16="http://schemas.microsoft.com/office/drawing/2014/main" val="3322644925"/>
                  </a:ext>
                </a:extLst>
              </a:tr>
              <a:tr h="19447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(TSLA) 2/$600-$650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extLst>
                  <a:ext uri="{0D108BD9-81ED-4DB2-BD59-A6C34878D82A}">
                    <a16:rowId xmlns:a16="http://schemas.microsoft.com/office/drawing/2014/main" val="2883207098"/>
                  </a:ext>
                </a:extLst>
              </a:tr>
              <a:tr h="19447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extLst>
                  <a:ext uri="{0D108BD9-81ED-4DB2-BD59-A6C34878D82A}">
                    <a16:rowId xmlns:a16="http://schemas.microsoft.com/office/drawing/2014/main" val="4087935886"/>
                  </a:ext>
                </a:extLst>
              </a:tr>
              <a:tr h="1944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sng" strike="noStrike">
                          <a:effectLst/>
                        </a:rPr>
                        <a:t>Risk Off</a:t>
                      </a:r>
                      <a:endParaRPr lang="en-US" sz="12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extLst>
                  <a:ext uri="{0D108BD9-81ED-4DB2-BD59-A6C34878D82A}">
                    <a16:rowId xmlns:a16="http://schemas.microsoft.com/office/drawing/2014/main" val="168510518"/>
                  </a:ext>
                </a:extLst>
              </a:tr>
              <a:tr h="1944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World is Getting Worse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extLst>
                  <a:ext uri="{0D108BD9-81ED-4DB2-BD59-A6C34878D82A}">
                    <a16:rowId xmlns:a16="http://schemas.microsoft.com/office/drawing/2014/main" val="487881902"/>
                  </a:ext>
                </a:extLst>
              </a:tr>
              <a:tr h="1944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extLst>
                  <a:ext uri="{0D108BD9-81ED-4DB2-BD59-A6C34878D82A}">
                    <a16:rowId xmlns:a16="http://schemas.microsoft.com/office/drawing/2014/main" val="2652590716"/>
                  </a:ext>
                </a:extLst>
              </a:tr>
              <a:tr h="19447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(MSFT) 2/$340-$350 puts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extLst>
                  <a:ext uri="{0D108BD9-81ED-4DB2-BD59-A6C34878D82A}">
                    <a16:rowId xmlns:a16="http://schemas.microsoft.com/office/drawing/2014/main" val="869161239"/>
                  </a:ext>
                </a:extLst>
              </a:tr>
              <a:tr h="19447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(AAPL) 2/$180-$190 put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extLst>
                  <a:ext uri="{0D108BD9-81ED-4DB2-BD59-A6C34878D82A}">
                    <a16:rowId xmlns:a16="http://schemas.microsoft.com/office/drawing/2014/main" val="3241002838"/>
                  </a:ext>
                </a:extLst>
              </a:tr>
              <a:tr h="19447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(SPY) 2/$465-$475 calls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extLst>
                  <a:ext uri="{0D108BD9-81ED-4DB2-BD59-A6C34878D82A}">
                    <a16:rowId xmlns:a16="http://schemas.microsoft.com/office/drawing/2014/main" val="1739720747"/>
                  </a:ext>
                </a:extLst>
              </a:tr>
              <a:tr h="2020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extLst>
                  <a:ext uri="{0D108BD9-81ED-4DB2-BD59-A6C34878D82A}">
                    <a16:rowId xmlns:a16="http://schemas.microsoft.com/office/drawing/2014/main" val="1632609964"/>
                  </a:ext>
                </a:extLst>
              </a:tr>
              <a:tr h="2020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Total Net Position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30.00%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extLst>
                  <a:ext uri="{0D108BD9-81ED-4DB2-BD59-A6C34878D82A}">
                    <a16:rowId xmlns:a16="http://schemas.microsoft.com/office/drawing/2014/main" val="1309575079"/>
                  </a:ext>
                </a:extLst>
              </a:tr>
              <a:tr h="2020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extLst>
                  <a:ext uri="{0D108BD9-81ED-4DB2-BD59-A6C34878D82A}">
                    <a16:rowId xmlns:a16="http://schemas.microsoft.com/office/drawing/2014/main" val="464274938"/>
                  </a:ext>
                </a:extLst>
              </a:tr>
              <a:tr h="2020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extLst>
                  <a:ext uri="{0D108BD9-81ED-4DB2-BD59-A6C34878D82A}">
                    <a16:rowId xmlns:a16="http://schemas.microsoft.com/office/drawing/2014/main" val="4156265403"/>
                  </a:ext>
                </a:extLst>
              </a:tr>
              <a:tr h="2020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Total Aggregate Position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90.00%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extLst>
                  <a:ext uri="{0D108BD9-81ED-4DB2-BD59-A6C34878D82A}">
                    <a16:rowId xmlns:a16="http://schemas.microsoft.com/office/drawing/2014/main" val="2069453688"/>
                  </a:ext>
                </a:extLst>
              </a:tr>
            </a:tbl>
          </a:graphicData>
        </a:graphic>
      </p:graphicFrame>
      <p:pic>
        <p:nvPicPr>
          <p:cNvPr id="7" name="Picture 6" descr="Chart, pie chart&#10;&#10;Description automatically generated">
            <a:extLst>
              <a:ext uri="{FF2B5EF4-FFF2-40B4-BE49-F238E27FC236}">
                <a16:creationId xmlns:a16="http://schemas.microsoft.com/office/drawing/2014/main" id="{151D098D-D0AB-B047-B38D-4410E0DA9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2825" y="3157089"/>
            <a:ext cx="3117850" cy="299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20:1 Share Split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02CF52-9C43-F944-9219-2270C0AED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447800"/>
            <a:ext cx="6959600" cy="526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426BCEE-9FF7-5D41-9247-0BAB1DC00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95400"/>
            <a:ext cx="7118350" cy="533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(ROM) – 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5FD87B8-1744-5648-8F29-0885350A1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175" y="1524000"/>
            <a:ext cx="6343650" cy="48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80406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 -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i="1" dirty="0"/>
              <a:t>Cancels Pinterest Buy</a:t>
            </a:r>
            <a:r>
              <a:rPr lang="en-US" sz="2400" dirty="0"/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33BD865-7C4D-6E40-9A0B-5C078B6F2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650" y="1300162"/>
            <a:ext cx="6870700" cy="511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17928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 –Aiming for 1.5 million cars in 2022</a:t>
            </a:r>
            <a:br>
              <a:rPr lang="en-US" sz="2400" dirty="0"/>
            </a:br>
            <a:r>
              <a:rPr lang="en-US" sz="1800" dirty="0">
                <a:solidFill>
                  <a:schemeClr val="tx1"/>
                </a:solidFill>
              </a:rPr>
              <a:t>long 2/$600-$650 call spread</a:t>
            </a:r>
            <a:br>
              <a:rPr lang="en-US" sz="2400" dirty="0"/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178E78A-4757-EB4D-B19C-4DB968E0F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752600"/>
            <a:ext cx="6565900" cy="482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363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 Mad Hedge 10 bagger – Global</a:t>
            </a:r>
            <a:r>
              <a:rPr lang="en-US" sz="1800" b="1" i="1" dirty="0"/>
              <a:t> </a:t>
            </a:r>
            <a:r>
              <a:rPr lang="en-US" sz="1800" dirty="0"/>
              <a:t>Semiconductor Shortage Slows Auto Industry,</a:t>
            </a:r>
            <a:br>
              <a:rPr lang="en-US" sz="1800" dirty="0"/>
            </a:br>
            <a:r>
              <a:rPr lang="en-US" sz="1800" dirty="0"/>
              <a:t>Graphic card sales up 87% in Q2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8AC98C94-D4F8-0E4A-B32C-87B4D61C9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0" y="1447800"/>
            <a:ext cx="6896100" cy="523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BDC6A2B-FB49-DA40-AE98-455EED1F5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383347"/>
            <a:ext cx="7086600" cy="524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5FCC6D8-269F-DF48-924B-CF889884E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752600"/>
            <a:ext cx="6521450" cy="486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28DABF9-55AB-8D40-AAE0-ABAD7E579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676400"/>
            <a:ext cx="6386286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175F1D0-B23D-2349-9794-D28FAAFCD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457" y="1676400"/>
            <a:ext cx="6455085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092E435F-9B71-864F-ABF1-979B9E00E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3" y="274637"/>
            <a:ext cx="11829569" cy="620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ll, indoor, clock&#10;&#10;Description automatically generated">
            <a:extLst>
              <a:ext uri="{FF2B5EF4-FFF2-40B4-BE49-F238E27FC236}">
                <a16:creationId xmlns:a16="http://schemas.microsoft.com/office/drawing/2014/main" id="{9FB20719-55C3-834E-B18E-20BEE88E0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050" y="838200"/>
            <a:ext cx="7327900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259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*Bets on a domestic recovery in 2022 Q4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*Upside potential in 2022 far greater than tech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*Makes a great counterweight to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high-growth technology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*We could spend all of next year rotating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67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–LEAP Candidate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China Orders Boeing 737 Max Back into the Air</a:t>
            </a:r>
            <a:br>
              <a:rPr lang="en-US" sz="1800" dirty="0"/>
            </a:br>
            <a:r>
              <a:rPr lang="en-US" sz="1800" dirty="0"/>
              <a:t>Boeing Wins a Major Order, for 30 737 MAX’s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3/$146-$149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FC42ED6-ADDE-3A4B-8D63-12DD4A458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2362200"/>
            <a:ext cx="5759450" cy="428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- Package Delivery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record profits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3F9B554-BAAA-224F-BD88-0D8B00249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850" y="1600200"/>
            <a:ext cx="6794500" cy="512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531C8AF-3FA4-AB4A-AAB0-88731F3D1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720046"/>
            <a:ext cx="6267450" cy="468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Earnings fail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Streaming Growth Shortfall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10/$165-$175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3/$170-$180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E71D855-25E4-CF47-A7A4-240CB7341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254" y="1905000"/>
            <a:ext cx="5924692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298A10C-3892-8C45-B331-98C375274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321197"/>
            <a:ext cx="6985000" cy="530820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Drag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12928E5-06BC-1A49-B9D8-DB45E7D7D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447800"/>
            <a:ext cx="6457950" cy="483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 record earnings announced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D6EA301-1B30-684F-A911-43E17189E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00" y="1730375"/>
            <a:ext cx="6629400" cy="487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DA45F85-C1D1-9D48-AEC9-3CBB000ED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0" y="1676400"/>
            <a:ext cx="6286500" cy="467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12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FEEA467-A3CC-B247-A964-2505DBC2D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392"/>
            <a:ext cx="12192000" cy="67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 – Retail Punished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406BD7B-E3A7-354C-B9B5-CD3CF307F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125" y="1281112"/>
            <a:ext cx="7397750" cy="556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DD76E57-A6E4-744B-AC91-97B92D4EF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066800"/>
            <a:ext cx="7137400" cy="541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37B33912-825F-9C48-BF0B-6CEED39AF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525" y="1268660"/>
            <a:ext cx="7346950" cy="536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4F772FF-3DFD-4448-AB8D-9115234F5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95" y="1981200"/>
            <a:ext cx="5843155" cy="4267200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601ABBAC-BECA-DD40-973F-BC938A3DE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2926" y="1981200"/>
            <a:ext cx="5995279" cy="439102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Biogen (BIIB)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you invest in Biotech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3FC5707-5AAF-5F42-92FC-A4437BB3F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156" y="1447800"/>
            <a:ext cx="7421406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55389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5A9AA34-0478-B24F-BE92-188511A22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025" y="1447800"/>
            <a:ext cx="6711950" cy="495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CRISPR Therapeutics (CRSP)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BCFCF8B-278A-ED4D-9027-F31538393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208" y="1257300"/>
            <a:ext cx="6471583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67116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11/$330-$350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11/$385-$395 call spreads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E00F22F-BF0A-B34D-B454-1BFAE989C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661" y="1524000"/>
            <a:ext cx="6980678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Doubled Dividend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11/$85-$90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11/$95-$98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10/$85-$90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profits on long 2/$55-$60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3FF28DF-1ECF-584E-A13B-2F89E7683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133600"/>
            <a:ext cx="5915909" cy="446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Life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12/$148-$152.50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8/$140-$145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7/$140-$145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4A5BB4D-8AE9-3B4C-A7D8-5FB6412C2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981200"/>
            <a:ext cx="5954083" cy="454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r>
              <a:rPr lang="en-US" sz="2000" b="1" i="1" dirty="0"/>
              <a:t>The Roaring Twenties are Here</a:t>
            </a:r>
            <a:endParaRPr lang="en-US" sz="2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33657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*Keep trading this market. (VIX) in the high $20’s is the sweet spot</a:t>
            </a:r>
            <a:br>
              <a:rPr lang="en-US" sz="1800" b="1" dirty="0">
                <a:solidFill>
                  <a:srgbClr val="FF0000"/>
                </a:solidFill>
              </a:rPr>
            </a:b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*The first three interest rate rises are in the market, but not the 9 that follow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*Rapidly tightening Fed policy has triggered a global “RISK OFF”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 core short in bonds will be key, but trade this too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*Omicron is slowing growth everywhere,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 but a quick bounce back is expected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*VIX over $30 is the ideal entry point for new positions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*Ukraine war is all talk and no do. It already succeeded because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it got Putin’s oil prices up high</a:t>
            </a: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3894066"/>
            <a:ext cx="3519740" cy="276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ETF (ROM) – 2X Long Technology ETF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6F62A70-BC25-0F4B-9FF7-107B37F76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600" y="1709737"/>
            <a:ext cx="6654800" cy="496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80341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long 12/$39-$42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11/$43-$45 call spread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 11/$37-$40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2/$28-$30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AB8B1E2-8315-E44A-8246-1926509D0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962150"/>
            <a:ext cx="598579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48E01D4-9C9F-9049-BA8E-30C7132BC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975" y="1468872"/>
            <a:ext cx="6750050" cy="502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8A3960FD-A357-8846-81F3-9AA7A15C3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828800"/>
            <a:ext cx="6540500" cy="487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Bitcoin Drag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5/$220-$225 bull call spread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long 5/$195-$205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9/$180-$185 bull call spread</a:t>
            </a:r>
            <a:endParaRPr lang="en-US" sz="16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00375C3-71A5-1340-931F-EBE5D3D58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981200"/>
            <a:ext cx="6316388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FBF9759-6D21-E647-A1FE-91F25BD7C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0" y="1524000"/>
            <a:ext cx="6286500" cy="475517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050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All-Time High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  <a:t>long 2/$270-$280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7E57F69-D255-DA4E-B5B7-B44BA82BE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866900"/>
            <a:ext cx="6164066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383B19E-6175-9A4B-B751-84A6040E9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624" y="1143000"/>
            <a:ext cx="7224751" cy="52895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E22C2B82-5D89-FC42-95A6-A608EE2E3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066800"/>
            <a:ext cx="6972300" cy="524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F40AE82-C247-4F4E-8C09-E43C7EF0B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143000"/>
            <a:ext cx="7323842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92CF-F2C3-4C4C-8302-CBEE5CE3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"/>
            <a:ext cx="10972800" cy="1143000"/>
          </a:xfrm>
        </p:spPr>
        <p:txBody>
          <a:bodyPr/>
          <a:lstStyle/>
          <a:p>
            <a:r>
              <a:rPr lang="en-US" sz="2800" dirty="0"/>
              <a:t>Corona Update – Explosive Growth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9DE79-C20A-B64C-AAB6-37308D4A9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838200"/>
            <a:ext cx="11277600" cy="5181600"/>
          </a:xfrm>
        </p:spPr>
        <p:txBody>
          <a:bodyPr/>
          <a:lstStyle/>
          <a:p>
            <a:pPr marL="203200" indent="0">
              <a:buNone/>
            </a:pP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*Omicron is now dominating the US economy, but cases have peaked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*A year ago, hospitalizations hit 450,000/day. Now it’ 1 million/day.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*Vaccines for children under 5 will be out in March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*Fatalities are a fifth less than last years peak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*Hospitalizations are at 80% from the unvaccinated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*Pandemic is still going to be zero by summer, book those cruises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*US cases top </a:t>
            </a:r>
            <a:r>
              <a:rPr lang="en-US" sz="2000" b="1" dirty="0">
                <a:solidFill>
                  <a:schemeClr val="tx1"/>
                </a:solidFill>
              </a:rPr>
              <a:t>90 million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b="1" dirty="0">
                <a:solidFill>
                  <a:schemeClr val="tx1"/>
                </a:solidFill>
              </a:rPr>
              <a:t>deaths topping 854,000 </a:t>
            </a:r>
            <a:r>
              <a:rPr lang="en-US" sz="2000" dirty="0">
                <a:solidFill>
                  <a:schemeClr val="tx1"/>
                </a:solidFill>
              </a:rPr>
              <a:t>and deaths are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limited to </a:t>
            </a:r>
            <a:r>
              <a:rPr lang="en-US" sz="2000" b="1" dirty="0">
                <a:solidFill>
                  <a:schemeClr val="tx1"/>
                </a:solidFill>
              </a:rPr>
              <a:t>2,000 a day</a:t>
            </a: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D03B3CC6-48A6-5743-A726-F72B3F66D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4653518"/>
            <a:ext cx="3433324" cy="1929843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D0ABAA3D-773E-B14E-83EF-48CAD4FAA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4762" y="2482349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758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wall, floor, toilet&#10;&#10;Description automatically generated">
            <a:extLst>
              <a:ext uri="{FF2B5EF4-FFF2-40B4-BE49-F238E27FC236}">
                <a16:creationId xmlns:a16="http://schemas.microsoft.com/office/drawing/2014/main" id="{0C8A8872-9A63-F548-82A4-E4861F05C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366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14300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The Bond Collapse Goes Global</a:t>
            </a:r>
            <a:r>
              <a:rPr lang="en-US" sz="1800" dirty="0"/>
              <a:t>, with German 10-year bunds going positive for the first time in three years, up 40 basis points in a month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*Interest rates hit new two-year high taking ten – year US Treasury to 1.92%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*Is a half point rate hike in store for March? Next week’s inflation rate will tell.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dirty="0"/>
              <a:t>Mortgage Interest Rates Hit 22 Month High</a:t>
            </a:r>
            <a:r>
              <a:rPr lang="en-US" sz="1800" dirty="0"/>
              <a:t>, with the 30-year fixed</a:t>
            </a:r>
            <a:br>
              <a:rPr lang="en-US" sz="1800" dirty="0"/>
            </a:br>
            <a:r>
              <a:rPr lang="en-US" sz="1800" dirty="0"/>
              <a:t> hitting 3.56%.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*Sell any six-point rally in the (TLT)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*In a year, yield on the ten-year US Treasury bond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will be at </a:t>
            </a:r>
            <a:r>
              <a:rPr lang="en-US" sz="20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2.50% or higher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*US Treasury bond fund (TLT) could plunge from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$180 in 2020  to $105 by 2023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Pariah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6B9FD9-6C3B-DA4D-B902-AFF83542C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9197" y="3949700"/>
            <a:ext cx="5038503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706"/>
            <a:ext cx="10363200" cy="22098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Breaking Down</a:t>
            </a:r>
            <a:br>
              <a:rPr lang="en-US" sz="2400" dirty="0"/>
            </a:br>
            <a:r>
              <a:rPr lang="en-US" sz="1800" dirty="0">
                <a:solidFill>
                  <a:schemeClr val="tx1"/>
                </a:solidFill>
              </a:rPr>
              <a:t>long 12/$149-$152 put spread, long 2/$147-$150 put spread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long 3/$150-$153 put spread</a:t>
            </a: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7E84D0E3-8A79-764E-84B3-DD0005A39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600200"/>
            <a:ext cx="6901274" cy="503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1.81%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FE9A91A4-11D2-BC49-8C40-22B9F4BB3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849" y="1143000"/>
            <a:ext cx="6936702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4.32%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8165BCD-AAE6-C34B-8D53-D81F9D6AE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356" y="1143000"/>
            <a:ext cx="6597287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(TBT)-Another run at highs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37AD5D4-A00F-3C46-9CB8-2E35C4453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591" y="1219200"/>
            <a:ext cx="7060818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5.81%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9BF482F-51F2-424E-9F2A-82C8F24B9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371600"/>
            <a:ext cx="6418956" cy="483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5.81% Yield-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4A6289-354E-4B47-8243-F497D2B22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19200"/>
            <a:ext cx="6807200" cy="515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Dollar Rebound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*US Dollar shows new signs of life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*As long as the US </a:t>
            </a:r>
            <a:r>
              <a:rPr lang="en-US" sz="1800" b="1" dirty="0">
                <a:solidFill>
                  <a:schemeClr val="tx1"/>
                </a:solidFill>
              </a:rPr>
              <a:t>interest rates </a:t>
            </a:r>
            <a:r>
              <a:rPr lang="en-US" sz="1800" dirty="0">
                <a:solidFill>
                  <a:schemeClr val="tx1"/>
                </a:solidFill>
              </a:rPr>
              <a:t>keep rising the greenback will remain strong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China </a:t>
            </a:r>
            <a:r>
              <a:rPr lang="en-US" sz="1800" dirty="0">
                <a:solidFill>
                  <a:schemeClr val="tx1"/>
                </a:solidFill>
              </a:rPr>
              <a:t>Posts Record Trade Surplus in 2021, at $676 billion, on global economic recovery, further undermining the buck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*Currency with the fastest appreciating interest rates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always does best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*Long-term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fundamentals are still poor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dollar short could be the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new ten-year trade, but not yet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*Stand aside from forex for now, they are getting fish to fry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D4A4C6-29B1-1D43-B3FF-13DD8D1BD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4038600"/>
            <a:ext cx="54102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39849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BA7D666-1D5C-D84D-926D-84A23E080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746" y="1219200"/>
            <a:ext cx="6510724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E31FE-E45A-F648-B8F2-BC2F247F9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11353800" cy="50963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7ACB54-BBCE-934D-B4DE-79730C871B84}"/>
              </a:ext>
            </a:extLst>
          </p:cNvPr>
          <p:cNvSpPr txBox="1"/>
          <p:nvPr/>
        </p:nvSpPr>
        <p:spPr>
          <a:xfrm>
            <a:off x="4267200" y="343099"/>
            <a:ext cx="39084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Bump on the Way to Zero</a:t>
            </a:r>
            <a:br>
              <a:rPr lang="en-US" sz="2400" b="1" dirty="0"/>
            </a:br>
            <a:endParaRPr lang="en-US" sz="2400" b="1" dirty="0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1D343FD3-719D-2F4E-A027-C410C0627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71" y="1174096"/>
            <a:ext cx="10833100" cy="516096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A26B6A8-121F-8B4B-B83F-3EE52C8A7AF9}"/>
              </a:ext>
            </a:extLst>
          </p:cNvPr>
          <p:cNvCxnSpPr>
            <a:cxnSpLocks/>
          </p:cNvCxnSpPr>
          <p:nvPr/>
        </p:nvCxnSpPr>
        <p:spPr>
          <a:xfrm>
            <a:off x="10966593" y="3124200"/>
            <a:ext cx="768207" cy="24384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53592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560E77C-5C5F-C64F-AF06-7C9CC2B3F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475" y="1371600"/>
            <a:ext cx="6623050" cy="506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33F027A-B44D-C444-884C-10924410B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564" y="990600"/>
            <a:ext cx="6990871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28C1A4E-F644-EA4E-BA33-9B8BF5E66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98897"/>
            <a:ext cx="6629400" cy="499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9E9D974-9139-7549-BB44-C4BCFFCBD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498" y="1066800"/>
            <a:ext cx="7279004" cy="548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CD63071-7407-504D-99C0-C3798CD26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143000"/>
            <a:ext cx="7132435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 – Rising Rate Hit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the </a:t>
            </a: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Hedge Bitcoin Letter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https://www.madhedgefundtrader.com/store/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9372600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Bitcoin Gets Crushed, </a:t>
            </a:r>
            <a:r>
              <a:rPr lang="en-US" sz="1800" dirty="0">
                <a:solidFill>
                  <a:schemeClr val="tx1"/>
                </a:solidFill>
              </a:rPr>
              <a:t>approaching a one year low at $31,000, and will continue to do so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*Any noninterest bearing instrument gets punished when rates rise and crypto is no exception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*Omicron variant delivered a new mini recession and crypto is no place to hide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*Will this be a 50% correction or and 80% one, as in years past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*Long term “BUY” signal for Bitcoin still intact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</a:rPr>
              <a:t>Buy Bitcoin and Ethereum on the bigger dip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52130B-4F67-554A-A2C3-32DC3E4C3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0" y="4036512"/>
            <a:ext cx="3441471" cy="25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41599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 ($BTCUSD) – Wake Up Time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9585052C-23B1-8747-9E6F-74BA43D8D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143000"/>
            <a:ext cx="6997700" cy="517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2283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Ethereum (ETHE)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713BA11-2AE2-7741-9BE3-1D9B68602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162050"/>
            <a:ext cx="7490661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95461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MicroStrategy (MSTR)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36C223C-37C5-7D48-8106-52C8E2814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500" y="1262984"/>
            <a:ext cx="6985000" cy="51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17425"/>
      </p:ext>
    </p:extLst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0896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Amplify Transformational Data Sharing ETF  (BLOK) – Cross Imminent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8EAF1AE-ED97-6D47-969C-4B198A875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1324504"/>
            <a:ext cx="6934200" cy="515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03983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2DDDE-59BB-E043-8E1E-8416C00CE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January 20 2021 Infection Rate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CD4875-C465-B549-8A89-33D5A1FEB1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3B1B53-EA06-3043-8A50-31A394111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284967"/>
            <a:ext cx="9448800" cy="529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222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621674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  Russian Roulette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762000" y="677707"/>
            <a:ext cx="11701548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Oil Hits Seven Year High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dirty="0"/>
              <a:t>Inventories</a:t>
            </a:r>
            <a:r>
              <a:rPr lang="en-US" sz="1800" dirty="0"/>
              <a:t> hit 21-year low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*No new capital is entering the industry, crimping supplies as old fields play out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 *The threat of a </a:t>
            </a:r>
            <a:r>
              <a:rPr lang="en-US" sz="1800" b="1" dirty="0"/>
              <a:t>Russian invasion </a:t>
            </a:r>
            <a:r>
              <a:rPr lang="en-US" sz="1800" dirty="0"/>
              <a:t>of the Ukraine is prompting advance stockpiling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dirty="0"/>
              <a:t>Russia</a:t>
            </a:r>
            <a:r>
              <a:rPr lang="en-US" sz="1800" dirty="0"/>
              <a:t> is the world’s second largest oil exporter. 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*The </a:t>
            </a:r>
            <a:r>
              <a:rPr lang="en-US" sz="1800" b="1" dirty="0">
                <a:solidFill>
                  <a:schemeClr val="tx1"/>
                </a:solidFill>
              </a:rPr>
              <a:t>risk/reward </a:t>
            </a:r>
            <a:r>
              <a:rPr lang="en-US" sz="1800" dirty="0">
                <a:solidFill>
                  <a:schemeClr val="tx1"/>
                </a:solidFill>
              </a:rPr>
              <a:t>for a new oil trade here is terrible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*$100/barrel </a:t>
            </a:r>
            <a:r>
              <a:rPr lang="en-US" sz="1800" dirty="0">
                <a:solidFill>
                  <a:schemeClr val="tx1"/>
                </a:solidFill>
              </a:rPr>
              <a:t>oil is possible, but with rising volatility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Avoid all energy plays like the plague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it’s the new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buggy whip industry as the US de-carbonizes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4DCE1B-0CC8-994F-82B3-BF9B7104F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3887310"/>
            <a:ext cx="4066424" cy="274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46150"/>
      </p:ext>
    </p:extLst>
  </p:cSld>
  <p:clrMapOvr>
    <a:masterClrMapping/>
  </p:clrMapOvr>
  <p:transition spd="slow">
    <p:wip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D47FBEF-C999-6040-8BB0-537DA227A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219200"/>
            <a:ext cx="6915269" cy="521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3C413DF-85EB-C64D-9A7A-D711DCFD9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19200"/>
            <a:ext cx="6876896" cy="52260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25A2CB6-559E-444E-A5D9-D2593DAEC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133475"/>
            <a:ext cx="7324618" cy="5524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29EE353-2EDC-2B4E-A3A9-EA79B4DCB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076325"/>
            <a:ext cx="7061916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F928198-EFBA-8F4E-9A90-6F2094B83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066800"/>
            <a:ext cx="7061200" cy="531596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Still No Pulse 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457200" y="1318419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*Not a hint of downside protection offered by gold in this global selloff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*Gold has been the worst performing asset of 2021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*Gold provided absolutely no downside protection during the recent pandemic crash 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*If $9 trillion of investment demand decamps for the crypto world, leaving only jewelry demand, $9 trillion could go into Bitcoin. 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*Rising interest rates bode poorly for precious metals as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it raises the opportunity cost for non-yielding assets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*Bitcoin is clearly sucking capital out of precious metals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*Stay away until this plays out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*Silver is still the bigger and better long-term play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63BBE5-14C1-D949-BFDE-3DF1D85C9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800" y="3787140"/>
            <a:ext cx="2971800" cy="307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Meltdown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D9FE458-1ADE-7746-87AB-8C6D83C61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187450"/>
            <a:ext cx="7289967" cy="544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C28845C-25BA-4845-8D6B-E7D356B92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160" y="1066800"/>
            <a:ext cx="67616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1/$21-$23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11/$22-$24 call spread</a:t>
            </a: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8539957-E3EF-F04D-8B36-4FFD77B78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219200"/>
            <a:ext cx="6934200" cy="521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39994</TotalTime>
  <Words>4266</Words>
  <Application>Microsoft Macintosh PowerPoint</Application>
  <PresentationFormat>Widescreen</PresentationFormat>
  <Paragraphs>182</Paragraphs>
  <Slides>111</Slides>
  <Notes>89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6" baseType="lpstr">
      <vt:lpstr>Arial</vt:lpstr>
      <vt:lpstr>Calibri</vt:lpstr>
      <vt:lpstr>Helvetica</vt:lpstr>
      <vt:lpstr>Times New Roman</vt:lpstr>
      <vt:lpstr>Office Theme</vt:lpstr>
      <vt:lpstr>   The Mad Hedge Fund Trader “Turmoil”   </vt:lpstr>
      <vt:lpstr>  Trade Alert Performance New All Time Highs!   </vt:lpstr>
      <vt:lpstr>PowerPoint Presentation</vt:lpstr>
      <vt:lpstr>PowerPoint Presentation</vt:lpstr>
      <vt:lpstr>PowerPoint Presentation</vt:lpstr>
      <vt:lpstr>The Method to My Madness The Roaring Twenties are Here</vt:lpstr>
      <vt:lpstr>Corona Update – Explosive Growth</vt:lpstr>
      <vt:lpstr>PowerPoint Presentation</vt:lpstr>
      <vt:lpstr>January 20 2021 Infection Rate</vt:lpstr>
      <vt:lpstr>February 2nd 2022 Infection Rate </vt:lpstr>
      <vt:lpstr>PowerPoint Presentation</vt:lpstr>
      <vt:lpstr>PowerPoint Presentation</vt:lpstr>
      <vt:lpstr>The Global Economy – Powering On</vt:lpstr>
      <vt:lpstr>The Mad Hedge Profit Predictor Market Timing Index – Buy Territory An artificial intelligence driven algorithm that analyzes 30 different economic, technical, and momentum driven indicators </vt:lpstr>
      <vt:lpstr> The Mad Hedge Profit Predictor From Extreme “BUY” to Neutral </vt:lpstr>
      <vt:lpstr> Weekly Jobless Claims – New Lows  260,000 – 4 Month High </vt:lpstr>
      <vt:lpstr>PowerPoint Presentation</vt:lpstr>
      <vt:lpstr>Stocks – Palpitations </vt:lpstr>
      <vt:lpstr>         S&amp;P 500 – Year End Melt Up! long 2/$410-$420 bull call spread, long 2/$465-$475 bear put spread Took profits on long 2/$480-$500 bear put spread, Took profits on long 10/$410-$420 bull call spread           </vt:lpstr>
      <vt:lpstr> ProShares Ultra Short S&amp;P 500 (SDS)-  a great hedge for long stocks and bonds long 2X position has a hedge against longs and bond shorts</vt:lpstr>
      <vt:lpstr>(VIX) – Dying a Slow Death classic summer market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 long (QQQ) 4/$330-$335 put spread  took profits on long (QQQ) 3/$340-$345 put spread  covered long (QQQ) $325-$330 put spread </vt:lpstr>
      <vt:lpstr>The Barbell Portfolio</vt:lpstr>
      <vt:lpstr>     Microsoft (MSFT)- long 2/$340-$350 bear put spread took profits on long 12/$220-$230 call spread stop loss on long 12/$170-$180 call spread       </vt:lpstr>
      <vt:lpstr>   Facebook (FB)- Changes Name to “Meta” took profits on Long 9/$290-$300 vertical bear put spread stopped out of Long 9/$190-$200 vertical bear put spread       </vt:lpstr>
      <vt:lpstr>      Apple (AAPL)- Apple Blows it Away, with Q4 revenues of an eye popping $124 billion, up 11% YOY. Some $27 billion in dividends and share buy backs was returned to shareholders.  long 2/$180-$190 put spread        </vt:lpstr>
      <vt:lpstr>   Alphabet (GOOGL) – 20:1 Share Split took profits on long 12/$1,200-$1,230 bull call spread took profits on long 9/$1,030-$1,080 vertical bull call spread    </vt:lpstr>
      <vt:lpstr>          Amazon (AMZN) –  took profits on long 9/$2,800-$2,900 bull call spread           </vt:lpstr>
      <vt:lpstr>        ProShares Ultra Technology (ROM) – New Highs        </vt:lpstr>
      <vt:lpstr>      PayPal (PYPL) - Cancels Pinterest Buy  took profits on long 4/$90-$95 call spread      </vt:lpstr>
      <vt:lpstr>       Tesla (TSLA) –Aiming for 1.5 million cars in 2022 long 2/$600-$650 call spread    </vt:lpstr>
      <vt:lpstr>  NVIDIA (NVDA) –  A Mad Hedge 10 bagger – Global Semiconductor Shortage Slows Auto Industry, Graphic card sales up 87% in Q2    </vt:lpstr>
      <vt:lpstr>Palo Alto Networks (PANW)-  Hacking never goes out of fashion</vt:lpstr>
      <vt:lpstr>  Advanced Micro Devices (AMD)- programable logic devices took profits on long 2/$75-$80 call spread  </vt:lpstr>
      <vt:lpstr>  Salesforce (CRM)- Massive Online Migration took profits on long 9/$125-$130 vertical bull call spread took profits on long 8/$125-$130 vertical bull call spread took profits on long 2/$105-$115 call spread     </vt:lpstr>
      <vt:lpstr>  Adobe (ADBE)- Cloud play The Quality Non-China tech play   </vt:lpstr>
      <vt:lpstr>PowerPoint Presentation</vt:lpstr>
      <vt:lpstr>The Second Half of the Barbell</vt:lpstr>
      <vt:lpstr>     Boeing (BA) –LEAP Candidate China Orders Boeing 737 Max Back into the Air Boeing Wins a Major Order, for 30 737 MAX’s  long 3/$146-$149 call spread took profits on long 2/$150-$160 call spread     </vt:lpstr>
      <vt:lpstr>  Package Delivery- United Parcel Service (UPS) - Package Delivery record profits took profits on long 11/$130-$140 call spread   </vt:lpstr>
      <vt:lpstr>  Caterpillar (CAT)- Ag + Infrastructure + Housing took profits on long 12/$145-$150 call spread took profits on long 11/$125-$135 call spread  </vt:lpstr>
      <vt:lpstr>  Walt Disney (DIS)- Earnings fail Streaming Growth Shortfall stopped out of long 10/$165-$175 call spread took profits on long 3/$170-$180 call spread     </vt:lpstr>
      <vt:lpstr>Industrials Sector SPDR (XLI)- (GE), (MMM), (UNP), (UTX), (BA), (HON)</vt:lpstr>
      <vt:lpstr>  US Steel (X) – Commodity Drag   </vt:lpstr>
      <vt:lpstr>  Union Pacific RR (UNP)- Big Stuff to Ship near record earnings announced took profits on long 5/$200-$210 call spread took profits on 11/$150-$160 call spread  </vt:lpstr>
      <vt:lpstr>  Wal-Mart (WMT)- took profit on Long 11/$125-$130 bear put spread took profit on Long 10/$119-$121 bear put spread took profits on Long 8/$114-$117 bear put spread  </vt:lpstr>
      <vt:lpstr>  Macys’ (M) – Retail Punished took profits on Long 8/$23-$25 bear put spread  </vt:lpstr>
      <vt:lpstr>Delta Airlines (DAL) –   </vt:lpstr>
      <vt:lpstr>Transports Sector SPDR (XTN)- Worst Hit Sector (ALGT),  (ALK), (JBLU), (LUV), (CHRW), (DAL) </vt:lpstr>
      <vt:lpstr>Health Care Sector (XLV), (RXL) (JNJ), (PFE), (MRK), (GILD), (ACT), (AMGN)  </vt:lpstr>
      <vt:lpstr>Biogen (BIIB) Why you invest in Biotech</vt:lpstr>
      <vt:lpstr>Amgen (AMGN) took profits on long 11/$185-$200 bull call spread</vt:lpstr>
      <vt:lpstr> CRISPR Therapeutics (CRSP)   </vt:lpstr>
      <vt:lpstr>Goldman Sachs (GS) –  took profits 12/$330-$350 call spread took profits 11/$330-$350 call spread stop loss on long 11/$385-$395 call spreads  </vt:lpstr>
      <vt:lpstr>Morgan Stanley (MS) – Doubled Dividend took profits on long 11/$85-$90 call spread stop loss on long 11/$95-$98 call spread took profits on long 10/$85-$90 call spread  profits on long 2/$55-$60 call spread</vt:lpstr>
      <vt:lpstr> JP Morgan Chase (JPM)-Back to Life took profits 12/$148-$152.50 call spread took profits on long 10/$130-$140 call spread took profits on long 8/$140-$145 call spread took profits on long 7/$140-$145 call spread   </vt:lpstr>
      <vt:lpstr>ProShares Ultra Technology ETF (ROM) – 2X Long Technology ETF took profits on long 10/$62-65 call spread</vt:lpstr>
      <vt:lpstr>Bank of America (BAC) –  took profits long 12/$39-$42 call spread stop loss on long 11/$43-$45 call spread   took profits on  11/$37-$40 call spread   took profits on long 2/$28-$30 call spread</vt:lpstr>
      <vt:lpstr> SPDR Metals &amp; Mining ETF (XME) –  long 2/$28-$30 call spread</vt:lpstr>
      <vt:lpstr> Blackrock (BLK)-Asset Collection Boom took profits on long 3/$770-$790 call spread took profits on long 3/$310-$340 call spread </vt:lpstr>
      <vt:lpstr>Visa (V) – “Touchless” Bitcoin Drag took profits on long 5/$220-$225 bull call spread took profits on long long 5/$195-$205 bull call spread took profits on long 9/$180-$185 bull call spread</vt:lpstr>
      <vt:lpstr>Consumer Discretionary SPDR (XLY) (DIS), (AMZN), (HD), (CMCSA), (MCD), (SBUX) </vt:lpstr>
      <vt:lpstr>  Berkshire Hathaway (BRKB)- Natural Barbell New All-Time High long 2/$270-$280 call spread </vt:lpstr>
      <vt:lpstr>Europe Hedged Equity (HEDJ)- </vt:lpstr>
      <vt:lpstr>Japan (DXJ)- </vt:lpstr>
      <vt:lpstr> Emerging Markets (EEM) - Pro trade, Weak Dollar, Long Recovery Play</vt:lpstr>
      <vt:lpstr>PowerPoint Presentation</vt:lpstr>
      <vt:lpstr>Bonds – Pariah</vt:lpstr>
      <vt:lpstr>              Treasury ETF (TLT) – Breaking Down long 12/$149-$152 put spread, long 2/$147-$150 put spread long 3/$150-$153 put spread                 </vt:lpstr>
      <vt:lpstr> Ten Year Treasury Yield ($TNX) – 1.81%  </vt:lpstr>
      <vt:lpstr> Junk Bonds (HYG) 4.32% Yield to Maturity  </vt:lpstr>
      <vt:lpstr>2X Short Treasuries (TBT)-Another run at highs</vt:lpstr>
      <vt:lpstr>Emerging Market Debt (ELD) 5.81% Yield- </vt:lpstr>
      <vt:lpstr>Emerging Market Debt (ELD) 5.81% Yield-  Mix of AAA, AA, and A rated bonds </vt:lpstr>
      <vt:lpstr>Foreign Currencies – Dollar Rebound </vt:lpstr>
      <vt:lpstr>   Japanese Yen (FXY), (YCS)   </vt:lpstr>
      <vt:lpstr>   Euro (FXE)-    </vt:lpstr>
      <vt:lpstr>   British Pound (FXB)-    </vt:lpstr>
      <vt:lpstr>   Australian Dollar (FXA)- The Global Recovery Play took profits on long 8/$67-$69 call spread    </vt:lpstr>
      <vt:lpstr>Emerging Market Currencies (CEW)   </vt:lpstr>
      <vt:lpstr>Chinese Yuan- (CYB)-  </vt:lpstr>
      <vt:lpstr>  Bitcoin – Rising Rate Hit Buy the Mad Hedge Bitcoin Letter at https://www.madhedgefundtrader.com/store/  </vt:lpstr>
      <vt:lpstr>Bitcoin ($BTCUSD) – Wake Up Time   </vt:lpstr>
      <vt:lpstr>Ethereum (ETHE) –   </vt:lpstr>
      <vt:lpstr>MicroStrategy (MSTR) –   </vt:lpstr>
      <vt:lpstr>Amplify Transformational Data Sharing ETF  (BLOK) – Cross Imminent  </vt:lpstr>
      <vt:lpstr>Energy –   Russian Roulette</vt:lpstr>
      <vt:lpstr>Oil-($WTIC)</vt:lpstr>
      <vt:lpstr>  United States Oil Fund (USO) long 10/$9.50-$10 Vertical bull call spread  </vt:lpstr>
      <vt:lpstr>Energy Select Sector SPDR (XLE)-No Performance! (XOM), (CVX), (SLB), (KMI), (EOG), (COP) </vt:lpstr>
      <vt:lpstr>Halliburton (HAL)- </vt:lpstr>
      <vt:lpstr>Natural Gas (UNG) - </vt:lpstr>
      <vt:lpstr>Precious Metals – Still No Pulse </vt:lpstr>
      <vt:lpstr>  Gold (GLD)- Meltdown    </vt:lpstr>
      <vt:lpstr> Market Vectors Gold Miners ETF- (GDX) –   </vt:lpstr>
      <vt:lpstr> Barrick Gold (GOLD) took profits on long 1/$21-$23 call spread took profits on long 11/$22-$24 call spread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2/$39-41 call spread </vt:lpstr>
      <vt:lpstr> Copper (COPX)-Uptrend Resumes Copper Unions Vote to Strike in Chile, cutting off 33% of the global supply </vt:lpstr>
      <vt:lpstr>Real Estate – No Rest</vt:lpstr>
      <vt:lpstr>S&amp;P Case Shiller S&amp;P Case Shiller Rockets 18.8%, in November with its National Home Price Index  Phoenix 32.2%, Tampa (29%), and Miami (26.6%) were the big gainers </vt:lpstr>
      <vt:lpstr>Crown Castle International (CCI) – 2.70% yielding cell phone tower REIT</vt:lpstr>
      <vt:lpstr>US Home Construction Index (ITB) (DHI), (LEN), (PHM), (TOL), (NVR)   </vt:lpstr>
      <vt:lpstr>PowerPoint Presentation</vt:lpstr>
      <vt:lpstr>Trade Sheet- So What Do We Do About All This?</vt:lpstr>
      <vt:lpstr>       Next Strategy Webinar   12:00 EST Wednesday, February 16  from Incline Village, NV      email me questions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John Thomas</cp:lastModifiedBy>
  <cp:revision>8085</cp:revision>
  <cp:lastPrinted>2022-01-05T03:44:27Z</cp:lastPrinted>
  <dcterms:created xsi:type="dcterms:W3CDTF">2015-02-05T17:12:57Z</dcterms:created>
  <dcterms:modified xsi:type="dcterms:W3CDTF">2022-02-02T16:14:44Z</dcterms:modified>
</cp:coreProperties>
</file>