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3"/>
  </p:notesMasterIdLst>
  <p:sldIdLst>
    <p:sldId id="256" r:id="rId2"/>
    <p:sldId id="1443" r:id="rId3"/>
    <p:sldId id="1402" r:id="rId4"/>
    <p:sldId id="1476" r:id="rId5"/>
    <p:sldId id="1475" r:id="rId6"/>
    <p:sldId id="1474" r:id="rId7"/>
    <p:sldId id="1477" r:id="rId8"/>
    <p:sldId id="888" r:id="rId9"/>
    <p:sldId id="1478" r:id="rId10"/>
    <p:sldId id="1463" r:id="rId11"/>
    <p:sldId id="1462" r:id="rId12"/>
    <p:sldId id="605" r:id="rId13"/>
    <p:sldId id="1465" r:id="rId14"/>
    <p:sldId id="824" r:id="rId15"/>
    <p:sldId id="1118" r:id="rId16"/>
    <p:sldId id="1076" r:id="rId17"/>
    <p:sldId id="1442" r:id="rId18"/>
    <p:sldId id="898" r:id="rId19"/>
    <p:sldId id="1455" r:id="rId20"/>
    <p:sldId id="1142" r:id="rId21"/>
    <p:sldId id="1397" r:id="rId22"/>
    <p:sldId id="1033" r:id="rId23"/>
    <p:sldId id="1073" r:id="rId24"/>
    <p:sldId id="1074" r:id="rId25"/>
    <p:sldId id="1026" r:id="rId26"/>
    <p:sldId id="570" r:id="rId27"/>
    <p:sldId id="280" r:id="rId28"/>
    <p:sldId id="1466" r:id="rId29"/>
    <p:sldId id="1297" r:id="rId30"/>
    <p:sldId id="563" r:id="rId31"/>
    <p:sldId id="835" r:id="rId32"/>
    <p:sldId id="613" r:id="rId33"/>
    <p:sldId id="831" r:id="rId34"/>
    <p:sldId id="811" r:id="rId35"/>
    <p:sldId id="1047" r:id="rId36"/>
    <p:sldId id="1432" r:id="rId37"/>
    <p:sldId id="1399" r:id="rId38"/>
    <p:sldId id="814" r:id="rId39"/>
    <p:sldId id="1072" r:id="rId40"/>
    <p:sldId id="764" r:id="rId41"/>
    <p:sldId id="765" r:id="rId42"/>
    <p:sldId id="1071" r:id="rId43"/>
    <p:sldId id="1195" r:id="rId44"/>
    <p:sldId id="1436" r:id="rId45"/>
    <p:sldId id="1070" r:id="rId46"/>
    <p:sldId id="840" r:id="rId47"/>
    <p:sldId id="1068" r:id="rId48"/>
    <p:sldId id="1069" r:id="rId49"/>
    <p:sldId id="1400" r:id="rId50"/>
    <p:sldId id="893" r:id="rId51"/>
    <p:sldId id="289" r:id="rId52"/>
    <p:sldId id="730" r:id="rId53"/>
    <p:sldId id="1054" r:id="rId54"/>
    <p:sldId id="994" r:id="rId55"/>
    <p:sldId id="830" r:id="rId56"/>
    <p:sldId id="481" r:id="rId57"/>
    <p:sldId id="290" r:id="rId58"/>
    <p:sldId id="1133" r:id="rId59"/>
    <p:sldId id="669" r:id="rId60"/>
    <p:sldId id="1079" r:id="rId61"/>
    <p:sldId id="1043" r:id="rId62"/>
    <p:sldId id="1083" r:id="rId63"/>
    <p:sldId id="1449" r:id="rId64"/>
    <p:sldId id="1448" r:id="rId65"/>
    <p:sldId id="1452" r:id="rId66"/>
    <p:sldId id="1086" r:id="rId67"/>
    <p:sldId id="1080" r:id="rId68"/>
    <p:sldId id="1049" r:id="rId69"/>
    <p:sldId id="336" r:id="rId70"/>
    <p:sldId id="1084" r:id="rId71"/>
    <p:sldId id="295" r:id="rId72"/>
    <p:sldId id="501" r:id="rId73"/>
    <p:sldId id="539" r:id="rId74"/>
    <p:sldId id="1420" r:id="rId75"/>
    <p:sldId id="1114" r:id="rId76"/>
    <p:sldId id="654" r:id="rId77"/>
    <p:sldId id="659" r:id="rId78"/>
    <p:sldId id="655" r:id="rId79"/>
    <p:sldId id="1425" r:id="rId80"/>
    <p:sldId id="657" r:id="rId81"/>
    <p:sldId id="656" r:id="rId82"/>
    <p:sldId id="1467" r:id="rId83"/>
    <p:sldId id="1407" r:id="rId84"/>
    <p:sldId id="1411" r:id="rId85"/>
    <p:sldId id="1412" r:id="rId86"/>
    <p:sldId id="1482" r:id="rId87"/>
    <p:sldId id="1413" r:id="rId88"/>
    <p:sldId id="1414" r:id="rId89"/>
    <p:sldId id="1415" r:id="rId90"/>
    <p:sldId id="1468" r:id="rId91"/>
    <p:sldId id="1405" r:id="rId92"/>
    <p:sldId id="388" r:id="rId93"/>
    <p:sldId id="312" r:id="rId94"/>
    <p:sldId id="380" r:id="rId95"/>
    <p:sldId id="747" r:id="rId96"/>
    <p:sldId id="1422" r:id="rId97"/>
    <p:sldId id="313" r:id="rId98"/>
    <p:sldId id="1216" r:id="rId99"/>
    <p:sldId id="1217" r:id="rId100"/>
    <p:sldId id="1469" r:id="rId101"/>
    <p:sldId id="1404" r:id="rId102"/>
    <p:sldId id="907" r:id="rId103"/>
    <p:sldId id="650" r:id="rId104"/>
    <p:sldId id="729" r:id="rId105"/>
    <p:sldId id="737" r:id="rId106"/>
    <p:sldId id="998" r:id="rId107"/>
    <p:sldId id="999" r:id="rId108"/>
    <p:sldId id="1000" r:id="rId109"/>
    <p:sldId id="1451" r:id="rId110"/>
    <p:sldId id="1457" r:id="rId111"/>
    <p:sldId id="1130" r:id="rId112"/>
    <p:sldId id="1132" r:id="rId113"/>
    <p:sldId id="1005" r:id="rId114"/>
    <p:sldId id="1006" r:id="rId115"/>
    <p:sldId id="1470" r:id="rId116"/>
    <p:sldId id="492" r:id="rId117"/>
    <p:sldId id="1471" r:id="rId118"/>
    <p:sldId id="1479" r:id="rId119"/>
    <p:sldId id="1480" r:id="rId120"/>
    <p:sldId id="1481" r:id="rId121"/>
    <p:sldId id="335" r:id="rId12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94811"/>
  </p:normalViewPr>
  <p:slideViewPr>
    <p:cSldViewPr snapToGrid="0">
      <p:cViewPr varScale="1">
        <p:scale>
          <a:sx n="98" d="100"/>
          <a:sy n="98" d="100"/>
        </p:scale>
        <p:origin x="20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14132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.png"/><Relationship Id="rId4" Type="http://schemas.openxmlformats.org/officeDocument/2006/relationships/image" Target="../media/image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“Comatose”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20,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4A00A7-515B-FF4D-2C06-071802E94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017" y="1484585"/>
            <a:ext cx="5121166" cy="34141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stock market&#10;&#10;Description automatically generated">
            <a:extLst>
              <a:ext uri="{FF2B5EF4-FFF2-40B4-BE49-F238E27FC236}">
                <a16:creationId xmlns:a16="http://schemas.microsoft.com/office/drawing/2014/main" id="{78DAE5CC-D57D-955C-EA77-FEAAFD6E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49" y="552449"/>
            <a:ext cx="9758631" cy="603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88D66-69DB-12F1-FBE5-C241F0F8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5924C-348C-130A-3B55-1AFF94C60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inside a train&#10;&#10;Description automatically generated">
            <a:extLst>
              <a:ext uri="{FF2B5EF4-FFF2-40B4-BE49-F238E27FC236}">
                <a16:creationId xmlns:a16="http://schemas.microsoft.com/office/drawing/2014/main" id="{586813F3-C536-E80C-16A7-C8E266AA8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723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Correction Time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8" y="3707641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3658" y="1312536"/>
            <a:ext cx="984068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*”Higher for Longer”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interest rates knocks the wind out of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precious metals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*Interest rate rises in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Europe and Australia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aren’t helping either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headed for $3,000 by 2025, but back off first from new all-time highs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*The new drivers are soon to fall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the demise of crypto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 Severe Short Squeeze in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Copper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Developing,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leading to a massive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price spike later in 2023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once the Chinese economy comes back on line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419B76DC-66DA-1107-4A5E-39009A244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4033" y="1267461"/>
            <a:ext cx="7080624" cy="53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04E167A3-B6E7-E0BF-4C04-E7F9AEF0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112" y="1066800"/>
            <a:ext cx="7295776" cy="552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4EFEBE63-FFDB-5E07-DBCF-70B1000D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960" y="1237130"/>
            <a:ext cx="7032079" cy="53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B6161046-3908-4312-D06E-2041FC4E6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894" y="1299753"/>
            <a:ext cx="6973047" cy="527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47942911-8F06-44E5-2270-D335AE58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682" y="1350211"/>
            <a:ext cx="6811683" cy="515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E75EA03C-9B1B-15E0-6875-DC202CCE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176" y="1066800"/>
            <a:ext cx="7044765" cy="533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D004A95B-AB4A-AD6A-B5C2-602627564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4300" y="1260053"/>
            <a:ext cx="6883400" cy="52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216817F7-FBA5-56C0-3456-BC309694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476" y="1299753"/>
            <a:ext cx="6973047" cy="527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090DC36-3886-6175-B31F-9620346E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76" y="367642"/>
            <a:ext cx="11478663" cy="59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D8C-2C32-9779-A731-5C9E73F4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8DA874-05FF-7033-A94E-E4100A68C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playing a piano in a restaurant&#10;&#10;Description automatically generated">
            <a:extLst>
              <a:ext uri="{FF2B5EF4-FFF2-40B4-BE49-F238E27FC236}">
                <a16:creationId xmlns:a16="http://schemas.microsoft.com/office/drawing/2014/main" id="{3BE97806-B4E8-0480-C670-4ECD7A911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457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A Slow Awakening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609600" y="1502281"/>
            <a:ext cx="10720552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*New US Home Mortgages Hit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27 Year Low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have virtually ground to a halt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*A 30-year fixed rate at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7.27%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the cause, which no one can qualify for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*Yet, home prices are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going up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*Climate Risk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a Growing Factor in Home Selection, says Zillow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*Homebuilder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Turns Down, for the first time in seven months in August, to 45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*High mortgage rates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are taking their pound of flesh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*Home Builder Incentives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are making a comeback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*Some 42% of buyers were for the first time,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showing the true extent of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Millennial buying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3F2F-F885-41D3-2740-8C3C2EDDC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174" y="4456385"/>
            <a:ext cx="4004227" cy="224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+0.70%,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Chicago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+4.6%,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Cleveland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+3.9%,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3.5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Seattle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-11.3%,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Francisco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-11.0%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6.26% yielding cell phone tower REIT</a:t>
            </a:r>
            <a:br>
              <a:rPr lang="en-US" sz="2000" dirty="0"/>
            </a:br>
            <a:r>
              <a:rPr lang="en-US" sz="2000" dirty="0"/>
              <a:t>loses Verizon as major customer</a:t>
            </a: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F3CDC070-4CF2-0A1B-1558-C2D58128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343" y="1417637"/>
            <a:ext cx="6633375" cy="50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EB1BF5B5-86E1-65D7-9BA6-55B59AC1A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6017" y="1417637"/>
            <a:ext cx="6739965" cy="510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7F78-0932-C47A-4310-0E64CB67C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0D762-E2AA-DD8E-98AB-1FA2E94E1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hat looking out of a train window&#10;&#10;Description automatically generated">
            <a:extLst>
              <a:ext uri="{FF2B5EF4-FFF2-40B4-BE49-F238E27FC236}">
                <a16:creationId xmlns:a16="http://schemas.microsoft.com/office/drawing/2014/main" id="{0253B8C3-BAA0-2DB2-1281-76C2665F2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818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316CA-9136-3270-6F3C-3AC39AE4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5B76C-A280-4D7A-BB0A-B30945FD4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alking outside of a train station&#10;&#10;Description automatically generated">
            <a:extLst>
              <a:ext uri="{FF2B5EF4-FFF2-40B4-BE49-F238E27FC236}">
                <a16:creationId xmlns:a16="http://schemas.microsoft.com/office/drawing/2014/main" id="{DB1AD4A0-45CB-FD4D-0852-62009640B7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65021" cy="68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7035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614D-543F-BE8E-D4D3-697C9C8B7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136C-8A48-4B27-560F-83082FB94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erson and person kissing through a window&#10;&#10;Description automatically generated">
            <a:extLst>
              <a:ext uri="{FF2B5EF4-FFF2-40B4-BE49-F238E27FC236}">
                <a16:creationId xmlns:a16="http://schemas.microsoft.com/office/drawing/2014/main" id="{A2EDBFC2-F4F8-9FC0-C4A6-3A15E6DCA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11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B53A-4931-C598-279C-E4777C82C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CB664-E9F2-3136-7749-017F1DAE9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train on the tracks&#10;&#10;Description automatically generated">
            <a:extLst>
              <a:ext uri="{FF2B5EF4-FFF2-40B4-BE49-F238E27FC236}">
                <a16:creationId xmlns:a16="http://schemas.microsoft.com/office/drawing/2014/main" id="{87B28503-8C54-CAA5-BC5B-C67C0CFD9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926" y="0"/>
            <a:ext cx="8254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76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+60.80%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423020" y="-194955"/>
            <a:ext cx="77957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0% Long, 0% Short, 100% cash</a:t>
            </a:r>
            <a:br>
              <a:rPr lang="en-US" sz="2400" b="1" dirty="0"/>
            </a:br>
            <a:r>
              <a:rPr lang="en-US" sz="2400" b="1" dirty="0"/>
              <a:t>with VIX at $15 no new positions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FB8F0C-73AE-F034-DB54-F7C14F1A7F59}"/>
              </a:ext>
            </a:extLst>
          </p:cNvPr>
          <p:cNvSpPr txBox="1"/>
          <p:nvPr/>
        </p:nvSpPr>
        <p:spPr>
          <a:xfrm>
            <a:off x="1828287" y="2015073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NO POSITIONS</a:t>
            </a:r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FA3E-72AC-5A84-CD01-7C930BE5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73C81-A55E-33BE-C0DB-6D051264E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in a boat on a canal&#10;&#10;Description automatically generated">
            <a:extLst>
              <a:ext uri="{FF2B5EF4-FFF2-40B4-BE49-F238E27FC236}">
                <a16:creationId xmlns:a16="http://schemas.microsoft.com/office/drawing/2014/main" id="{0C998852-9289-7423-BA64-BD6AF2FDC5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495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October 4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Zermatt Switzerland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4" name="Picture 3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51E1AE60-033A-E34C-8003-99A0A519C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298" y="965638"/>
            <a:ext cx="4802186" cy="360163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E984-745C-8331-D09D-3B863A00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7660F-69E1-A3E2-06B6-7E69110819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front of a train&#10;&#10;Description automatically generated">
            <a:extLst>
              <a:ext uri="{FF2B5EF4-FFF2-40B4-BE49-F238E27FC236}">
                <a16:creationId xmlns:a16="http://schemas.microsoft.com/office/drawing/2014/main" id="{66220F2F-4CE7-1573-589C-E0AF3AF9B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516" y="0"/>
            <a:ext cx="7362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3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*Big Tech flat lines, leading to a comatose market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*Government shutdown risk is a new drag on all risk assets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*But the tech selloff will be brief. Too many people are trying to get into accelerating long term earnings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*Bonds probing lows on rising interest rate fears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*Fall will present the best buying opportunities of the year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*Precious metals and commodities should be at the top of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and “BUY” list to cash in on an economic recovery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*In this market patience is a virtue, let the market come to you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097" y="3489568"/>
            <a:ext cx="3931923" cy="30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Best House in a Bad Neighborhood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798" y="998481"/>
            <a:ext cx="11125200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US has the strongest major economy in the world, while Europe, China, and Russia are in recession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United Auto Workers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 on Strike, bringing the Big 3 Detroit automakers to a grinding halt.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Wholesale Prices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Jump 0.7% in August,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Consumer Price Index Rises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0.6% in August, the hottest read in 18 months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Jobless Claims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Fall Again, to 220,000, a drop of 5,000.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The US economy is reigniting again.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Beige Book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Shows Consumer Spending Slowing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Rate Hikes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Will Drag on the Economy for at Least a Decade,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as the Fed $8.24 trillion balance sheet unwinds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Australian Economy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Surges, as the return of Asian tourists and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infrastructure spending kick in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5" name="Picture 4" descr="A old house with broken windows&#10;&#10;Description automatically generated">
            <a:extLst>
              <a:ext uri="{FF2B5EF4-FFF2-40B4-BE49-F238E27FC236}">
                <a16:creationId xmlns:a16="http://schemas.microsoft.com/office/drawing/2014/main" id="{43DCCA35-4440-53CB-BD7B-D658B16E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083" y="3380102"/>
            <a:ext cx="4263696" cy="32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Drops Below 50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for the first time since April</a:t>
            </a:r>
            <a:r>
              <a:rPr lang="en-US" sz="3600" dirty="0">
                <a:effectLst/>
                <a:latin typeface="+mj-lt"/>
              </a:rPr>
              <a:t> 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gauge&#10;&#10;Description automatically generated">
            <a:extLst>
              <a:ext uri="{FF2B5EF4-FFF2-40B4-BE49-F238E27FC236}">
                <a16:creationId xmlns:a16="http://schemas.microsoft.com/office/drawing/2014/main" id="{AE7ADE7A-FC18-8891-C4B9-1A3F04515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Do Nothing!!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37887" y="2090299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10233703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showing the price of the stock market&#10;&#10;Description automatically generated">
            <a:extLst>
              <a:ext uri="{FF2B5EF4-FFF2-40B4-BE49-F238E27FC236}">
                <a16:creationId xmlns:a16="http://schemas.microsoft.com/office/drawing/2014/main" id="{B6E72E72-DC95-D72E-C03F-2B24B52F9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33" y="1226392"/>
            <a:ext cx="9402952" cy="57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00A64B"/>
                </a:solidFill>
              </a:rPr>
              <a:t> 220,000 – Down 5,000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EA7CF-79FC-AB6D-417C-1D041846C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B15C3-092E-017B-42FB-F26637BA2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table in a train&#10;&#10;Description automatically generated">
            <a:extLst>
              <a:ext uri="{FF2B5EF4-FFF2-40B4-BE49-F238E27FC236}">
                <a16:creationId xmlns:a16="http://schemas.microsoft.com/office/drawing/2014/main" id="{E29CB1F5-A4F9-32D9-ADCE-F6F951CBA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142" y="0"/>
            <a:ext cx="6925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78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16F5-6F1E-15E2-F1F4-917AF3C6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3C36-3584-3105-64E7-51F8D229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wo men in suits and hats&#10;&#10;Description automatically generated">
            <a:extLst>
              <a:ext uri="{FF2B5EF4-FFF2-40B4-BE49-F238E27FC236}">
                <a16:creationId xmlns:a16="http://schemas.microsoft.com/office/drawing/2014/main" id="{1189FF63-F91F-F94B-B4EF-F60DA47665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379" y="0"/>
            <a:ext cx="5515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Going Nowhere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*Stocks are chopping around in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narrow range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low volume with a slight downward tilt wait for the Fed to make its move. Government shutdown prospect is pouring water on any spark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*Salesforce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Beats, with revenues up 11% YOY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*Raytheon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Takes a Hit from Jet Engine Problems.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*Arm Holdings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Jumps 25% on First Day of Trading. Masayoshi Sohn is happy because he still owns the remaining 90% of the company. This is where the hot money is going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*Caesars Entertainment and MGM suffer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Major Hack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Oracle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Disappoints on fading cloud growth in the recent quarter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Vinfast IPO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Burns Latecomers, as the money losing Vietnamese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EV maker crashes after launch,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down 83%.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*No short term or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short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-term trade here.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you powder dry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A1151-260E-3344-842F-FEB114E7C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118" y="3983421"/>
            <a:ext cx="4123282" cy="27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Back to support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5/$420-$430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013312" y="4692948"/>
            <a:ext cx="2549633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$380</a:t>
            </a:r>
            <a:br>
              <a:rPr lang="en-US" sz="2000" dirty="0"/>
            </a:br>
            <a:r>
              <a:rPr lang="en-US" sz="2000" dirty="0"/>
              <a:t>Down –17.03%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8974504" y="3349247"/>
            <a:ext cx="2263999" cy="12374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$411</a:t>
            </a:r>
            <a:br>
              <a:rPr lang="en-US" sz="2000" dirty="0"/>
            </a:br>
            <a:r>
              <a:rPr lang="en-US" sz="2000" dirty="0"/>
              <a:t>-6.11%</a:t>
            </a:r>
            <a:br>
              <a:rPr lang="en-US" sz="2000" dirty="0"/>
            </a:b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support</a:t>
            </a:r>
          </a:p>
        </p:txBody>
      </p:sp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A5156D05-29C4-64C1-6A23-C09192D78FBA}"/>
              </a:ext>
            </a:extLst>
          </p:cNvPr>
          <p:cNvSpPr/>
          <p:nvPr/>
        </p:nvSpPr>
        <p:spPr>
          <a:xfrm>
            <a:off x="8257364" y="1161406"/>
            <a:ext cx="1815293" cy="1158925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8007525" y="1740868"/>
            <a:ext cx="2374068" cy="21143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85DEAF8-3AE7-F10D-44EC-8A63C21EA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8" y="1615183"/>
            <a:ext cx="6536077" cy="494874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701563" y="5209556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518683" y="3843729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>
            <a:off x="4617187" y="2798027"/>
            <a:ext cx="3390338" cy="10398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A80F9B7E-DE5E-39DF-03AF-8F451CFB2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315" y="1542947"/>
            <a:ext cx="6751190" cy="51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EBC8A-C753-77AA-F9EF-A0152D54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662" y="1067973"/>
            <a:ext cx="6445738" cy="48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F72F59E4-82B5-4E5B-DE38-D9211ACE8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103" y="1172453"/>
            <a:ext cx="6956755" cy="52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1882302" y="-21563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7849CC60-1A77-87A3-6A6D-A8F4EF257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7612" y="868194"/>
            <a:ext cx="7338979" cy="55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091137" y="347649"/>
            <a:ext cx="6009725" cy="9273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3886F913-5E34-C699-8F85-533D6BE31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144" y="1346855"/>
            <a:ext cx="6819711" cy="516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8309F584-02A0-DC5D-6182-B8A77AFB9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676" y="1734997"/>
            <a:ext cx="6403502" cy="484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EE8CD-B1B6-08F8-6A51-E8F833CA8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3A76B-D61A-8CA3-A294-282AB7A2A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framed picture of a train&#10;&#10;Description automatically generated">
            <a:extLst>
              <a:ext uri="{FF2B5EF4-FFF2-40B4-BE49-F238E27FC236}">
                <a16:creationId xmlns:a16="http://schemas.microsoft.com/office/drawing/2014/main" id="{2682E51E-7C23-B0D2-5D4B-3264373BB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97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DAY, SEPTEMBER 29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ZERMATT SWITZERLAND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hotel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near the train station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$277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 descr="matterhorn - Copy">
            <a:extLst>
              <a:ext uri="{FF2B5EF4-FFF2-40B4-BE49-F238E27FC236}">
                <a16:creationId xmlns:a16="http://schemas.microsoft.com/office/drawing/2014/main" id="{CFF28552-765B-EC54-6451-A0F6A6963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786" y="2889825"/>
            <a:ext cx="4687614" cy="35136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F7E9BC17-EA4A-EB09-1EDF-270CD475B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670" y="1628027"/>
            <a:ext cx="6298659" cy="476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Soars an Incredible 20%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32D0AE4F-6B0E-ECEA-7E59-CCAAAAEE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567" y="1789631"/>
            <a:ext cx="6190865" cy="46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is Still a Hold, for the long term and a “BUY” on any 10% correction with the new iPhone 15 There is a major increase in the use of artificial intelligence. 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0343C239-575E-CD97-9A89-3F2CC09C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945" y="2339773"/>
            <a:ext cx="5374109" cy="40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EU Accuses Google of Abusing Monopoly Power</a:t>
            </a:r>
            <a:r>
              <a:rPr lang="en-US" sz="1800" dirty="0">
                <a:effectLst/>
                <a:latin typeface="+mj-lt"/>
              </a:rPr>
              <a:t> 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F44542B8-2444-5E5E-4FDA-CE68D0930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36" y="1736658"/>
            <a:ext cx="6519928" cy="49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Amazon Soars on Earnings Beat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, nearly double Wall Street estimates as its massive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bet on AI pays off bigtime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9A9FD126-7495-7E12-3FBA-A15A8E4B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004" y="1837177"/>
            <a:ext cx="6429992" cy="486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Tesla (TSLA) – Volatility Collapse to 43%</a:t>
            </a: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W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atch out for “Gigacasting”</a:t>
            </a:r>
            <a:br>
              <a:rPr lang="en-US" sz="24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Huge beneficiary from UAW strike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EV Sales Soared by 70% in California in August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4/$130-$140 call spread, took profits on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EFAB682B-89E4-9120-C5F4-984A8BBF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1601" y="2232768"/>
            <a:ext cx="6108797" cy="462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subscribers beat 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Password Sharing Crackdown Goes Global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01A7480B-F665-6AEC-D5A1-F7E860C84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8386" y="1600470"/>
            <a:ext cx="6555228" cy="496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Blowout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NVIDIA Blows Away Earnings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taking its shares up an astonishing 10% in the after-market to an eye-popping $517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spread, 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8010EB4A-74C3-C5A2-1788-89CBEE45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737" y="2125764"/>
            <a:ext cx="6006015" cy="454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+mj-lt"/>
                <a:ea typeface="Times New Roman" panose="02020603050405020304" pitchFamily="18" charset="0"/>
              </a:rPr>
              <a:t>Palo Alto Networks (PANW) Goes into the S&amp;P 500</a:t>
            </a:r>
            <a:r>
              <a:rPr lang="en-US" sz="2400" dirty="0"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4781A1D0-89BF-4FB9-88CA-DDD8A015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166" y="1420509"/>
            <a:ext cx="6879667" cy="52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DAY, OCTOBER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FRANKFURT GERMANY 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STRATEGY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DINNER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downtown hotel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$277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 descr="A group of people in front of a building&#10;&#10;Description automatically generated">
            <a:extLst>
              <a:ext uri="{FF2B5EF4-FFF2-40B4-BE49-F238E27FC236}">
                <a16:creationId xmlns:a16="http://schemas.microsoft.com/office/drawing/2014/main" id="{81EF31A1-D6C0-97B8-4052-27FCD8058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089" y="3723645"/>
            <a:ext cx="5097517" cy="2859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750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F5BB204A-C35C-16F0-5D65-8E7B64EE9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035" y="1483738"/>
            <a:ext cx="6695332" cy="506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710332" y="533400"/>
            <a:ext cx="5741710" cy="940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20B420C2-20EB-7E2D-AF09-82F63ED7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0332" y="2242495"/>
            <a:ext cx="5741710" cy="43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CF6E178E-510C-368E-19BC-DAF66F3FD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2285" y="1676400"/>
            <a:ext cx="6067429" cy="459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AF312CE4-D9FA-1F80-9759-5A5DCFC4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9327" y="1642353"/>
            <a:ext cx="6417146" cy="48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0CE5E372-AC96-5E64-8A13-B6AB4A005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836" y="0"/>
            <a:ext cx="6282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Another Recall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631C6D71-82FC-5E30-6E7F-19CCACD6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9793" y="1578354"/>
            <a:ext cx="6420659" cy="4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739F238B-8955-B046-023D-DBB7C7E94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005" y="1600200"/>
            <a:ext cx="6160189" cy="46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58C6BD28-A6E0-D48E-22D2-D15235D0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136" y="1600200"/>
            <a:ext cx="6519928" cy="493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99DB4848-B630-03E2-99F9-D7F87DF0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2765" y="1326931"/>
            <a:ext cx="6825034" cy="51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DAY,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OCTOBER 13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KIEV UKRAINE 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downtown hotel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18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Picture 4" descr="A large explosion in the sky&#10;&#10;Description automatically generated">
            <a:extLst>
              <a:ext uri="{FF2B5EF4-FFF2-40B4-BE49-F238E27FC236}">
                <a16:creationId xmlns:a16="http://schemas.microsoft.com/office/drawing/2014/main" id="{7FCAE5EF-E755-A72C-7D1A-7E5EA5E0A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433" y="3367251"/>
            <a:ext cx="5829300" cy="327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445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Earnings are Flat, with parks jam packed and maxed out.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But streaming in a nosedive, down 4 million subscribers in Q1 at 157.8 million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6B4EC82C-A852-2BF0-DE2C-D9811AC7A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677" y="1377581"/>
            <a:ext cx="6879667" cy="520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7C5B0177-2C9F-B443-E839-F0438667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861" y="1295400"/>
            <a:ext cx="6828277" cy="51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commodity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Bidding war breaks out, taking stock up 50% and LEAPS up 101%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BF9EA1EA-42BC-74CE-3F71-472FBA90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145" y="1600470"/>
            <a:ext cx="6031710" cy="456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3FF1B37D-C6CB-8B35-8854-62A225901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0405" y="1517785"/>
            <a:ext cx="6751190" cy="51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EF75B2D2-3117-E13F-2055-0539224AF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5517" y="1749006"/>
            <a:ext cx="6220966" cy="471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Returns dividend for first time in 3 years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entering a summer perfect storm of profits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1A8D799F-4159-8C18-EB7E-543191D91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014" y="1385711"/>
            <a:ext cx="6853972" cy="51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C2D1EC33-3235-2227-FBBD-D6387EF9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736" y="1295400"/>
            <a:ext cx="6680527" cy="505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25002F1F-E2A2-36D6-1124-64D2E411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427" y="1219200"/>
            <a:ext cx="6417146" cy="485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BC963BF0-2C81-4B7B-7521-BA6F435D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622" y="1219200"/>
            <a:ext cx="6956755" cy="526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21FFCAB4-7F6B-EC7C-8C2F-4ACF8E66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223" y="1676400"/>
            <a:ext cx="6626994" cy="501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DAY, OCTOBER 20 LONDON ENGLAND 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private club near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Picadilly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5" name="il_fi">
            <a:extLst>
              <a:ext uri="{FF2B5EF4-FFF2-40B4-BE49-F238E27FC236}">
                <a16:creationId xmlns:a16="http://schemas.microsoft.com/office/drawing/2014/main" id="{392B2BFB-ED84-CBE2-2BD5-F0C21BE18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910" y="2919110"/>
            <a:ext cx="4893551" cy="3664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854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892604AC-6690-034B-A94F-667CD6A44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9393" y="1676400"/>
            <a:ext cx="6492974" cy="491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JP Morgan Picks Up an Annual $3 Billion, in interest income on the First Republic deal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8A6D854A-4326-028F-A30F-4C34675C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787" y="1425372"/>
            <a:ext cx="6905364" cy="52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5CDDED5E-5441-F3D1-95FB-C613DD4C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007" y="1647954"/>
            <a:ext cx="6377985" cy="48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2B7212F2-48E0-8F07-518A-B6D53AE8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535" y="1308640"/>
            <a:ext cx="7110929" cy="53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FEA2AF28-3101-0E8C-4ED1-D3255D5C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707" y="1444828"/>
            <a:ext cx="6420561" cy="486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C2F29C48-AC7A-05CE-1675-1E070E02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281" y="1353666"/>
            <a:ext cx="6766668" cy="512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81C3CBD1-ADE1-927E-1330-AAD1DC1F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3221" y="1510790"/>
            <a:ext cx="6559145" cy="49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2EF1DBCA-F594-0A72-71A0-F76397F4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96" y="1676400"/>
            <a:ext cx="5975485" cy="452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2515352D-3E34-1FBC-9CED-B76CFDE26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7557" y="1493754"/>
            <a:ext cx="6776885" cy="513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DD1544BF-54FF-9906-041E-2FA6C39F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715" y="1464283"/>
            <a:ext cx="6620569" cy="501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TUESDAY, OCTOBER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31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MIAMI FLORIDA </a:t>
            </a:r>
            <a:b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Coconut Grove Hotel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 descr="A dirt road lined with palm trees&#10;&#10;Description automatically generated">
            <a:extLst>
              <a:ext uri="{FF2B5EF4-FFF2-40B4-BE49-F238E27FC236}">
                <a16:creationId xmlns:a16="http://schemas.microsoft.com/office/drawing/2014/main" id="{D73EFB06-19C8-073F-7AD8-84207ED80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833" y="3788813"/>
            <a:ext cx="4340773" cy="279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5711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operating earnings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soar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Q2, LEAPS up 350%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6FCFD0E5-9C2D-5193-5D82-CAF7DB7A2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351" y="2124841"/>
            <a:ext cx="5839297" cy="442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9292C794-79A3-1D1F-47CB-BB122EBB0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065" y="1036266"/>
            <a:ext cx="7213713" cy="546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3468281" y="141726"/>
            <a:ext cx="5255437" cy="7866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A788E965-DF11-EC32-61AD-02B32860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230" y="1087201"/>
            <a:ext cx="7059538" cy="53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3306190" y="171855"/>
            <a:ext cx="5579619" cy="82099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33AB9200-4FBB-61B0-92B0-44158DFCC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0542" y="1107602"/>
            <a:ext cx="7367887" cy="557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people standing next to a train&#10;&#10;Description automatically generated">
            <a:extLst>
              <a:ext uri="{FF2B5EF4-FFF2-40B4-BE49-F238E27FC236}">
                <a16:creationId xmlns:a16="http://schemas.microsoft.com/office/drawing/2014/main" id="{5956FF75-1788-6FD8-1DF7-0B5228184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*Ten Year Treasury yields Hit New 16-year High, at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4.38%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*Government shutdown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a new negative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Budget Deficit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Climbing Once Again increasing Treasury bond sales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whole falling interest rate, rising bond price trade has been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delayed for six months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thanks to the Fitch downgrade and hotter than expected economic growth at 2.40% for Q2.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90-Day T-Bills, now pushing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5.48% risk free yield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3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.50% ten-year yield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6.5% yield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(TLT) still likely to hit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$110 by yearend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Looking for the Double Bottom</a:t>
            </a:r>
            <a:endParaRPr lang="en-US" sz="2400" dirty="0"/>
          </a:p>
        </p:txBody>
      </p:sp>
      <p:pic>
        <p:nvPicPr>
          <p:cNvPr id="4" name="Picture 3" descr="A child looking through binoculars&#10;&#10;Description automatically generated">
            <a:extLst>
              <a:ext uri="{FF2B5EF4-FFF2-40B4-BE49-F238E27FC236}">
                <a16:creationId xmlns:a16="http://schemas.microsoft.com/office/drawing/2014/main" id="{CFE68950-8721-7AB3-B1F6-25CF8420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163" y="3888828"/>
            <a:ext cx="3621127" cy="26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5/$98-$101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5/$97-$100 call spread, long 2/$98-$101 call spread,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4/$96-$99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4/$113-$116 put spread, took profits on long 4/$114-$117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A983C780-725E-82D9-82F3-72D786BB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6721" y="1755737"/>
            <a:ext cx="6458557" cy="48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4.38%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5EFA439D-0DDF-0E62-91DD-0A40B274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2935" y="1342611"/>
            <a:ext cx="6926130" cy="524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C37B4097-39A5-2142-1C6D-6BE90704D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752" y="977900"/>
            <a:ext cx="7316495" cy="553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2.50%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2FA451C0-F038-13A0-B8F4-E3DE1951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832" y="902117"/>
            <a:ext cx="7564336" cy="572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Doldrums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 out of 46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+60.80%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+8.51%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+657.99%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48.15%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6.83%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8E7D1C31-880D-AAF3-8712-97F24014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204" y="1031133"/>
            <a:ext cx="7072385" cy="53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67C52B27-219C-0251-6537-02EB119E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7298" y="1371600"/>
            <a:ext cx="6877404" cy="520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the door of a train&#10;&#10;Description automatically generated">
            <a:extLst>
              <a:ext uri="{FF2B5EF4-FFF2-40B4-BE49-F238E27FC236}">
                <a16:creationId xmlns:a16="http://schemas.microsoft.com/office/drawing/2014/main" id="{C846309C-5FE8-D332-87CC-2ED016C85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New Dollar HIGHS 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*”Higher for Longer”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gives an adrenaline shot for the US dollar taking it to new 2023 highs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Bank of Japan About to Cave on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Yen?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*It might be setting of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long of the year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the foreign exchange market, which has dropped 33% in recent years.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*That could spell the end of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zero-interest rate policy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the Land of the Rising Sun, the last country to use it.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*Maybe this is why the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Nikkei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has been in the doldrums since June.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*Collapse of dollar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is now a 2024 story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*Aussie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dollar collapse prompted by slowing Chinese economy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no buying their energy or commodities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(FXB), (FXA), (FXY)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lose-up of currency notes&#10;&#10;Description automatically generated">
            <a:extLst>
              <a:ext uri="{FF2B5EF4-FFF2-40B4-BE49-F238E27FC236}">
                <a16:creationId xmlns:a16="http://schemas.microsoft.com/office/drawing/2014/main" id="{53A702C2-4608-ECF2-6DC1-C74543F59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796" y="4309241"/>
            <a:ext cx="4385736" cy="24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8ADF5B3D-F576-1FA3-4F98-208B7D355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49" y="1700529"/>
            <a:ext cx="6518953" cy="49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32" name="Picture 4" descr="Chart">
            <a:extLst>
              <a:ext uri="{FF2B5EF4-FFF2-40B4-BE49-F238E27FC236}">
                <a16:creationId xmlns:a16="http://schemas.microsoft.com/office/drawing/2014/main" id="{8EB25A6A-3F3A-7385-2AF4-2152B0C4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855" y="1264595"/>
            <a:ext cx="6635558" cy="502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 5 Year – Down 33%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graph of stock market&#10;&#10;Description automatically generated">
            <a:extLst>
              <a:ext uri="{FF2B5EF4-FFF2-40B4-BE49-F238E27FC236}">
                <a16:creationId xmlns:a16="http://schemas.microsoft.com/office/drawing/2014/main" id="{EF7D329C-7BA9-5453-1F75-C7DBA9D58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51472"/>
            <a:ext cx="7772400" cy="58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6282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2159157" y="1608307"/>
            <a:ext cx="4697125" cy="414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B8E94120-629D-EE50-16B4-38EEA64E5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19" y="1367007"/>
            <a:ext cx="6905364" cy="52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705600" y="2286000"/>
            <a:ext cx="2133600" cy="281353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94DA0BBE-9C1A-5CF7-C879-940377872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959" y="1308640"/>
            <a:ext cx="6725494" cy="509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6646985" y="2209800"/>
            <a:ext cx="2116015" cy="242526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5EDDDD0E-0AFC-CCDB-D81D-9C356C9A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99" y="1963738"/>
            <a:ext cx="6105585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324C-F34B-6ED8-6D9C-5B84AE36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82116-0A13-E7F7-9495-C2617034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ramed sign on a wood surface&#10;&#10;Description automatically generated">
            <a:extLst>
              <a:ext uri="{FF2B5EF4-FFF2-40B4-BE49-F238E27FC236}">
                <a16:creationId xmlns:a16="http://schemas.microsoft.com/office/drawing/2014/main" id="{703E113F-700B-8319-73A8-37E805EDD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43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84C2D-F236-BA2E-53CB-3A620E144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54999-1E91-5F7D-6023-1676AC464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table with food and drinks&#10;&#10;Description automatically generated">
            <a:extLst>
              <a:ext uri="{FF2B5EF4-FFF2-40B4-BE49-F238E27FC236}">
                <a16:creationId xmlns:a16="http://schemas.microsoft.com/office/drawing/2014/main" id="{2DD1F61F-D184-50B3-9980-071645484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34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new 2023 Highs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*Saudi production cutback is now at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4 million barrels/day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, a 20 year high, squeezing prices to a new 2023 high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Will Biden counter with a release from 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Strategic Petroleum Reserve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or SPR?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Gas Prices Jump 10% In Europe, as a long-threatened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strike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ensues at Australian export facilities. Chevron used the strike to cancel contracts in anticipation of  long-term falling gas demand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 It’s All About the Weather, if you are a natural gas investor praying for an upturn. European storage capacity is full, but one cold snap could tip the balance especially if China comes back online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Hydrogen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is Going Nowhere, and the stocks are a great short,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Electrification Will be the Big Theme of this Century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power grid has to increase fivefold in size to accommodate the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electrifications projects already underway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A group of power lines&#10;&#10;Description automatically generated">
            <a:extLst>
              <a:ext uri="{FF2B5EF4-FFF2-40B4-BE49-F238E27FC236}">
                <a16:creationId xmlns:a16="http://schemas.microsoft.com/office/drawing/2014/main" id="{5B52578F-08A3-AA27-C6CF-E1A299096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630" y="4575048"/>
            <a:ext cx="3949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2878331" y="152846"/>
            <a:ext cx="6324035" cy="7777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D670C644-3695-E27A-67AE-BF05D88F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588" y="1299254"/>
            <a:ext cx="6831519" cy="517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48ABDF1E-BF66-45D0-4982-A9AC1167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9979" y="1010356"/>
            <a:ext cx="7110929" cy="53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6847DCC2-AA8A-789D-8459-8E199B5AD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249" y="1295400"/>
            <a:ext cx="6403502" cy="484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DFFF304A-B47F-B30B-27BF-00158AB9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481" y="1168940"/>
            <a:ext cx="7240081" cy="548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3128682" y="367826"/>
            <a:ext cx="6338867" cy="7898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42A1AE50-6B95-1A2B-F952-60C69FBC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2229" y="1305607"/>
            <a:ext cx="6847541" cy="518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0E7A6E10-CADA-D13F-2A6A-76B271A60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878" y="1384431"/>
            <a:ext cx="6734243" cy="509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41C0FFE4-537A-8A67-BCEB-A286504C2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68" y="1317893"/>
            <a:ext cx="6984863" cy="52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A286C66D-6921-0174-4553-BA5238A3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047" y="1410404"/>
            <a:ext cx="6542741" cy="49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4876</TotalTime>
  <Words>4854</Words>
  <Application>Microsoft Macintosh PowerPoint</Application>
  <PresentationFormat>Widescreen</PresentationFormat>
  <Paragraphs>146</Paragraphs>
  <Slides>121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6" baseType="lpstr">
      <vt:lpstr>Arial</vt:lpstr>
      <vt:lpstr>Calibri</vt:lpstr>
      <vt:lpstr>Glacial Indifference</vt:lpstr>
      <vt:lpstr>Times New Roman</vt:lpstr>
      <vt:lpstr>Office Theme</vt:lpstr>
      <vt:lpstr> The Mad Hedge Fund Trader “Comatose” </vt:lpstr>
      <vt:lpstr>PowerPoint Presentation</vt:lpstr>
      <vt:lpstr>FRIDAY, SEPTEMBER 29 ZERMATT SWITZERLAND  STRATEGY LUNCHEON</vt:lpstr>
      <vt:lpstr>FRIDAY, OCTOBER 6 FRANKFURT GERMANY  STRATEGY DINNER</vt:lpstr>
      <vt:lpstr>FRIDAY, OCTOBER 13 KIEV UKRAINE  STRATEGY LUNCHEON</vt:lpstr>
      <vt:lpstr>FRIDAY, OCTOBER 20 LONDON ENGLAND  STRATEGY LUNCHEON</vt:lpstr>
      <vt:lpstr>TUESDAY, OCTOBER 31 MIAMI FLORIDA  STRATEGY LUNCHEON</vt:lpstr>
      <vt:lpstr>  Trade Alert Performance Summer Doldrums 40 out of 46 trade alerts profitable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Best House in a Bad Neighborhood</vt:lpstr>
      <vt:lpstr>The Mad Hedge Profit Predictor Market Timing Index – Drops Below 50, for the first time since April  An artificial intelligence driven algorithm that analyzes 30 different economic, technical, and momentum driven indicators </vt:lpstr>
      <vt:lpstr>Do Nothing!!</vt:lpstr>
      <vt:lpstr> Weekly Jobless Claims – Falling  220,000 – Down 5,000 </vt:lpstr>
      <vt:lpstr>PowerPoint Presentation</vt:lpstr>
      <vt:lpstr>Stocks – Going Nowhere   </vt:lpstr>
      <vt:lpstr>            S&amp;P 500 – Back to support took profits on long 5/$420-$430 put spread, took profits on long 1/$420-$430 put spread, took profits on long 11/$420-$430 put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PowerPoint Presentation</vt:lpstr>
      <vt:lpstr>PowerPoint Presentation</vt:lpstr>
      <vt:lpstr> Microsoft (MSFT)- Earnings Beat took profits on 9/$235-$245 call spread, took profits on long 7/$220-$210 call spread,  took profits on long 6/$220-$230 call spread, took profits on long 2/$200-$210 bear put spread   </vt:lpstr>
      <vt:lpstr>Meta (META)- Soars an Incredible 20% took profits on Long 9/$290-$300 vertical bear put spread stopped out of Long 9/$190-$200 vertical bear put spread  </vt:lpstr>
      <vt:lpstr>  Apple (AAPL) Apple is Still a Hold, for the long term and a “BUY” on any 10% correction with the new iPhone 15 There is a major increase in the use of artificial intelligence. 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Google Ramps Up AI Effort EU Accuses Google of Abusing Monopoly Power   took profits on long 12/$1,200-$1,230 bull call spread took profits on long 9/$1,030-$1,080 vertical bull call spread</vt:lpstr>
      <vt:lpstr> Amazon (AMZN) –  Amazon Soars on Earnings Beat, nearly double Wall Street estimates as its massive bet on AI pays off bigtime took profits on long 2/$3,400-$3,500 bear put spread took profits on long 9/$2,800-$2,900 bull call spread</vt:lpstr>
      <vt:lpstr>      Tesla (TSLA) – Volatility Collapse to 43% Watch out for “Gigacasting” Huge beneficiary from UAW strike EV Sales Soared by 70% in California in August took profits on long 6/$120-$130 call spread, stopped out of long 6/$210-$220 put spread  took profits on long 5/$110-$120 call spread, took profits on long 5/$220-$230 put spread  took profits on long 4/$130-$140 call spread, took profits on long 4/$250-$260 put spread        </vt:lpstr>
      <vt:lpstr>PowerPoint Presentation</vt:lpstr>
      <vt:lpstr>Netflix (NFLX) – Netflix subscribers beat - Netflix Password Sharing Crackdown Goes Global </vt:lpstr>
      <vt:lpstr> NVIDIA (NVDA) – Blowout Profits NVIDIA Blows Away Earnings, taking its shares up an astonishing 10% in the after-market to an eye-popping $517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(PANW) Goes into the S&amp;P 500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 Another Recall took profits on long 5/$17-$175 call spread  </vt:lpstr>
      <vt:lpstr>Package Delivery- United Parcel Service (UPS) – strike averted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 Disney Earnings are Flat, with parks jam packed and maxed out.  But streaming in a nosedive, down 4 million subscribers in Q1 at 157.8 million    </vt:lpstr>
      <vt:lpstr>Industrials Sector SPDR (XLI)- (GE), (MMM), (UNP), (UTX), (BA), (HON)</vt:lpstr>
      <vt:lpstr>  US Steel (X) – Commodity Boom and commodity Bidding war breaks out, taking stock up 50% and LEAPS up 101%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Returns dividend for first time in 3 years entering a summer perfect storm of profits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Highest Capital ratio net of mark to market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- Highest Capital ratio net of mark to market JP Morgan Picks Up an Annual $3 Billion, in interest income on the First Republic deal 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operating earnings soar in Q2, LEAPS up 350% took profits on long 4/$260-$270 call spread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Looking for the Double Bottom</vt:lpstr>
      <vt:lpstr>                Treasury ETF (TLT) –  took profits on long 5/$98-$101 call spread took profits on long 5/$97-$100 call spread, long 2/$98-$101 call spread, took profits on long 4/$96-$99 call spread took profits on long 4/$113-$116 put spread, took profits on long 4/$114-$117 put spread                      </vt:lpstr>
      <vt:lpstr> Ten Year Treasury Yield ($TNX) – 4.38%  </vt:lpstr>
      <vt:lpstr> Junk Bonds (JNK) 6.50% Yield to Maturity  </vt:lpstr>
      <vt:lpstr>Municipal Bonds (MUB) 2.50% Yield-  </vt:lpstr>
      <vt:lpstr>Emerging Market Debt (ELD) 6.83% Yield-  </vt:lpstr>
      <vt:lpstr>2X Short Treasuries (TBT)-Out of Favor</vt:lpstr>
      <vt:lpstr>PowerPoint Presentation</vt:lpstr>
      <vt:lpstr>Foreign Currencies – New Dollar HIGHS </vt:lpstr>
      <vt:lpstr>PowerPoint Presentation</vt:lpstr>
      <vt:lpstr>   Japanese Yen (FXY)   </vt:lpstr>
      <vt:lpstr>   Japanese Yen (FXY) 5 Year – Down 33%   </vt:lpstr>
      <vt:lpstr>Euro (FXE)-</vt:lpstr>
      <vt:lpstr> British Pound (FXB)- </vt:lpstr>
      <vt:lpstr>Emerging Market Currencies (CEW)   </vt:lpstr>
      <vt:lpstr>PowerPoint Presentation</vt:lpstr>
      <vt:lpstr>Energy &amp; Commodities – new 2023 Highs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Buffet’s a Buyer long 2/$55-$60 call spread, took profits on long 12/$77.50-$82.50 put spread </vt:lpstr>
      <vt:lpstr>Natural Gas (UNG) - Long January 2025 $14 - $15 Call Spread LEAPS</vt:lpstr>
      <vt:lpstr>Freeport McMoRan (FCX) - Codelco Sees Profit Slump, the world’s largest copper producer based in Chile</vt:lpstr>
      <vt:lpstr>Cameco (CCJ) - took profits on long 5/$20-$23 bull call spread</vt:lpstr>
      <vt:lpstr>PowerPoint Presentation</vt:lpstr>
      <vt:lpstr>Precious Metals – Correction Time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PowerPoint Presentation</vt:lpstr>
      <vt:lpstr>Real Estate – A Slow Awakening</vt:lpstr>
      <vt:lpstr>S&amp;P Case Shiller Plunges S&amp;P Case Shiller Rises to +0.70%, with its National Home Price Index Chicago gained +4.6%, Cleveland +3.9%, and New York +3.5%. Seattle down -11.3%, San Francisco -11.0%  </vt:lpstr>
      <vt:lpstr>Crown Castle International (CCI) – 6.26% yielding cell phone tower REIT loses Verizon as major customer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PowerPoint Presentation</vt:lpstr>
      <vt:lpstr>PowerPoint Presentation</vt:lpstr>
      <vt:lpstr>PowerPoint Presentation</vt:lpstr>
      <vt:lpstr>       Next Strategy Webinar   12:00 EST Wednesday, October 4  from Zermatt Switzerland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812</cp:revision>
  <cp:lastPrinted>2022-01-05T03:44:27Z</cp:lastPrinted>
  <dcterms:created xsi:type="dcterms:W3CDTF">2015-02-05T17:12:57Z</dcterms:created>
  <dcterms:modified xsi:type="dcterms:W3CDTF">2023-09-21T14:09:09Z</dcterms:modified>
</cp:coreProperties>
</file>