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9"/>
  </p:notesMasterIdLst>
  <p:sldIdLst>
    <p:sldId id="256" r:id="rId2"/>
    <p:sldId id="1498" r:id="rId3"/>
    <p:sldId id="888" r:id="rId4"/>
    <p:sldId id="1463" r:id="rId5"/>
    <p:sldId id="1462" r:id="rId6"/>
    <p:sldId id="605" r:id="rId7"/>
    <p:sldId id="1465" r:id="rId8"/>
    <p:sldId id="824" r:id="rId9"/>
    <p:sldId id="1118" r:id="rId10"/>
    <p:sldId id="1508" r:id="rId11"/>
    <p:sldId id="1076" r:id="rId12"/>
    <p:sldId id="1442" r:id="rId13"/>
    <p:sldId id="898" r:id="rId14"/>
    <p:sldId id="1142" r:id="rId15"/>
    <p:sldId id="1397" r:id="rId16"/>
    <p:sldId id="1033" r:id="rId17"/>
    <p:sldId id="1073" r:id="rId18"/>
    <p:sldId id="1074" r:id="rId19"/>
    <p:sldId id="1026" r:id="rId20"/>
    <p:sldId id="570" r:id="rId21"/>
    <p:sldId id="280" r:id="rId22"/>
    <p:sldId id="1484" r:id="rId23"/>
    <p:sldId id="1297" r:id="rId24"/>
    <p:sldId id="563" r:id="rId25"/>
    <p:sldId id="835" r:id="rId26"/>
    <p:sldId id="613" r:id="rId27"/>
    <p:sldId id="1488" r:id="rId28"/>
    <p:sldId id="831" r:id="rId29"/>
    <p:sldId id="811" r:id="rId30"/>
    <p:sldId id="1047" r:id="rId31"/>
    <p:sldId id="1432" r:id="rId32"/>
    <p:sldId id="1399" r:id="rId33"/>
    <p:sldId id="814" r:id="rId34"/>
    <p:sldId id="1072" r:id="rId35"/>
    <p:sldId id="764" r:id="rId36"/>
    <p:sldId id="765" r:id="rId37"/>
    <p:sldId id="1071" r:id="rId38"/>
    <p:sldId id="1501" r:id="rId39"/>
    <p:sldId id="1195" r:id="rId40"/>
    <p:sldId id="1436" r:id="rId41"/>
    <p:sldId id="1070" r:id="rId42"/>
    <p:sldId id="840" r:id="rId43"/>
    <p:sldId id="1068" r:id="rId44"/>
    <p:sldId id="1069" r:id="rId45"/>
    <p:sldId id="1400" r:id="rId46"/>
    <p:sldId id="893" r:id="rId47"/>
    <p:sldId id="289" r:id="rId48"/>
    <p:sldId id="730" r:id="rId49"/>
    <p:sldId id="1054" r:id="rId50"/>
    <p:sldId id="994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449" r:id="rId60"/>
    <p:sldId id="1448" r:id="rId61"/>
    <p:sldId id="1452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420" r:id="rId71"/>
    <p:sldId id="1114" r:id="rId72"/>
    <p:sldId id="654" r:id="rId73"/>
    <p:sldId id="659" r:id="rId74"/>
    <p:sldId id="655" r:id="rId75"/>
    <p:sldId id="1425" r:id="rId76"/>
    <p:sldId id="657" r:id="rId77"/>
    <p:sldId id="656" r:id="rId78"/>
    <p:sldId id="1500" r:id="rId79"/>
    <p:sldId id="1467" r:id="rId80"/>
    <p:sldId id="1407" r:id="rId81"/>
    <p:sldId id="1411" r:id="rId82"/>
    <p:sldId id="1412" r:id="rId83"/>
    <p:sldId id="1413" r:id="rId84"/>
    <p:sldId id="1414" r:id="rId85"/>
    <p:sldId id="1415" r:id="rId86"/>
    <p:sldId id="1504" r:id="rId87"/>
    <p:sldId id="1405" r:id="rId88"/>
    <p:sldId id="388" r:id="rId89"/>
    <p:sldId id="312" r:id="rId90"/>
    <p:sldId id="380" r:id="rId91"/>
    <p:sldId id="747" r:id="rId92"/>
    <p:sldId id="1422" r:id="rId93"/>
    <p:sldId id="313" r:id="rId94"/>
    <p:sldId id="1216" r:id="rId95"/>
    <p:sldId id="1217" r:id="rId96"/>
    <p:sldId id="1496" r:id="rId97"/>
    <p:sldId id="1404" r:id="rId98"/>
    <p:sldId id="907" r:id="rId99"/>
    <p:sldId id="650" r:id="rId100"/>
    <p:sldId id="729" r:id="rId101"/>
    <p:sldId id="737" r:id="rId102"/>
    <p:sldId id="998" r:id="rId103"/>
    <p:sldId id="999" r:id="rId104"/>
    <p:sldId id="1000" r:id="rId105"/>
    <p:sldId id="1451" r:id="rId106"/>
    <p:sldId id="1457" r:id="rId107"/>
    <p:sldId id="1130" r:id="rId108"/>
    <p:sldId id="1132" r:id="rId109"/>
    <p:sldId id="1005" r:id="rId110"/>
    <p:sldId id="1006" r:id="rId111"/>
    <p:sldId id="1502" r:id="rId112"/>
    <p:sldId id="492" r:id="rId113"/>
    <p:sldId id="335" r:id="rId114"/>
    <p:sldId id="1505" r:id="rId115"/>
    <p:sldId id="1506" r:id="rId116"/>
    <p:sldId id="1507" r:id="rId117"/>
    <p:sldId id="1230" r:id="rId11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9"/>
    <p:restoredTop sz="94811"/>
  </p:normalViewPr>
  <p:slideViewPr>
    <p:cSldViewPr snapToGrid="0">
      <p:cViewPr varScale="1">
        <p:scale>
          <a:sx n="104" d="100"/>
          <a:sy n="104" d="100"/>
        </p:scale>
        <p:origin x="10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“Exhaustion”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Silicon Valley January 10,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DB1B0D-91E9-D6DA-955B-9A34473DEC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046" y="1676400"/>
            <a:ext cx="4995009" cy="33186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EF3DE-BEC6-FFC3-692F-0A4D89F1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C5D0C-3EB6-B31D-72E9-077B9A7BC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02BB0B0-5862-2301-872B-C8CE4792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"/>
            <a:ext cx="12197024" cy="68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147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2C872C3D-139C-7001-6071-700DA063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020" y="1240536"/>
            <a:ext cx="6791960" cy="51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2EA51EE7-D5DA-08A5-FA76-F1DB0A58F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1560" y="1218546"/>
            <a:ext cx="7203440" cy="54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DDF55C06-CBD5-69F6-DD82-F5056367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320" y="1066800"/>
            <a:ext cx="7020560" cy="53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2FAA5E86-539A-A630-EE0B-FA77F3A10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5720" y="1066800"/>
            <a:ext cx="7020560" cy="53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23A895B7-B9A3-BFA5-8F08-E863F314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0" y="1281684"/>
            <a:ext cx="6898640" cy="52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175DD32E-89F8-9A38-B714-3977A9EF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280" y="1176962"/>
            <a:ext cx="7157720" cy="54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earing a hat and headphones&#10;&#10;Description automatically generated">
            <a:extLst>
              <a:ext uri="{FF2B5EF4-FFF2-40B4-BE49-F238E27FC236}">
                <a16:creationId xmlns:a16="http://schemas.microsoft.com/office/drawing/2014/main" id="{07A12B0D-7E88-F1B8-D50C-49FC4AE6A6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Coming 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3" y="1471532"/>
            <a:ext cx="1158300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*Pending Home Sales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were Unchanged in November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eal estate is far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stronger than people realize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*Mortgage rates are now solidly in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mid-6% range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the supply of homes for sale is still very low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*REMAX CEO Nick Baily says the market is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short 4.5 to 5 million homes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which will take a decade to build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*Home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Prices Hit New All-Time Highs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, with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nine consecutive months of gains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*Refi Demand Rockets,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as interest rates plunge to four-month lows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*Tight supply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still-strong demand have kept pressure on home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prices,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which not only continue to hit new highs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D7BE3-3609-FC28-2EDE-99D96252C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080" y="4173414"/>
            <a:ext cx="3833447" cy="25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+4.60%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+8.1%,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Diego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+7.2%,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5.45%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FBA84B03-7099-3175-A652-E2648187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0640" y="1567806"/>
            <a:ext cx="6624320" cy="50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At top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speedometer&#10;&#10;Description automatically generated">
            <a:extLst>
              <a:ext uri="{FF2B5EF4-FFF2-40B4-BE49-F238E27FC236}">
                <a16:creationId xmlns:a16="http://schemas.microsoft.com/office/drawing/2014/main" id="{978B54F7-3FEE-97A5-3961-022674D6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476" y="201476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9874" name="Picture 2" descr="Chart">
            <a:extLst>
              <a:ext uri="{FF2B5EF4-FFF2-40B4-BE49-F238E27FC236}">
                <a16:creationId xmlns:a16="http://schemas.microsoft.com/office/drawing/2014/main" id="{0C8C5840-B5B6-6802-BE16-00557897D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440" y="1213756"/>
            <a:ext cx="6807200" cy="515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0C37-ECED-8C32-3257-2383B7DC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F17AF-2A3A-A2C4-16AE-CB87FE1D9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ray of pineapple cake&#10;&#10;Description automatically generated">
            <a:extLst>
              <a:ext uri="{FF2B5EF4-FFF2-40B4-BE49-F238E27FC236}">
                <a16:creationId xmlns:a16="http://schemas.microsoft.com/office/drawing/2014/main" id="{74A8DF79-0B5A-28FA-36F0-7C9950F0CF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51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24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rock with snow covered mountains in the background&#10;&#10;Description automatically generated">
            <a:extLst>
              <a:ext uri="{FF2B5EF4-FFF2-40B4-BE49-F238E27FC236}">
                <a16:creationId xmlns:a16="http://schemas.microsoft.com/office/drawing/2014/main" id="{D01A3058-D944-685E-0003-3BD185F7A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1" y="727621"/>
            <a:ext cx="4799374" cy="43009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83DB6-74E3-C44E-0710-A4414727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C4740-0237-D64D-351B-1897DBBCF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covered trees&#10;&#10;Description automatically generated">
            <a:extLst>
              <a:ext uri="{FF2B5EF4-FFF2-40B4-BE49-F238E27FC236}">
                <a16:creationId xmlns:a16="http://schemas.microsoft.com/office/drawing/2014/main" id="{10120F53-F7B9-CE23-E260-B04B85AB2A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338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C7FB-3383-184B-8E91-B00F78F1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E13D-90EA-2C19-BB9A-5A305918F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yellow caution sign with a black panther&#10;&#10;Description automatically generated">
            <a:extLst>
              <a:ext uri="{FF2B5EF4-FFF2-40B4-BE49-F238E27FC236}">
                <a16:creationId xmlns:a16="http://schemas.microsoft.com/office/drawing/2014/main" id="{73970F45-7408-823F-4908-B32041AE4A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608" y="0"/>
            <a:ext cx="4218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92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3343-F2DF-0E42-09C5-F0883AD7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8A1BA-577C-6ACA-3471-147638EDA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209FDDED-F017-491D-5870-4E7F934295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406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Sell Territory!! – Severe Overbought Territory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6251" y="2184753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BA892D08-EBB9-7786-4107-55DD0334A1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56" y="1417636"/>
            <a:ext cx="8845782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B050"/>
                </a:solidFill>
              </a:rPr>
              <a:t> 202,000 – -20,000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Indigestion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806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Did We Just See Another 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2009 type Bottom 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October?</a:t>
            </a: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so, we could be looking at rising stocks for another 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 years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making my own Dow 120,000 forecast look conservative</a:t>
            </a: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*Certainly,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fundamentals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are there, as long as we don’t</a:t>
            </a: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another pandemic, or 100 other things go wrong</a:t>
            </a: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*But all short-term technical indicators are screaming “Sell!”</a:t>
            </a: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*Santa delivered big time with a monster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December rally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*70% of corporate profits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went into stock buy backs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 2023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*Nippon Steel pays a huge premium for US Steel (X),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retiring our LEAPS at max profit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31222-84B6-D6B7-7C76-C8F8E316EB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92" y="3598985"/>
            <a:ext cx="3259015" cy="3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713094" y="2718713"/>
            <a:ext cx="2263999" cy="12374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$455</a:t>
            </a:r>
            <a:br>
              <a:rPr lang="en-US" sz="2000" dirty="0"/>
            </a:br>
            <a:r>
              <a:rPr lang="en-US" sz="2000" dirty="0"/>
              <a:t>-4.61%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6335236" y="2778180"/>
            <a:ext cx="1345304" cy="64313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427460" y="1150807"/>
            <a:ext cx="2549633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/>
              <a:t>$550 +15%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8A1CA-9E10-E6A0-E4FC-1B4AF8CAB8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65" y="1394287"/>
            <a:ext cx="6473007" cy="490099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426603" y="3436687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566133" y="1821505"/>
            <a:ext cx="1861327" cy="159980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9F4D96-0EC3-2D15-15AC-A96DEF3A2FC7}"/>
              </a:ext>
            </a:extLst>
          </p:cNvPr>
          <p:cNvCxnSpPr>
            <a:cxnSpLocks/>
          </p:cNvCxnSpPr>
          <p:nvPr/>
        </p:nvCxnSpPr>
        <p:spPr>
          <a:xfrm>
            <a:off x="299787" y="399939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287C04DC-1151-751B-5786-B4500A06EDB3}"/>
              </a:ext>
            </a:extLst>
          </p:cNvPr>
          <p:cNvSpPr/>
          <p:nvPr/>
        </p:nvSpPr>
        <p:spPr>
          <a:xfrm>
            <a:off x="9713094" y="4148957"/>
            <a:ext cx="2263999" cy="12374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$435</a:t>
            </a:r>
            <a:br>
              <a:rPr lang="en-US" sz="2000" dirty="0"/>
            </a:br>
            <a:r>
              <a:rPr lang="en-US" sz="2000" dirty="0"/>
              <a:t>-8.80%</a:t>
            </a:r>
            <a:br>
              <a:rPr lang="en-US" sz="2000" dirty="0"/>
            </a:b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5055AA8B-992A-2EA4-3E5E-9EB992B5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3520" y="1765444"/>
            <a:ext cx="6380480" cy="48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E3D4483B-BB78-A752-1323-B055C1BBA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760" y="1219200"/>
            <a:ext cx="6365240" cy="481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04A43B57-3AA8-DC00-6588-EB11185E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040" y="1584960"/>
            <a:ext cx="6334760" cy="47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9BFA8039-C3DC-BDA8-E03D-CA0CF81D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8140" y="1464346"/>
            <a:ext cx="6395720" cy="484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cup of coffee&#10;&#10;Description automatically generated">
            <a:extLst>
              <a:ext uri="{FF2B5EF4-FFF2-40B4-BE49-F238E27FC236}">
                <a16:creationId xmlns:a16="http://schemas.microsoft.com/office/drawing/2014/main" id="{AA6280D4-AFAB-6674-05B0-17812C364B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2DFF5509-6D9E-69BD-38E0-0CDE6E9D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800" y="1711886"/>
            <a:ext cx="6410960" cy="48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638F2B98-652E-1150-572E-7054F918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280" y="1697954"/>
            <a:ext cx="6228080" cy="47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fence by a lake&#10;&#10;Description automatically generated">
            <a:extLst>
              <a:ext uri="{FF2B5EF4-FFF2-40B4-BE49-F238E27FC236}">
                <a16:creationId xmlns:a16="http://schemas.microsoft.com/office/drawing/2014/main" id="{D4C97E56-C6C0-67DE-5EBC-E41B19FD8E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066" y="0"/>
            <a:ext cx="695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The AI Wars Continue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entire Open AI staff going to Microsoft (MSFT)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12/$330-$340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4665258A-046C-8CF0-66AF-C800328A4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760" y="1737360"/>
            <a:ext cx="6155906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09FEA910-9381-C915-A4EA-98118792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470" y="1678940"/>
            <a:ext cx="6337060" cy="47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Upgrades New iPhone 15, to deal with overheating from third party gaming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199E9BD6-BB07-769A-3DDE-928812542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720" y="2251818"/>
            <a:ext cx="5496560" cy="416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8850-FB48-CE19-1845-D8AB295D0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269E5-F5D8-C51D-5397-EF26CD654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couch holding a box of peanut brittle&#10;&#10;Description automatically generated">
            <a:extLst>
              <a:ext uri="{FF2B5EF4-FFF2-40B4-BE49-F238E27FC236}">
                <a16:creationId xmlns:a16="http://schemas.microsoft.com/office/drawing/2014/main" id="{8B0ACE24-1C6A-706B-92F9-B3CBA2EBF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743" y="0"/>
            <a:ext cx="7064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3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99872" y="457200"/>
            <a:ext cx="1118006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Alphabet Unveils New Gemini AI Model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943E1038-73FE-2E6B-21BF-96C0F6C4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760" y="2120900"/>
            <a:ext cx="5652698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985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Jeff Bezos Sells Amazon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some 1.673 million shares worth $244 million. He still has 988 million shares left worth $144 billion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2/$130-$135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E80AEE28-2D63-F6AC-F879-3F79B3A9B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280" y="2438400"/>
            <a:ext cx="5552057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the the Races – New All Time High!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out of 66 trade alerts profitable – No losers since August 4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+680.03%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52.08%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-49273" y="199788"/>
            <a:ext cx="1229054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The Price War Continues</a:t>
            </a:r>
            <a:br>
              <a:rPr lang="en-US" sz="2800" dirty="0"/>
            </a:b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Tesla is Still the World’s Largest EV Maker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BYD delivered 1.57 million EV’s in 2023 compared to 1.8 million for Tesla (TSLA)</a:t>
            </a: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59% of car buyers considering an EV, EV market doubled in 2023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05C8B8C1-7892-4BBE-EFDF-ADB052B7A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760" y="2174748"/>
            <a:ext cx="5618480" cy="42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 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Password Sharing Crackdown Goes Global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1BED3ACB-1716-3AAD-414E-54E3CBE0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840" y="1648376"/>
            <a:ext cx="6555227" cy="496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Double Position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2/$350-$360 call spread –long 2/$360-$370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38768FC5-EDE6-40D3-C5E4-AB9839A6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080" y="2211323"/>
            <a:ext cx="5831840" cy="44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Palo Alto Networks Dives on Weak Guidance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even though reported earnings were great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92D16063-EF58-EBE9-D467-F87EAA38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1541780"/>
            <a:ext cx="6719498" cy="50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2E2DFDC5-6B05-711D-A18B-6DB5EB9D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00" y="1752600"/>
            <a:ext cx="6197600" cy="46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960FF284-C5E3-DD7C-239D-D3973C70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688" y="1950720"/>
            <a:ext cx="5954623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3F56AF49-F295-F2E2-2761-900FBBFF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676400"/>
            <a:ext cx="6593840" cy="49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D86C8448-3305-837F-AF07-8C075A5BA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4820" y="1793530"/>
            <a:ext cx="6182360" cy="46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5014B972-F76F-974D-EE24-644BC4682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940" y="1676400"/>
            <a:ext cx="6471920" cy="49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F6B2B213-2EF3-7155-9489-36162F807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584200"/>
            <a:ext cx="10236200" cy="61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black and white signs&#10;&#10;Description automatically generated">
            <a:extLst>
              <a:ext uri="{FF2B5EF4-FFF2-40B4-BE49-F238E27FC236}">
                <a16:creationId xmlns:a16="http://schemas.microsoft.com/office/drawing/2014/main" id="{1764A9FD-AC90-BF87-B090-2B5F21180D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2024 H2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for domestics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Boeing's single-aisle deliveries up to 351 units for the year so far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long 2/$190-$200 call spread,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A4289483-621C-485D-F685-B9EBD51E3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280" y="1589532"/>
            <a:ext cx="6471920" cy="49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D4159571-4762-FE3E-7DB1-477180FC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280" y="1678940"/>
            <a:ext cx="6236419" cy="47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2CFCEBD3-973C-FA65-3A51-5075BE8C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720" y="1981200"/>
            <a:ext cx="6015008" cy="45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2DFD8C3F-0721-E5AD-22CE-9206ACEB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994" y="1326931"/>
            <a:ext cx="6800011" cy="51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big profit boost came from the parks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ED02DD7E-F02A-A1A8-FD62-DAB2459EA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840" y="1588660"/>
            <a:ext cx="6593840" cy="49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8CBD2091-01BD-087A-66BC-7E62E679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160" y="1676182"/>
            <a:ext cx="6075680" cy="460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599"/>
            <a:ext cx="8229600" cy="1547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Nippon Steel Takeover Bid at $55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Goodbye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CAE60FC1-4E13-0355-62E3-4B79656B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240" y="1775790"/>
            <a:ext cx="6228080" cy="47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F971DE2E-D5A9-4A6D-232C-5CB768B1F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5440" y="1844040"/>
            <a:ext cx="6095521" cy="46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n a screen&#10;&#10;Description automatically generated">
            <a:extLst>
              <a:ext uri="{FF2B5EF4-FFF2-40B4-BE49-F238E27FC236}">
                <a16:creationId xmlns:a16="http://schemas.microsoft.com/office/drawing/2014/main" id="{E8A6A6BF-B28C-AF0A-5EB0-AA719C26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91" y="274637"/>
            <a:ext cx="10829243" cy="63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D5B03592-2CA5-AF4F-DEB0-12FBC27D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00" y="1898250"/>
            <a:ext cx="5923280" cy="448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256E808D-2606-5A75-E79F-2943CE31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0" y="1661160"/>
            <a:ext cx="6296804" cy="476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16E57CD1-F6BF-2D8E-CF01-98C3364B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1466740"/>
            <a:ext cx="6593840" cy="49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3620C143-3F5B-FA53-67C9-86C7E6045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7726" y="1219200"/>
            <a:ext cx="6256547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B86E10C4-6B88-EAE0-3688-0DEC70E1E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0640" y="1410716"/>
            <a:ext cx="6791960" cy="51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DC30D9FF-4524-97A3-1E3B-261823EE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571" y="1465580"/>
            <a:ext cx="6618857" cy="50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3A19DF96-7E81-2CB4-050A-5616F359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122" y="1676400"/>
            <a:ext cx="675975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802B6D1A-DD81-DAEC-9D4D-83F602816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983" y="1828800"/>
            <a:ext cx="6176034" cy="46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5124F3CE-211D-F3DD-B125-AB502459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1680682"/>
            <a:ext cx="6334760" cy="47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6A3606B2-C464-F1DF-6097-21019894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700" y="1496060"/>
            <a:ext cx="6578600" cy="49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153580" y="1235679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+9.89%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452580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 Long</a:t>
            </a:r>
            <a:br>
              <a:rPr lang="en-US" sz="2400" b="1" dirty="0"/>
            </a:br>
            <a:r>
              <a:rPr lang="en-US" sz="2400" b="1" dirty="0"/>
              <a:t>60% Long, 40% Short, 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Picture 5" descr="A circular object with different colored sections&#10;&#10;Description automatically generated with medium confidence">
            <a:extLst>
              <a:ext uri="{FF2B5EF4-FFF2-40B4-BE49-F238E27FC236}">
                <a16:creationId xmlns:a16="http://schemas.microsoft.com/office/drawing/2014/main" id="{B2A25CE8-4B83-587C-31D1-7B057B0824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819" y="2803148"/>
            <a:ext cx="3838414" cy="348273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2AB8C1-2FEC-D9F0-B9C2-97C2CB0B4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88798"/>
              </p:ext>
            </p:extLst>
          </p:nvPr>
        </p:nvGraphicFramePr>
        <p:xfrm>
          <a:off x="1259742" y="1530229"/>
          <a:ext cx="3973610" cy="452597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30183">
                  <a:extLst>
                    <a:ext uri="{9D8B030D-6E8A-4147-A177-3AD203B41FA5}">
                      <a16:colId xmlns:a16="http://schemas.microsoft.com/office/drawing/2014/main" val="1046525678"/>
                    </a:ext>
                  </a:extLst>
                </a:gridCol>
                <a:gridCol w="743427">
                  <a:extLst>
                    <a:ext uri="{9D8B030D-6E8A-4147-A177-3AD203B41FA5}">
                      <a16:colId xmlns:a16="http://schemas.microsoft.com/office/drawing/2014/main" val="2190108838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72308218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33101153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38857342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96710525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(NVDA) 2/$450-$460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49053374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(NVDA) 2/$460-$470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09400836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(MSFT) 2/$330-$340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289997486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(BA) 2/$190-$200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88228368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(AMZN) 2/$130-$135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72604537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(DAL) 2/$35-$38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76357616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283150552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86838216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74155234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NO POSITIONS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401173845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239451077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60.00%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169594672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3190453134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41004560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60.00%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201" marR="5201" marT="5201" marB="0" anchor="b"/>
                </a:tc>
                <a:extLst>
                  <a:ext uri="{0D108BD9-81ED-4DB2-BD59-A6C34878D82A}">
                    <a16:rowId xmlns:a16="http://schemas.microsoft.com/office/drawing/2014/main" val="4192568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EE15EB92-D9EA-DBD5-1B18-834D49C98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360" y="1461443"/>
            <a:ext cx="6624320" cy="50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78EDAF3B-59DF-8A2B-FE44-31549E05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483940"/>
            <a:ext cx="6852920" cy="51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3E68AD50-17FB-EA5A-0611-879057DA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843" y="1874520"/>
            <a:ext cx="5592313" cy="42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598B8F6B-0999-4FE7-7878-A942067D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676400"/>
            <a:ext cx="6609080" cy="50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62D5010A-9B6E-8C1C-6E66-8C463413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860" y="1762178"/>
            <a:ext cx="6304280" cy="477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8E7022ED-0499-E86E-3664-BBD23E5E8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80" y="1403604"/>
            <a:ext cx="6898640" cy="52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Knocks it Out of the Park, with a 41% gain in operating earnings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4143B957-C1FD-641C-B740-2BA2F8123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6160" y="2391808"/>
            <a:ext cx="5633720" cy="42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71DD1653-AF1B-EE88-35E1-92D33C86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240" y="1173480"/>
            <a:ext cx="7041551" cy="533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8843772C-2C6B-AE10-4877-71EDABD8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1306866"/>
            <a:ext cx="6929120" cy="524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C804F99E-A8CF-117E-8A12-C02B2260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520" y="1143000"/>
            <a:ext cx="7066280" cy="5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E984-745C-8331-D09D-3B863A00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7660F-69E1-A3E2-06B6-7E6911081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on skis smiling at camera&#10;&#10;Description automatically generated">
            <a:extLst>
              <a:ext uri="{FF2B5EF4-FFF2-40B4-BE49-F238E27FC236}">
                <a16:creationId xmlns:a16="http://schemas.microsoft.com/office/drawing/2014/main" id="{40D3A0A1-CBCE-52ED-F59D-428E299AD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24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in clothing&#10;&#10;Description automatically generated">
            <a:extLst>
              <a:ext uri="{FF2B5EF4-FFF2-40B4-BE49-F238E27FC236}">
                <a16:creationId xmlns:a16="http://schemas.microsoft.com/office/drawing/2014/main" id="{58AD449B-CDF9-7500-F76C-321F044C79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Bonds Could be the Big Trade of 2024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*After the sharpest 19-point two month rise in market history, markets are taking a break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he Federal Reserve will cut interest rates sharply in 2024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are discounting six times, but three are more likely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*Swap contracts are pricing in almost six quarter-point cuts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and see a more than 70% chance of a quarter-point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policy-rate decrease in March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ETF’s (JNK) and (HYG)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6.50% yield and 18 month high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*I’m looking for an $18-$28 point gain in 2024 with interest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(TLT) on the dip.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Taking a Break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56FF3-B26E-1DD4-A798-0CC61BFF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185" y="3329354"/>
            <a:ext cx="4409165" cy="33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Taking a Break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10/$89-92 put spread, took profits on long 5/$98-$101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5/$97-$100 call spread, long 2/$98-$101 call spread,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BE8FB7E4-2984-413E-D3EF-078AEB40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2560" y="1828800"/>
            <a:ext cx="6377317" cy="482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4.00%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8F229140-9E6C-919F-052C-65336B69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896" y="1083530"/>
            <a:ext cx="7200608" cy="54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6.42%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9F8A8037-A0ED-5F97-4AB3-349C3630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821" y="990600"/>
            <a:ext cx="7366959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3.79%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5CA41575-3501-7D22-5BA0-0E0C5A6A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620" y="994518"/>
            <a:ext cx="7096760" cy="53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6.69%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4C6E7BB8-2270-E77E-CEF9-8E0EDC00D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880" y="1219200"/>
            <a:ext cx="6731000" cy="50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82DD7C11-3A1E-4227-363E-865C4CCE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920" y="1371600"/>
            <a:ext cx="6868160" cy="52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1FBAA5C4-B1A3-389D-35CF-88D383F9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983" y="1630680"/>
            <a:ext cx="6176034" cy="467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FD3A2D00-A0FF-18AF-3038-2F29EABD49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655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need to digest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massive moves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of the fall before than can move forward, which could take months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*Both stocks AND bonds delivered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biggest moves in history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but modestly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prices and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commodities are now trading as one,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selling off on slowing economy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tech bull market is back and will continue for years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but only after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substantial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*Commodities and industrials are 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second half play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is Toast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*Falling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guarantee a falling dollar for 2024</a:t>
            </a: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*Bank of Japan </a:t>
            </a:r>
            <a: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Eases Grip on Bond Yields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ending its unlimited buying operation to keep interest rates down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*Japan is the last country to allow rates to rise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Expect the Japanese yen to take off like a rocket.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*(FXA)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is rally on coming bull markets 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commodities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Buy (FXY) on dips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-up of a toast&#10;&#10;Description automatically generated">
            <a:extLst>
              <a:ext uri="{FF2B5EF4-FFF2-40B4-BE49-F238E27FC236}">
                <a16:creationId xmlns:a16="http://schemas.microsoft.com/office/drawing/2014/main" id="{EB0AC921-1BCF-B7D6-9BF0-FD993E78A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0" y="3692769"/>
            <a:ext cx="5220677" cy="29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2BB4AAAC-12A2-00D9-4CB6-4531A622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579" y="1754010"/>
            <a:ext cx="5391030" cy="40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3909848" y="1868595"/>
            <a:ext cx="5952274" cy="29871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B8748818-65A3-5923-9005-EBFA34BE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613" y="1106514"/>
            <a:ext cx="6610131" cy="50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A45050A-885B-DA6A-B2F5-1E44D8E2C668}"/>
              </a:ext>
            </a:extLst>
          </p:cNvPr>
          <p:cNvCxnSpPr>
            <a:cxnSpLocks/>
          </p:cNvCxnSpPr>
          <p:nvPr/>
        </p:nvCxnSpPr>
        <p:spPr>
          <a:xfrm flipV="1">
            <a:off x="5749158" y="1816043"/>
            <a:ext cx="5952274" cy="29871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C78E73FB-E452-ECE8-C914-A1B4C0ED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241" y="1485900"/>
            <a:ext cx="6231759" cy="47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4504120" y="2286000"/>
            <a:ext cx="4335080" cy="2895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95DA70EC-B0E4-1ECA-BA67-CDBE2E56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" y="1724950"/>
            <a:ext cx="5648960" cy="42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3733801" y="2209800"/>
            <a:ext cx="5029199" cy="28561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3824593" y="1033462"/>
            <a:ext cx="4312310" cy="7917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30F43AFC-7E44-6870-4420-71E8CE585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32" y="2322929"/>
            <a:ext cx="5773468" cy="43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3121572" y="2743200"/>
            <a:ext cx="5245836" cy="297442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rack of skis&#10;&#10;Description automatically generated">
            <a:extLst>
              <a:ext uri="{FF2B5EF4-FFF2-40B4-BE49-F238E27FC236}">
                <a16:creationId xmlns:a16="http://schemas.microsoft.com/office/drawing/2014/main" id="{7BE0B2EB-B19F-2CE0-E838-6E423C6111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–No friends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*Straights of Hormuz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closing threat deliver modest dollar rally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*Gaza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has also ceased to have an impact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*If you throw good news on a commodity and it fails to rally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you get rid of it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*This is despite the US government coming in to buy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1-3 million barrels daily for the SPR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Gasoline Prices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Hit Three Year Low, on recession fears and replacement concerns by EV’s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Copper to Rise 75%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2024, say industry analysts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There is a “BUY” setting up here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energy when the global economy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reaccelerates on a lower interest rates world. Watch (XOM) and (OXY).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 New export terminals create boom in natural gas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(UNG)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up 45% in three weeks, keep LEAPS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8CFEC7-E8D8-C723-B6A9-97AED3CE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282" y="4489938"/>
            <a:ext cx="3941048" cy="22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9D8AE3AB-B014-5D59-6014-3EE62C27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840" y="1066800"/>
            <a:ext cx="7218680" cy="54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3BDC2586-3683-E8A5-A64C-B79A3669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360" y="1444098"/>
            <a:ext cx="6563360" cy="49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Slowing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*Nonfarm Payroll Report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Sizzles, at 216,000, better than expected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headline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Unemployment Rate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maintained a near 50-year low at 3.7%.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*JOLTS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Falls in December,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nudging lower to 8.79 million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*Weekly Jobless Claims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Drop to 202,000, a two-month low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*US Bankruptcies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 by 18% in 2023 and are expected to rise again in 2024.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Auto Business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Booming, at 15.6 million units delivered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2023, a four year high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*Private Payrolls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 by 164,000, in December, far above estimates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and a big jump from 101,000 in November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946F6-C366-63B4-CBBB-6EB9696581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417" y="2649416"/>
            <a:ext cx="4006315" cy="38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D48895D1-72E1-1A6E-988F-B4F4EA18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660" y="1295400"/>
            <a:ext cx="6456680" cy="48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48347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12/$97-$100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470E0AE6-1B1A-3488-DBCE-D8606297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880" y="2012332"/>
            <a:ext cx="5953760" cy="450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75B2344E-A732-0ED5-83E5-0FD04A84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15" y="1472412"/>
            <a:ext cx="6699370" cy="507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Gone Ballistic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2025 $8-$9 Call Spread LEAPS – Double in 2 weeks</a:t>
            </a: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881040C6-85A6-C6B0-400F-C14BB993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096" y="1066800"/>
            <a:ext cx="7081808" cy="53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481959" y="0"/>
            <a:ext cx="872884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0936E3DE-EF3B-4008-1EFF-A28F704A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368" y="1630680"/>
            <a:ext cx="6055264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 to build additional 14 new Nuclear power plants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 – expires in 12 trading days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2D6283BD-6EF1-FCF8-7618-CB06DFBD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240" y="1896508"/>
            <a:ext cx="6167120" cy="466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alking on a road with a skateboard&#10;&#10;Description automatically generated">
            <a:extLst>
              <a:ext uri="{FF2B5EF4-FFF2-40B4-BE49-F238E27FC236}">
                <a16:creationId xmlns:a16="http://schemas.microsoft.com/office/drawing/2014/main" id="{19B14353-C360-0719-E9B7-C0E7326A0D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A New 10 Year Bull Market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3658" y="1312536"/>
            <a:ext cx="9840686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*Gold to Hit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New High in 2024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*W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ith fundamentals of a dovish pivot in U.S. interest rates, continued geopolitical risk, and central bank buying are expected to support the market after a volatile 2023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*Spot gold to posted a 13% annual rise in 2023, its best year since 2020, trading around $2,060 per ounce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*Investors are picking up gold as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</a:rPr>
              <a:t>hedge 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7BD05A84-C9AB-F29C-773A-D0240E1F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480" y="1281684"/>
            <a:ext cx="6898640" cy="52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A533DA95-82F4-A302-7878-533702AD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140" y="1066800"/>
            <a:ext cx="7157720" cy="54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5768</TotalTime>
  <Words>4545</Words>
  <Application>Microsoft Macintosh PowerPoint</Application>
  <PresentationFormat>Widescreen</PresentationFormat>
  <Paragraphs>172</Paragraphs>
  <Slides>117</Slides>
  <Notes>86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4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“Exhaustion” </vt:lpstr>
      <vt:lpstr>PowerPoint Presentation</vt:lpstr>
      <vt:lpstr>  Trade Alert Performance Off the the Races – New All Time High! 60 out of 66 trade alerts profitable – No losers since August 4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Slowing</vt:lpstr>
      <vt:lpstr>PowerPoint Presentation</vt:lpstr>
      <vt:lpstr>The Mad Hedge Profit Predictor Market Timing Index – At top end of historic range An artificial intelligence driven algorithm that analyzes 30 different economic, technical, and momentum driven indicators </vt:lpstr>
      <vt:lpstr>Sell Territory!! – Severe Overbought Territory</vt:lpstr>
      <vt:lpstr> Weekly Jobless Claims – Falling  202,000 – -20,000 </vt:lpstr>
      <vt:lpstr>Stocks – Indigestion </vt:lpstr>
      <vt:lpstr>            S&amp;P 500 – New High took profits on long 5/$420-$430 put spread, took profits on long 1/$420-$430 put spread, took profits on long 11/$420-$430 put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PowerPoint Presentation</vt:lpstr>
      <vt:lpstr> Microsoft (MSFT)- Earnings Beat The AI Wars Continue, with the entire Open AI staff going to Microsoft (MSFT) long 12/$330-$340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 Apple (AAPL) Apple Upgrades New iPhone 15, to deal with overheating from third party gaming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PowerPoint Presentation</vt:lpstr>
      <vt:lpstr>Alphabet (GOOGL) – Google Ramps Up AI Effort Alphabet Unveils New Gemini AI Model long 12/$110-$120 call spread – expires in 2 trading days took profits on long 12/$1,200-$1,230 bull call spread, took profits on long 9/$1,030-$1,080 vertical bull call spread</vt:lpstr>
      <vt:lpstr> Amazon (AMZN) –  Jeff Bezos Sells Amazon, some 1.673 million shares worth $244 million. He still has 988 million shares left worth $144 billion  long 2/$130-$135 bull call spread  took profits on long 2/$3,400-$3,500 bear put spread took profits on long 9/$2,800-$2,900 bull call spread</vt:lpstr>
      <vt:lpstr>PowerPoint Presentation</vt:lpstr>
      <vt:lpstr>PowerPoint Presentation</vt:lpstr>
      <vt:lpstr>Netflix (NFLX) – Netflix subscribers beat - Netflix Password Sharing Crackdown Goes Global </vt:lpstr>
      <vt:lpstr> NVIDIA (NVDA) – Double Position long 2/$350-$360 call spread –long 2/$360-$370 call spread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Dives on Weak Guidance, even though reported earnings were great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Boeing's single-aisle deliveries up to 351 units for the year so far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-Disney Beats The big profit boost came from the parks   </vt:lpstr>
      <vt:lpstr>Industrials Sector SPDR (XLI)- (GE), (MMM), (UNP), (UTX), (BA), (HON)</vt:lpstr>
      <vt:lpstr>  US Steel (X) – Nippon Steel Takeover Bid at $55 Goodbye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Berkshire Hathaway Knocks it Out of the Park, with a 41% gain in operating earnings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Taking a Break</vt:lpstr>
      <vt:lpstr>                Treasury ETF (TLT) – Taking a Break took profits on long 12/$95-$98 put spread   took profits on long 12/$79-$82 call spread, took profits on long 11/$76-79 call spread,  took profits on long 10/$89-92 put spread, took profits on long 5/$98-$101 call spread took profits on long 5/$97-$100 call spread, long 2/$98-$101 call spread, took profits on long 4/$96-$99 call spread                       </vt:lpstr>
      <vt:lpstr> Ten Year Treasury Yield ($TNX) – 4.00%  </vt:lpstr>
      <vt:lpstr> Junk Bonds (JNK) 6.42% Yield  </vt:lpstr>
      <vt:lpstr>Municipal Bonds (MUB) 3.79% Yield-  </vt:lpstr>
      <vt:lpstr>Emerging Market Debt (ELD) 6.69% Yield-  </vt:lpstr>
      <vt:lpstr>2X Short Treasuries (TBT)-Out of Favor</vt:lpstr>
      <vt:lpstr>Anally Capital Management (NLY) – Leveraged REIT Play took profits on long 12/$15-$16 call spread</vt:lpstr>
      <vt:lpstr>PowerPoint Presentation</vt:lpstr>
      <vt:lpstr>Foreign Currencies – Dollar is Toast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–No friends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stopped out of Long 12/$97-$100 call spread took profits on long 12/$120-$125 put spread </vt:lpstr>
      <vt:lpstr>Occidental Petroleum (OXY)- Buffet’s a Buyer took profits on long 2/$55-$60 call spread took profits on long 12/$77.50-$82.50 put spread </vt:lpstr>
      <vt:lpstr>Natural Gas (UNG) – Gone Ballistic Long January 2025 $8-$9 Call Spread LEAPS – Double in 2 weeks</vt:lpstr>
      <vt:lpstr> Freeport McMoRan (FCX) - Codelco Sees Profit Slump, the world’s largest copper producer based in Chile</vt:lpstr>
      <vt:lpstr>  Cameco (CCJ) – Global Uranium Renaissance France to build additional 14 new Nuclear power plants long 12/$35-$38 call spread – expires in 12 trading days  took profits on long 5/$20-$23 bull call spread</vt:lpstr>
      <vt:lpstr>PowerPoint Presentation</vt:lpstr>
      <vt:lpstr>Precious Metals – A New 10 Year Bull Market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Coming Back</vt:lpstr>
      <vt:lpstr>S&amp;P Case Shiller Turns Hot S&amp;P Case Shiller Rises to +4.60% YOY in October, with its National Home Price Index Detroit gained +8.1%, San Diego +7.2%, and New York +7.1%.  </vt:lpstr>
      <vt:lpstr>Crown Castle International (CCI) – 5.45% yielding 5G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January 24  from Silicon Valley      email me questions at support@madhedgefundtrader.com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896</cp:revision>
  <cp:lastPrinted>2022-01-05T03:44:27Z</cp:lastPrinted>
  <dcterms:created xsi:type="dcterms:W3CDTF">2015-02-05T17:12:57Z</dcterms:created>
  <dcterms:modified xsi:type="dcterms:W3CDTF">2024-01-10T19:24:26Z</dcterms:modified>
</cp:coreProperties>
</file>