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7"/>
  </p:notesMasterIdLst>
  <p:sldIdLst>
    <p:sldId id="256" r:id="rId2"/>
    <p:sldId id="1498" r:id="rId3"/>
    <p:sldId id="888" r:id="rId4"/>
    <p:sldId id="1463" r:id="rId5"/>
    <p:sldId id="1462" r:id="rId6"/>
    <p:sldId id="605" r:id="rId7"/>
    <p:sldId id="824" r:id="rId8"/>
    <p:sldId id="1118" r:id="rId9"/>
    <p:sldId id="1517" r:id="rId10"/>
    <p:sldId id="1518" r:id="rId11"/>
    <p:sldId id="1076" r:id="rId12"/>
    <p:sldId id="1442" r:id="rId13"/>
    <p:sldId id="898" r:id="rId14"/>
    <p:sldId id="114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511" r:id="rId23"/>
    <p:sldId id="1512" r:id="rId24"/>
    <p:sldId id="1484" r:id="rId25"/>
    <p:sldId id="1297" r:id="rId26"/>
    <p:sldId id="563" r:id="rId27"/>
    <p:sldId id="835" r:id="rId28"/>
    <p:sldId id="613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501" r:id="rId40"/>
    <p:sldId id="1195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1054" r:id="rId49"/>
    <p:sldId id="994" r:id="rId50"/>
    <p:sldId id="830" r:id="rId51"/>
    <p:sldId id="481" r:id="rId52"/>
    <p:sldId id="290" r:id="rId53"/>
    <p:sldId id="1133" r:id="rId54"/>
    <p:sldId id="669" r:id="rId55"/>
    <p:sldId id="1079" r:id="rId56"/>
    <p:sldId id="1043" r:id="rId57"/>
    <p:sldId id="1516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500" r:id="rId79"/>
    <p:sldId id="1467" r:id="rId80"/>
    <p:sldId id="1407" r:id="rId81"/>
    <p:sldId id="1411" r:id="rId82"/>
    <p:sldId id="1412" r:id="rId83"/>
    <p:sldId id="1413" r:id="rId84"/>
    <p:sldId id="1414" r:id="rId85"/>
    <p:sldId id="1415" r:id="rId86"/>
    <p:sldId id="1504" r:id="rId87"/>
    <p:sldId id="1405" r:id="rId88"/>
    <p:sldId id="388" r:id="rId89"/>
    <p:sldId id="312" r:id="rId90"/>
    <p:sldId id="380" r:id="rId91"/>
    <p:sldId id="747" r:id="rId92"/>
    <p:sldId id="1422" r:id="rId93"/>
    <p:sldId id="313" r:id="rId94"/>
    <p:sldId id="1216" r:id="rId95"/>
    <p:sldId id="1217" r:id="rId96"/>
    <p:sldId id="1496" r:id="rId97"/>
    <p:sldId id="1404" r:id="rId98"/>
    <p:sldId id="907" r:id="rId99"/>
    <p:sldId id="650" r:id="rId100"/>
    <p:sldId id="729" r:id="rId101"/>
    <p:sldId id="737" r:id="rId102"/>
    <p:sldId id="998" r:id="rId103"/>
    <p:sldId id="999" r:id="rId104"/>
    <p:sldId id="1000" r:id="rId105"/>
    <p:sldId id="1451" r:id="rId106"/>
    <p:sldId id="1519" r:id="rId107"/>
    <p:sldId id="1130" r:id="rId108"/>
    <p:sldId id="1132" r:id="rId109"/>
    <p:sldId id="1005" r:id="rId110"/>
    <p:sldId id="1006" r:id="rId111"/>
    <p:sldId id="1513" r:id="rId112"/>
    <p:sldId id="492" r:id="rId113"/>
    <p:sldId id="1520" r:id="rId114"/>
    <p:sldId id="335" r:id="rId115"/>
    <p:sldId id="1230" r:id="rId11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11"/>
  </p:normalViewPr>
  <p:slideViewPr>
    <p:cSldViewPr snapToGrid="0">
      <p:cViewPr varScale="1">
        <p:scale>
          <a:sx n="98" d="100"/>
          <a:sy n="98" d="100"/>
        </p:scale>
        <p:origin x="20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319057A-1D36-D5B5-83CB-4A407927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32E3D964-E6D2-E877-8CD8-496E9ECDDD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6401F8E-8B16-AB73-BC70-10AF5596D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34553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“NVIDIA Fever”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February 21,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lying down with her eyes closed&#10;&#10;Description automatically generated">
            <a:extLst>
              <a:ext uri="{FF2B5EF4-FFF2-40B4-BE49-F238E27FC236}">
                <a16:creationId xmlns:a16="http://schemas.microsoft.com/office/drawing/2014/main" id="{7E6DD18E-732A-70A0-3C77-05EFB19B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702" y="1535309"/>
            <a:ext cx="6055113" cy="34035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02D5-FFF8-D826-3563-16DBE6FB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14549-1559-BC16-C42F-FBB3FDBC1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of a number of retirement plans&#10;&#10;Description automatically generated with medium confidence">
            <a:extLst>
              <a:ext uri="{FF2B5EF4-FFF2-40B4-BE49-F238E27FC236}">
                <a16:creationId xmlns:a16="http://schemas.microsoft.com/office/drawing/2014/main" id="{CD827D66-5C34-C7CC-A79F-9F838C94B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85" y="274636"/>
            <a:ext cx="11420385" cy="640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707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91665C0D-850F-F765-17C8-B2D3B82C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511" y="1098216"/>
            <a:ext cx="7066977" cy="53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06A1D7A6-2934-B3DB-FE2D-FC70283A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794" y="1435079"/>
            <a:ext cx="6506411" cy="49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92E4E350-4C54-4F92-F7EA-FAFAD21B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10" y="1242594"/>
            <a:ext cx="6717380" cy="5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504B06BD-F55E-4D0C-56B2-9356D921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40" y="1066800"/>
            <a:ext cx="6950319" cy="52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44363F9F-2195-03E2-9C93-FA17B35D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7262" y="1435100"/>
            <a:ext cx="6281821" cy="475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57FD7EE8-2A3E-A5AC-C416-02DB3640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110" y="1362910"/>
            <a:ext cx="6265779" cy="47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056A-FC22-016D-B50A-1D024903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5A17-0564-2F6C-00BD-DFD48712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red jeep&#10;&#10;Description automatically generated">
            <a:extLst>
              <a:ext uri="{FF2B5EF4-FFF2-40B4-BE49-F238E27FC236}">
                <a16:creationId xmlns:a16="http://schemas.microsoft.com/office/drawing/2014/main" id="{CFEC30CB-B9A0-6EC2-24A6-4FCEDF7E5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2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Extreme Shortage of Supply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*Home Mortgage Interest Rates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Return to 7.0%,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the wake of the bond markets four-point meltdown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*S&amp;P Case Shiller Falls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in November for the first time in nine months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*This was back when mortgage rates was peaking at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8.0%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*New Homes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Recover, on a falling interest rate push, up 8.0% to 664,000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Sales increased 4.4% on a year-on-year basis in December.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*Tight supply and still-strong demand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kept pressure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 home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prices,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not only continue to hit new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 one wants to give up their 2.75% mortgages so no one is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selling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655B3-FC5B-1DEC-A834-0C63DB934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47" y="3958683"/>
            <a:ext cx="4969253" cy="27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+8.2%,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80898" name="Picture 2" descr="Chart">
            <a:extLst>
              <a:ext uri="{FF2B5EF4-FFF2-40B4-BE49-F238E27FC236}">
                <a16:creationId xmlns:a16="http://schemas.microsoft.com/office/drawing/2014/main" id="{724775C1-901D-0CC4-4043-E6E60B2A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489" y="1643398"/>
            <a:ext cx="5977021" cy="45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BF958BE9-D567-440D-55BC-50B766534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1922" name="Picture 2" descr="Chart">
            <a:extLst>
              <a:ext uri="{FF2B5EF4-FFF2-40B4-BE49-F238E27FC236}">
                <a16:creationId xmlns:a16="http://schemas.microsoft.com/office/drawing/2014/main" id="{AC468B2C-80AD-AA4B-B66E-BF9A3973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7590" y="1417637"/>
            <a:ext cx="6431345" cy="48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8ACD-A4A5-C75B-FA73-BA61E63C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idge over water with a city in the background&#10;&#10;Description automatically generated">
            <a:extLst>
              <a:ext uri="{FF2B5EF4-FFF2-40B4-BE49-F238E27FC236}">
                <a16:creationId xmlns:a16="http://schemas.microsoft.com/office/drawing/2014/main" id="{472AC0F2-706C-BEE4-0870-0DE1094087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0C89-5DD1-A65C-8B4D-9F80F8ED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387B-2A41-AE1E-60E4-2FA927CEB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hill looking at a city&#10;&#10;Description automatically generated">
            <a:extLst>
              <a:ext uri="{FF2B5EF4-FFF2-40B4-BE49-F238E27FC236}">
                <a16:creationId xmlns:a16="http://schemas.microsoft.com/office/drawing/2014/main" id="{2436B0AE-E75E-3B35-6148-24EF2E908E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185329" cy="68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70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on a stone wall with a cannon&#10;&#10;Description automatically generated">
            <a:extLst>
              <a:ext uri="{FF2B5EF4-FFF2-40B4-BE49-F238E27FC236}">
                <a16:creationId xmlns:a16="http://schemas.microsoft.com/office/drawing/2014/main" id="{6B62A97E-712A-A755-EB89-4460957FCC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834" y="791737"/>
            <a:ext cx="3487310" cy="43378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7983" y="2119215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2804B124-045D-86AC-31B5-D26618EA96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41" y="1562099"/>
            <a:ext cx="8921486" cy="52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212,000 – +8,000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On Fire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*SPY breaks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new all-time highs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almost every day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*Analysts are ratcheting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yearend  targets,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me now at (SPX) 6,000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*Big tech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continues to dominate, but NVIDIA earnings out after close today could mark short term top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*Market will continue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revalue all AI plays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*Market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over rewarding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winners like Meta (META) (+25%) and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over punishing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losers, like Hasbro (HAS) (-15%).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$929 Billion in US Commercial Real Estate Loans are Due this Year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or 20% of the total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so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Avoid regional banks like the plague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flip flop continues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ech and domestics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D8231-4B04-C550-D507-C54F7345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883" y="4215161"/>
            <a:ext cx="3781978" cy="25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2/$485-$490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28214" y="289687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$465</a:t>
            </a:r>
            <a:br>
              <a:rPr lang="en-US" sz="2000" dirty="0"/>
            </a:br>
            <a:r>
              <a:rPr lang="en-US" sz="2000" dirty="0"/>
              <a:t>-7%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967987" y="1328972"/>
            <a:ext cx="1745107" cy="16311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7081999" y="2336732"/>
            <a:ext cx="764815" cy="6234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C4E725-C92B-343A-3808-99DC22F2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87" y="1500923"/>
            <a:ext cx="6383168" cy="48329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410394" y="2285881"/>
            <a:ext cx="764815" cy="3635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732968" y="357396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58CCC10A-C4F1-B154-9F2D-E35047E83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429" y="1855509"/>
            <a:ext cx="6277142" cy="47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B2251D5A-1D95-9F03-FF55-08B06AB7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479" y="1219200"/>
            <a:ext cx="6747042" cy="5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59AACEAF-EDA2-AC4A-2EF7-64E69D55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667" y="1272263"/>
            <a:ext cx="6757649" cy="511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027B67F1-345C-8114-329D-08F5ADE4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047" y="1436456"/>
            <a:ext cx="6313905" cy="478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ear in the woods&#10;&#10;Description automatically generated">
            <a:extLst>
              <a:ext uri="{FF2B5EF4-FFF2-40B4-BE49-F238E27FC236}">
                <a16:creationId xmlns:a16="http://schemas.microsoft.com/office/drawing/2014/main" id="{EE4F3AD8-7424-035F-533D-8A3165AF8D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276" y="0"/>
            <a:ext cx="7281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472E9C62-411D-CAB5-8B58-80A410D7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716" y="1784340"/>
            <a:ext cx="6458284" cy="488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56E0E906-0ECE-24FE-E863-98DFB15C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1948589"/>
            <a:ext cx="6121400" cy="46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726464" y="380010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05E7C427-51E1-9310-BEB6-A3DA1E5D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495" y="1949119"/>
            <a:ext cx="5732147" cy="43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A48B0D1E-10E7-F104-6BA0-DF67CE9CF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002" y="1584710"/>
            <a:ext cx="6601995" cy="49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n old truck&#10;&#10;Description automatically generated">
            <a:extLst>
              <a:ext uri="{FF2B5EF4-FFF2-40B4-BE49-F238E27FC236}">
                <a16:creationId xmlns:a16="http://schemas.microsoft.com/office/drawing/2014/main" id="{4AD8B238-C474-7B73-DB43-9BED66344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314" y="0"/>
            <a:ext cx="7577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Tops $3 Trillion Valuation, cementing its hold on the AI lead.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EF908772-AA09-0C40-1D68-1469F2F4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688" y="2060742"/>
            <a:ext cx="5954623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 Rockets 21%, on a $50 billion stock buyback and its first ever dividend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89987EFB-11B3-26F7-F126-CD99AFA1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74" y="2133600"/>
            <a:ext cx="5477900" cy="41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Apple Beats, But Stock Drops 4%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C831FD6D-9996-FAA8-9F0E-07C9650F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953" y="2048933"/>
            <a:ext cx="603849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Trash Google, down 7%, on the company’s lack of AI specifics in its earnings report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A5C2CEE4-2824-87E0-4BC8-87CE78FA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1958531"/>
            <a:ext cx="6121400" cy="46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Beating 2022 – Best in 16 years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-0.86%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+675.77%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51.32%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985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Jeff Bezos Sell’s $4 Billion Worth of Amazon Shares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E16365F7-DD24-A210-6896-AF74B2EC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279" y="2389437"/>
            <a:ext cx="5375442" cy="40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Biden to Ban Chinese EV Car Imports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CD4437CC-54D2-B452-60C5-E6671903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679" y="1966408"/>
            <a:ext cx="5832642" cy="44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Big Subscriber Beat, up 8.6% on an add of 13 million new subscribers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9A40DF2A-A49D-9637-8C2B-A36C224E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779" y="1831257"/>
            <a:ext cx="6265779" cy="47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Position-63% Implied on options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tops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$1.2 trillion now the fourth most valuable company in the US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3/$600-$610- call spread,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B2D17217-C28A-5961-6DC2-D85345DE9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310" y="2598363"/>
            <a:ext cx="5351379" cy="40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Ransome Attacks Topped $1 Billion in 2023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E5FE9800-207F-713E-6CE6-4BED18F9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094" y="1777267"/>
            <a:ext cx="6149811" cy="465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B4D614FB-F01C-8DCE-27C1-5B17467A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016" y="1752600"/>
            <a:ext cx="6337968" cy="47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D1A479B5-40F1-4450-7076-4C641306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047" y="1892300"/>
            <a:ext cx="6313905" cy="478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23211C23-F633-0BD0-80EB-9DE069B2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211" y="1585323"/>
            <a:ext cx="6434221" cy="48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6993F38F-6008-4B95-3126-64AD1A3E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711" y="1926677"/>
            <a:ext cx="5808578" cy="43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n a white background&#10;&#10;Description automatically generated">
            <a:extLst>
              <a:ext uri="{FF2B5EF4-FFF2-40B4-BE49-F238E27FC236}">
                <a16:creationId xmlns:a16="http://schemas.microsoft.com/office/drawing/2014/main" id="{183E7785-2955-9662-11BD-E35658BF4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51" y="0"/>
            <a:ext cx="1049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DB418BD8-B192-FB74-577D-EC875614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992" y="1439111"/>
            <a:ext cx="6653816" cy="503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is Back in China, its largest customer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06EC1CE3-EDB4-A5AA-A5A9-255B754A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110" y="1723858"/>
            <a:ext cx="6265779" cy="47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7F91339D-236E-64A1-6ED8-708442FC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80" y="1823654"/>
            <a:ext cx="6045288" cy="457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1B7D08A4-602F-CF8B-4EC9-453351E9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274" y="1672391"/>
            <a:ext cx="6451651" cy="48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1D70DCCE-859C-CEF4-E9B5-B007ABF9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858" y="1326931"/>
            <a:ext cx="6458284" cy="488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Buys Stake Fortnight, on of the leading online games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AEED4542-44C3-0A49-6D34-B9D2B380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419" y="1555415"/>
            <a:ext cx="6749161" cy="51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3C7CD5EC-B5CE-7189-00D9-4C84DAAD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832" y="1295400"/>
            <a:ext cx="6987674" cy="52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29E2CC0A-7D59-436D-FE41-95BA9633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769" y="1866279"/>
            <a:ext cx="6036662" cy="457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91737CC6-D3E5-E104-CA69-1F81B894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652" y="1703117"/>
            <a:ext cx="6506411" cy="49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4661337A-9CA9-00D4-F1C7-1FA03BAD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3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608E6909-93BD-5138-FACB-D7E51D32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510" y="1448833"/>
            <a:ext cx="6722979" cy="50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DB033B1A-6F11-4B48-76AF-31E6CBEE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905" y="1555416"/>
            <a:ext cx="6121400" cy="46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4091BBD6-67E4-0B96-BBFD-6B919577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021" y="1219200"/>
            <a:ext cx="6939850" cy="52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81F71F2C-1615-D960-8E02-5429350E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021" y="1298742"/>
            <a:ext cx="6939850" cy="52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0AED70FB-2378-C3EA-2D0B-5E9063E5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801" y="1676400"/>
            <a:ext cx="6582397" cy="49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AF149BF7-256E-CD1E-EDBF-16412646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084" y="1580148"/>
            <a:ext cx="6722979" cy="50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E2159357-5137-7F30-3EB3-1BAE447E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579" y="1828800"/>
            <a:ext cx="6265779" cy="47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5CB7877-E44F-4100-C798-A90B7050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14D8E112-9A01-401F-3123-1473B6705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Community Bank (NYCB)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 Cut -62%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2AC9E902-496B-10C3-AB25-5E6E31BD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958" y="1560554"/>
            <a:ext cx="6626726" cy="501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42079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3CBF649B-60F0-8C43-612C-72FEDAD9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368" y="1580148"/>
            <a:ext cx="6812724" cy="515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8C8D4C17-3BD9-BD44-CC87-0C35A1B7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7" y="1676400"/>
            <a:ext cx="6177093" cy="46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+1.54%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20% Long, 80%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C479B0-E1B5-69EC-A4C8-C9497B6F0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45927"/>
              </p:ext>
            </p:extLst>
          </p:nvPr>
        </p:nvGraphicFramePr>
        <p:xfrm>
          <a:off x="533512" y="1891642"/>
          <a:ext cx="5332654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19016">
                  <a:extLst>
                    <a:ext uri="{9D8B030D-6E8A-4147-A177-3AD203B41FA5}">
                      <a16:colId xmlns:a16="http://schemas.microsoft.com/office/drawing/2014/main" val="769304720"/>
                    </a:ext>
                  </a:extLst>
                </a:gridCol>
                <a:gridCol w="1213638">
                  <a:extLst>
                    <a:ext uri="{9D8B030D-6E8A-4147-A177-3AD203B41FA5}">
                      <a16:colId xmlns:a16="http://schemas.microsoft.com/office/drawing/2014/main" val="828079852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1825290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29686002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(NVDA) 3/$600-$610 call spread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60559248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(NVDA) 3/$600-$610 call spread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50588844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18070849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90092854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97255976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NO POSITIONS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31883719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56470881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20.00%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94646962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8634799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88371260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Aggregate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58378226"/>
                  </a:ext>
                </a:extLst>
              </a:tr>
            </a:tbl>
          </a:graphicData>
        </a:graphic>
      </p:graphicFrame>
      <p:pic>
        <p:nvPicPr>
          <p:cNvPr id="7" name="Picture 6" descr="A blue and orange circle&#10;&#10;Description automatically generated">
            <a:extLst>
              <a:ext uri="{FF2B5EF4-FFF2-40B4-BE49-F238E27FC236}">
                <a16:creationId xmlns:a16="http://schemas.microsoft.com/office/drawing/2014/main" id="{B1BE3968-2840-F3EB-42FF-D4572F384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818" y="3128531"/>
            <a:ext cx="3420637" cy="32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354723A1-CC68-A63E-B83A-EFA8EB96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638" y="1475206"/>
            <a:ext cx="6812724" cy="515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DB7EFB83-3CBD-46BE-9313-4E7DB2C4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873" y="1487237"/>
            <a:ext cx="6590253" cy="49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534021A5-BB53-B119-9440-0D49A560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889" y="1605376"/>
            <a:ext cx="6434221" cy="48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7D1A0931-4368-975C-468B-70A8405D8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779" y="1676400"/>
            <a:ext cx="6362032" cy="48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95129926-0D05-5C2D-5D16-C81DFDC1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219" y="1706823"/>
            <a:ext cx="6399564" cy="48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86B3AD09-106F-F92C-5D2F-77F5C67F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447" y="1350306"/>
            <a:ext cx="6771105" cy="51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9E8C9C55-7404-8A73-CA71-D79AE002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285" y="2407365"/>
            <a:ext cx="5255430" cy="397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A04C3EC1-6209-86D6-8B78-7CEECF7D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547" y="1102895"/>
            <a:ext cx="704490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BA1E9961-25B5-766D-6CD8-9C24AC82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237" y="1295400"/>
            <a:ext cx="6931526" cy="52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D79B6773-BC4D-044E-BA9E-70ED690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545" y="1958813"/>
            <a:ext cx="5742910" cy="43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*Overheating risk is rising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*That postpones Fed interest rate cuts and cap stocks, putting all interest rate sensitive sectors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back to sleep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the US, with the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only good economy in the world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*Red Sea War </a:t>
            </a:r>
            <a:r>
              <a:rPr lang="en-US" sz="20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continuex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and the price of oil could care less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*Domestic plays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gone silent awaiting actual rate cuts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*Commodities and industrials are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second half play,</a:t>
            </a: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we will keep rotating back and forth all year with tech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holding a book in a train&#10;&#10;Description automatically generated">
            <a:extLst>
              <a:ext uri="{FF2B5EF4-FFF2-40B4-BE49-F238E27FC236}">
                <a16:creationId xmlns:a16="http://schemas.microsoft.com/office/drawing/2014/main" id="{F63E5B93-6EC3-3247-CD5D-2D11426FB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*Reheating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of US economy knocks the wind out of bonds, possibly delaying interest rate cuts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*90-Day T-bills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5.47% still offer attractive alternative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Budget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Funded only until March 8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IRS Finds $834 Billion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over the next decade through enhanced enforcement focused on tax dodging billionaires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discounting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three cuts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Starting in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May in 2024 more likely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6.37% yield and 18 month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*I’m looking for an $18-$28 point gain in (TLT) during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2024 with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Retesting Lows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33C2E-09FB-2323-5F75-DEB590BE33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275" y="3713356"/>
            <a:ext cx="4339134" cy="24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2/$90-$93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33A095A7-570B-84A8-7763-F3B57697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074" y="1411596"/>
            <a:ext cx="642486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18E7538D-52DB-0868-7546-B07E8E64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510" y="1342611"/>
            <a:ext cx="6717380" cy="5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7.33%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68B7F5D8-F5E1-E33F-1DFE-44AF3FA9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258" y="1295400"/>
            <a:ext cx="6915484" cy="52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3.07%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7312D7F2-D71C-F64F-B79E-5379EF7C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163" y="1001963"/>
            <a:ext cx="6987674" cy="52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6.35%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D82BB117-7C14-562D-6168-29E87D34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416" y="1219200"/>
            <a:ext cx="6795168" cy="51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BB239356-3BD3-E877-3D86-EDA4846F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868" y="1371600"/>
            <a:ext cx="694426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13.63%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6FE5DB32-88AB-6C75-1E83-14B3EB7A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984" y="1616584"/>
            <a:ext cx="6362032" cy="48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a kitchen with a table full of food&#10;&#10;Description automatically generated">
            <a:extLst>
              <a:ext uri="{FF2B5EF4-FFF2-40B4-BE49-F238E27FC236}">
                <a16:creationId xmlns:a16="http://schemas.microsoft.com/office/drawing/2014/main" id="{F311A676-2334-8A47-9A21-6F4DB424C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Heating Up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Reheating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is Becoming an Issue, with a strong US economy and record low unemployment rate possibly prompting the Fed to delay interest rate cuts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800" dirty="0">
                <a:effectLst/>
                <a:latin typeface="+mj-lt"/>
              </a:rPr>
            </a:br>
            <a:br>
              <a:rPr lang="en-US" sz="2800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Report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Hot, at 353,000,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eadline Unemployment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at 3.7%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*CPI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Smacks Market, coming in at 0.3% in January instead of the expected 0.2%.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*US Retail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 0.8% in January,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Industrial Production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Weak, down 0.1%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Early Retirements are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Soaring, thanks to a stock market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at new all-time highs.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Electricity Costs Soar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California, up 10% as of January 1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679840-F9C2-69FF-5455-BC7E58F8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97" y="3635298"/>
            <a:ext cx="4460198" cy="29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On Top Again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Dollar Hits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Three Month High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on the hot CPI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*You need a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falling CPI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get a weak buck.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Euro plunged to $1.07, the British pound to $1.25, the Australian dollar to 65 cents, and the Japanese yen to ¥151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 dollar rally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could last a couple of months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so a new currency entry point is approaching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eventual 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alling interest rates guarantee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falling dollar for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6C8B88-EF3B-722B-52B1-99705321E7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384" y="3432209"/>
            <a:ext cx="4797661" cy="31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451370" y="2265842"/>
            <a:ext cx="4808627" cy="223513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FB7C2AAC-B942-D4F6-A666-367FC02A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42" y="1700529"/>
            <a:ext cx="6025147" cy="45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5871683" y="4144108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F0B62224-CFE9-D4DF-FC4F-FF046A19E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102" y="1409809"/>
            <a:ext cx="6049211" cy="45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32C22FF-6F06-6594-7303-4C57B365B3A1}"/>
              </a:ext>
            </a:extLst>
          </p:cNvPr>
          <p:cNvCxnSpPr>
            <a:cxnSpLocks/>
          </p:cNvCxnSpPr>
          <p:nvPr/>
        </p:nvCxnSpPr>
        <p:spPr>
          <a:xfrm flipV="1">
            <a:off x="8464062" y="2265842"/>
            <a:ext cx="2795935" cy="24820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DF96448F-8810-E02D-55E1-5A74DAE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37" y="1635626"/>
            <a:ext cx="6494909" cy="491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D011DB35-0C89-9239-EB32-15DD7659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51" y="1776663"/>
            <a:ext cx="573656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6033459" y="2222938"/>
            <a:ext cx="2819400" cy="12060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AAC0FDFD-30F6-280D-EAA0-5280049D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55" y="1677022"/>
            <a:ext cx="6451600" cy="48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6096000" y="2661138"/>
            <a:ext cx="2473569" cy="111369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ushrooms on the ground&#10;&#10;Description automatically generated">
            <a:extLst>
              <a:ext uri="{FF2B5EF4-FFF2-40B4-BE49-F238E27FC236}">
                <a16:creationId xmlns:a16="http://schemas.microsoft.com/office/drawing/2014/main" id="{4BCF271D-213B-C74C-CDD2-616C8CE18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–New Natural Gas Lows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46186" y="7239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*Slow Chinese growth still drags on the global oil market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*Natural gas hits new 20-year lows at $1.61 MM BTU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*Over production, warm weather, and rail problems impeding exports are the cause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*Saudi Production will be capped at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 million barrels indefinitely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*Electrification of the US economy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will continue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be a driving theme.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is a “BUY” setting up here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energy when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global economy reaccelerates on a lower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rate world. Watch (XOM) and (OXY).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66E77-3D71-7682-7685-1D4A8453E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19" y="3980986"/>
            <a:ext cx="4255757" cy="28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2DACAC3B-1115-C9E6-318A-99BCA0EF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768" y="1066800"/>
            <a:ext cx="7180179" cy="54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7FAAD288-A22D-964A-F23F-4C53681A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628" y="1218531"/>
            <a:ext cx="6971632" cy="52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A1948-FB4D-17E3-3ABF-3C36D87D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08390-9482-649C-6E18-ED7382B62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F4E5B983-6B9E-C012-A5AE-F3D7FAA7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077" y="223932"/>
            <a:ext cx="8338127" cy="632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012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86E6BC80-9AB9-BF26-7E6E-954A9FF7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310" y="1295400"/>
            <a:ext cx="687537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555A8BDC-D4DD-2EC8-FF6E-8BF5BC29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821" y="1733922"/>
            <a:ext cx="6545179" cy="49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7E044CEF-CAEC-DEC3-33FC-0B10A11D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092" y="1319048"/>
            <a:ext cx="6653816" cy="503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EAEDD97E-2BC9-E181-F6DA-C405AD08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647" y="1290721"/>
            <a:ext cx="6618705" cy="50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1A7D74BF-8A3D-7BE1-C34A-DAE33707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569" y="1338847"/>
            <a:ext cx="6635214" cy="50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38083949-8DCC-50EA-1757-D1F831F4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083" y="1651668"/>
            <a:ext cx="6463128" cy="48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on a street corner&#10;&#10;Description automatically generated">
            <a:extLst>
              <a:ext uri="{FF2B5EF4-FFF2-40B4-BE49-F238E27FC236}">
                <a16:creationId xmlns:a16="http://schemas.microsoft.com/office/drawing/2014/main" id="{3386D7C0-8C33-1525-701B-35C9DB1F9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620" y="0"/>
            <a:ext cx="443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Interest Rate Hit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9" y="3429217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4062" y="1511423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is taken down on rising interest rates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needs a return of falling interest rates to resume rally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*Miners are lagging gold performance but will play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62E3794A-9D7E-A7F6-35A6-7AE7A8E0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856" y="1218532"/>
            <a:ext cx="6876288" cy="520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C3120194-8951-79DB-B7DE-330F9B3E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952" y="1242594"/>
            <a:ext cx="6386095" cy="48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6427</TotalTime>
  <Words>4486</Words>
  <Application>Microsoft Macintosh PowerPoint</Application>
  <PresentationFormat>Widescreen</PresentationFormat>
  <Paragraphs>160</Paragraphs>
  <Slides>115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“NVIDIA Fever” </vt:lpstr>
      <vt:lpstr>PowerPoint Presentation</vt:lpstr>
      <vt:lpstr>  Trade Alert Performance Beating 2022 – Best in 16 years 60 out of 66 trade alerts profitable    </vt:lpstr>
      <vt:lpstr>PowerPoint Presentation</vt:lpstr>
      <vt:lpstr>PowerPoint Presentation</vt:lpstr>
      <vt:lpstr>PowerPoint Presentation</vt:lpstr>
      <vt:lpstr>The Method to My Madness </vt:lpstr>
      <vt:lpstr>The Global Economy – Heating Up</vt:lpstr>
      <vt:lpstr>PowerPoint Presentation</vt:lpstr>
      <vt:lpstr>PowerPoint Presentation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 Weekly Jobless Claims – Falling  212,000 – +8,000 </vt:lpstr>
      <vt:lpstr>Stocks – On Fire   </vt:lpstr>
      <vt:lpstr>            S&amp;P 500 – New High stopped out of short 2/$485-$490 put spread,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</vt:lpstr>
      <vt:lpstr>PowerPoint Presentation</vt:lpstr>
      <vt:lpstr>PowerPoint Presentation</vt:lpstr>
      <vt:lpstr>    Microsoft (MSFT)- Microsoft Beats Estimates, with the steady growth of its azure cloud business  Microsoft Tops $3 Trillion Valuation, cementing its hold on the AI lead. 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Rockets 21%, on a $50 billion stock buyback and its first ever dividend took profits on Long 9/$290-$300 vertical bear put spread stopped out of Long 9/$190-$200 vertical bear put spread  </vt:lpstr>
      <vt:lpstr>  Apple (AAPL) Apple Beats, But Stock Drops 4%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Ramps Up AI Effort Traders Trash Google, down 7%, on the company’s lack of AI specifics in its earnings report  took profits on long 12/$110-$120 call spread  took profits on long 12/$1,200-$1,230 bull call spread, took profits on long 9/$1,030-$1,080 vertical bull call spread</vt:lpstr>
      <vt:lpstr> Amazon (AMZN) –  Jeff Bezos Sell’s $4 Billion Worth of Amazon Shares  took profits on long 2/$130-$135 bull call spread took profits on long 2/$3,400-$3,500 bear put spread, took profits on long 9/$2,800-$2,900 bull call spread</vt:lpstr>
      <vt:lpstr>PowerPoint Presentation</vt:lpstr>
      <vt:lpstr>PowerPoint Presentation</vt:lpstr>
      <vt:lpstr>Netflix (NFLX) –  Netflix Soars on Big Subscriber Beat, up 8.6% on an add of 13 million new subscribers   </vt:lpstr>
      <vt:lpstr> NVIDIA (NVDA) – Double Position-63% Implied on options NVIDIA tops $1.2 trillion now the fourth most valuable company in the US long 3/$600-$610- call spread, 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Ransome Attacks Topped $1 Billion in 2023 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took profits on long 12/$135-$140 call spread</vt:lpstr>
      <vt:lpstr>ProShares Ultra Technology ETF (ROM) – 2X Long Technology ETF took profits on long 10/$62-65 call spread</vt:lpstr>
      <vt:lpstr>The Second Half of the Barbell</vt:lpstr>
      <vt:lpstr>Boeing (BA) –  Boeing is Back in China, its largest customer 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Disney Buys Stake Fortnight, on of the leading online games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  New York Community Bank (NYCB) – Dividend Cut -62%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Bonds – Retesting Lows</vt:lpstr>
      <vt:lpstr>                Treasury ETF (TLT) – On Fire Long 2/$90-$93 call spread, took profits on long 12/$95-$98 put spread   took profits on long 12/$79-$82 call spread, took profits on long 11/$76-79 call spread,                         </vt:lpstr>
      <vt:lpstr> Ten Year Treasury Yield ($TNX) – 4.10%  </vt:lpstr>
      <vt:lpstr> Junk Bonds (JNK) 7.33% Yield  </vt:lpstr>
      <vt:lpstr>Municipal Bonds (MUB) 3.07% Yield-  </vt:lpstr>
      <vt:lpstr>Emerging Market Debt (ELD) 6.35% Yield-  </vt:lpstr>
      <vt:lpstr>2X Short Treasuries (TBT)-Out of Favor</vt:lpstr>
      <vt:lpstr>Anally Capital Management (NLY) – Leveraged REIT Play Yield 13.63% took profits on long 12/$15-$16 call spread</vt:lpstr>
      <vt:lpstr>PowerPoint Presentation</vt:lpstr>
      <vt:lpstr>Foreign Currencies –  On Top Again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–New Natural Gas Lows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took profits on Long January 2025 $7-8 Call Spread LEAPS</vt:lpstr>
      <vt:lpstr>Freeport McMoRan (FCX) - Codelco Sees Profit Slump, the world’s largest copper producer based in Chile</vt:lpstr>
      <vt:lpstr>  Cameco (CCJ) – Global Uranium Renaissance Uranium Goes Nuclear, with yellow cake prices up 45% since May long 12/$35-$38 call spread – expires in 12 trading days  took profits on long 5/$20-$23 bull call spread</vt:lpstr>
      <vt:lpstr>PowerPoint Presentation</vt:lpstr>
      <vt:lpstr>Precious Metals – Interest Rate Hit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Extreme Shortage of Supply</vt:lpstr>
      <vt:lpstr>S&amp;P Case Shiller Turns Hot S&amp;P Case Shiller Rises to +4.60% YOY in October, with its National Home Price Index Detroit gained +8.2%, San Diego +8.0%, and New York +7.1%.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March 6  from Silicon Valley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927</cp:revision>
  <cp:lastPrinted>2022-01-05T03:44:27Z</cp:lastPrinted>
  <dcterms:created xsi:type="dcterms:W3CDTF">2015-02-05T17:12:57Z</dcterms:created>
  <dcterms:modified xsi:type="dcterms:W3CDTF">2024-02-21T17:22:23Z</dcterms:modified>
</cp:coreProperties>
</file>