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111"/>
  </p:notesMasterIdLst>
  <p:sldIdLst>
    <p:sldId id="256" r:id="rId2"/>
    <p:sldId id="1541" r:id="rId3"/>
    <p:sldId id="888" r:id="rId4"/>
    <p:sldId id="1463" r:id="rId5"/>
    <p:sldId id="1462" r:id="rId6"/>
    <p:sldId id="605" r:id="rId7"/>
    <p:sldId id="824" r:id="rId8"/>
    <p:sldId id="1118" r:id="rId9"/>
    <p:sldId id="1076" r:id="rId10"/>
    <p:sldId id="1442" r:id="rId11"/>
    <p:sldId id="898" r:id="rId12"/>
    <p:sldId id="1142" r:id="rId13"/>
    <p:sldId id="1397" r:id="rId14"/>
    <p:sldId id="1033" r:id="rId15"/>
    <p:sldId id="1073" r:id="rId16"/>
    <p:sldId id="1026" r:id="rId17"/>
    <p:sldId id="570" r:id="rId18"/>
    <p:sldId id="280" r:id="rId19"/>
    <p:sldId id="1511" r:id="rId20"/>
    <p:sldId id="1512" r:id="rId21"/>
    <p:sldId id="1544" r:id="rId22"/>
    <p:sldId id="1545" r:id="rId23"/>
    <p:sldId id="1484" r:id="rId24"/>
    <p:sldId id="1297" r:id="rId25"/>
    <p:sldId id="1542" r:id="rId26"/>
    <p:sldId id="563" r:id="rId27"/>
    <p:sldId id="835" r:id="rId28"/>
    <p:sldId id="613" r:id="rId29"/>
    <p:sldId id="1523" r:id="rId30"/>
    <p:sldId id="831" r:id="rId31"/>
    <p:sldId id="811" r:id="rId32"/>
    <p:sldId id="1047" r:id="rId33"/>
    <p:sldId id="1432" r:id="rId34"/>
    <p:sldId id="1399" r:id="rId35"/>
    <p:sldId id="1072" r:id="rId36"/>
    <p:sldId id="764" r:id="rId37"/>
    <p:sldId id="765" r:id="rId38"/>
    <p:sldId id="1071" r:id="rId39"/>
    <p:sldId id="1501" r:id="rId40"/>
    <p:sldId id="1195" r:id="rId41"/>
    <p:sldId id="1521" r:id="rId42"/>
    <p:sldId id="1070" r:id="rId43"/>
    <p:sldId id="840" r:id="rId44"/>
    <p:sldId id="1068" r:id="rId45"/>
    <p:sldId id="1069" r:id="rId46"/>
    <p:sldId id="1400" r:id="rId47"/>
    <p:sldId id="893" r:id="rId48"/>
    <p:sldId id="289" r:id="rId49"/>
    <p:sldId id="1054" r:id="rId50"/>
    <p:sldId id="994" r:id="rId51"/>
    <p:sldId id="830" r:id="rId52"/>
    <p:sldId id="481" r:id="rId53"/>
    <p:sldId id="290" r:id="rId54"/>
    <p:sldId id="1133" r:id="rId55"/>
    <p:sldId id="669" r:id="rId56"/>
    <p:sldId id="1079" r:id="rId57"/>
    <p:sldId id="1043" r:id="rId58"/>
    <p:sldId id="1083" r:id="rId59"/>
    <p:sldId id="1449" r:id="rId60"/>
    <p:sldId id="1448" r:id="rId61"/>
    <p:sldId id="1452" r:id="rId62"/>
    <p:sldId id="1086" r:id="rId63"/>
    <p:sldId id="1080" r:id="rId64"/>
    <p:sldId id="1049" r:id="rId65"/>
    <p:sldId id="336" r:id="rId66"/>
    <p:sldId id="1084" r:id="rId67"/>
    <p:sldId id="1420" r:id="rId68"/>
    <p:sldId id="1114" r:id="rId69"/>
    <p:sldId id="654" r:id="rId70"/>
    <p:sldId id="659" r:id="rId71"/>
    <p:sldId id="655" r:id="rId72"/>
    <p:sldId id="1425" r:id="rId73"/>
    <p:sldId id="657" r:id="rId74"/>
    <p:sldId id="656" r:id="rId75"/>
    <p:sldId id="1500" r:id="rId76"/>
    <p:sldId id="1407" r:id="rId77"/>
    <p:sldId id="1411" r:id="rId78"/>
    <p:sldId id="1412" r:id="rId79"/>
    <p:sldId id="1413" r:id="rId80"/>
    <p:sldId id="1414" r:id="rId81"/>
    <p:sldId id="1415" r:id="rId82"/>
    <p:sldId id="1504" r:id="rId83"/>
    <p:sldId id="1405" r:id="rId84"/>
    <p:sldId id="388" r:id="rId85"/>
    <p:sldId id="312" r:id="rId86"/>
    <p:sldId id="380" r:id="rId87"/>
    <p:sldId id="747" r:id="rId88"/>
    <p:sldId id="1422" r:id="rId89"/>
    <p:sldId id="313" r:id="rId90"/>
    <p:sldId id="1217" r:id="rId91"/>
    <p:sldId id="1404" r:id="rId92"/>
    <p:sldId id="907" r:id="rId93"/>
    <p:sldId id="650" r:id="rId94"/>
    <p:sldId id="729" r:id="rId95"/>
    <p:sldId id="737" r:id="rId96"/>
    <p:sldId id="998" r:id="rId97"/>
    <p:sldId id="999" r:id="rId98"/>
    <p:sldId id="1000" r:id="rId99"/>
    <p:sldId id="1451" r:id="rId100"/>
    <p:sldId id="1519" r:id="rId101"/>
    <p:sldId id="1130" r:id="rId102"/>
    <p:sldId id="1132" r:id="rId103"/>
    <p:sldId id="1005" r:id="rId104"/>
    <p:sldId id="1006" r:id="rId105"/>
    <p:sldId id="1513" r:id="rId106"/>
    <p:sldId id="492" r:id="rId107"/>
    <p:sldId id="1543" r:id="rId108"/>
    <p:sldId id="335" r:id="rId109"/>
    <p:sldId id="1230" r:id="rId110"/>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4B"/>
    <a:srgbClr val="005A9C"/>
    <a:srgbClr val="003D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B99BF4-BA60-4A15-9A4B-F0404E8DD7C7}" v="5" dt="2022-08-08T18:22:47.371"/>
    <p1510:client id="{2A49D33B-BD4E-4F16-A640-95B620BCB31D}" v="259" dt="2022-05-18T04:05:11.174"/>
    <p1510:client id="{30AAA2A0-D879-44B4-89D9-EC2AF480F0EA}" v="186" dt="2022-05-18T03:17:05.048"/>
    <p1510:client id="{8AF07DB9-B9C9-4DF0-8B45-8B33AC6E0FA6}" v="383" dt="2022-09-07T05:03:13.219"/>
    <p1510:client id="{FC6544FC-1042-4A7A-9FD0-68CC14C7B1C4}" v="4" dt="2022-05-18T02:05:45.613"/>
  </p1510:revLst>
</p1510:revInfo>
</file>

<file path=ppt/tableStyles.xml><?xml version="1.0" encoding="utf-8"?>
<a:tblStyleLst xmlns:a="http://schemas.openxmlformats.org/drawingml/2006/main" def="{D65DD7F7-462A-4F70-8277-D15755171BC1}">
  <a:tblStyle styleId="{D65DD7F7-462A-4F70-8277-D15755171BC1}"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282"/>
    <p:restoredTop sz="92350"/>
  </p:normalViewPr>
  <p:slideViewPr>
    <p:cSldViewPr snapToGrid="0">
      <p:cViewPr varScale="1">
        <p:scale>
          <a:sx n="100" d="100"/>
          <a:sy n="100" d="100"/>
        </p:scale>
        <p:origin x="328"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Tree>
    <p:extLst>
      <p:ext uri="{BB962C8B-B14F-4D97-AF65-F5344CB8AC3E}">
        <p14:creationId xmlns:p14="http://schemas.microsoft.com/office/powerpoint/2010/main" val="30140978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58" name="Shape 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187312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41443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20045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93140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02832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49314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78588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2235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85590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8809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59802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09422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81478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5007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74715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78267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48443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29569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endParaRPr lang="en-US"/>
          </a:p>
        </p:txBody>
      </p:sp>
    </p:spTree>
    <p:extLst>
      <p:ext uri="{BB962C8B-B14F-4D97-AF65-F5344CB8AC3E}">
        <p14:creationId xmlns:p14="http://schemas.microsoft.com/office/powerpoint/2010/main" val="3454025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47047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39061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84488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33242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099242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39403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907623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46753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379495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16830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23133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13018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373915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85971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761137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86631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613556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816035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270073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838548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222099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092261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19923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625887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211624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839316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211582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486175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526525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260234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260234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232846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381909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2508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567147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144743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121125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103102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8" name="Shape 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808125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751380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65632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761421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546469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177164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604579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485522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966456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472973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361186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04" name="Shape 5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225799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138583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339044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26357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609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440110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endParaRPr lang="en-US"/>
          </a:p>
        </p:txBody>
      </p:sp>
    </p:spTree>
    <p:extLst>
      <p:ext uri="{BB962C8B-B14F-4D97-AF65-F5344CB8AC3E}">
        <p14:creationId xmlns:p14="http://schemas.microsoft.com/office/powerpoint/2010/main" val="8454106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02" name="Shape 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561315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610" name="Shape 6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3788843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07193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rot="5400000">
            <a:off x="7285038" y="1828800"/>
            <a:ext cx="5851525" cy="27432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7" name="Shape 17"/>
          <p:cNvSpPr txBox="1">
            <a:spLocks noGrp="1"/>
          </p:cNvSpPr>
          <p:nvPr>
            <p:ph type="body" idx="1"/>
          </p:nvPr>
        </p:nvSpPr>
        <p:spPr>
          <a:xfrm rot="5400000">
            <a:off x="1697038" y="-812800"/>
            <a:ext cx="5851525" cy="80263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914400" y="2130425"/>
            <a:ext cx="103632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50" name="Shape 50"/>
          <p:cNvSpPr txBox="1">
            <a:spLocks noGrp="1"/>
          </p:cNvSpPr>
          <p:nvPr>
            <p:ph type="subTitle" idx="1"/>
          </p:nvPr>
        </p:nvSpPr>
        <p:spPr>
          <a:xfrm>
            <a:off x="1828801" y="3886200"/>
            <a:ext cx="85343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Calibri"/>
              <a:buNone/>
              <a:defRPr/>
            </a:lvl1pPr>
            <a:lvl2pPr marL="457200" marR="0" indent="0" algn="ctr" rtl="0">
              <a:spcBef>
                <a:spcPts val="560"/>
              </a:spcBef>
              <a:spcAft>
                <a:spcPts val="0"/>
              </a:spcAft>
              <a:buClr>
                <a:srgbClr val="888888"/>
              </a:buClr>
              <a:buFont typeface="Calibri"/>
              <a:buNone/>
              <a:defRPr/>
            </a:lvl2pPr>
            <a:lvl3pPr marL="914400" marR="0" indent="0" algn="ctr" rtl="0">
              <a:spcBef>
                <a:spcPts val="480"/>
              </a:spcBef>
              <a:spcAft>
                <a:spcPts val="0"/>
              </a:spcAft>
              <a:buClr>
                <a:srgbClr val="888888"/>
              </a:buClr>
              <a:buFont typeface="Calibri"/>
              <a:buNone/>
              <a:defRPr/>
            </a:lvl3pPr>
            <a:lvl4pPr marL="1371600" marR="0" indent="0" algn="ctr" rtl="0">
              <a:spcBef>
                <a:spcPts val="400"/>
              </a:spcBef>
              <a:spcAft>
                <a:spcPts val="0"/>
              </a:spcAft>
              <a:buClr>
                <a:srgbClr val="888888"/>
              </a:buClr>
              <a:buFont typeface="Calibri"/>
              <a:buNone/>
              <a:defRPr/>
            </a:lvl4pPr>
            <a:lvl5pPr marL="1828800" marR="0" indent="0" algn="ctr" rtl="0">
              <a:spcBef>
                <a:spcPts val="400"/>
              </a:spcBef>
              <a:spcAft>
                <a:spcPts val="0"/>
              </a:spcAft>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0" name="Shape 20"/>
          <p:cNvSpPr txBox="1">
            <a:spLocks noGrp="1"/>
          </p:cNvSpPr>
          <p:nvPr>
            <p:ph type="body" idx="1"/>
          </p:nvPr>
        </p:nvSpPr>
        <p:spPr>
          <a:xfrm rot="5400000">
            <a:off x="3833018" y="-1623219"/>
            <a:ext cx="4525961" cy="109728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2389718" y="4800601"/>
            <a:ext cx="73151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a:spLocks noGrp="1"/>
          </p:cNvSpPr>
          <p:nvPr>
            <p:ph type="pic" idx="2"/>
          </p:nvPr>
        </p:nvSpPr>
        <p:spPr>
          <a:xfrm>
            <a:off x="2389718" y="612775"/>
            <a:ext cx="7315199" cy="4114800"/>
          </a:xfrm>
          <a:prstGeom prst="rect">
            <a:avLst/>
          </a:prstGeom>
          <a:noFill/>
          <a:ln>
            <a:noFill/>
          </a:ln>
        </p:spPr>
      </p:sp>
      <p:sp>
        <p:nvSpPr>
          <p:cNvPr id="24" name="Shape 24"/>
          <p:cNvSpPr txBox="1">
            <a:spLocks noGrp="1"/>
          </p:cNvSpPr>
          <p:nvPr>
            <p:ph type="body" idx="1"/>
          </p:nvPr>
        </p:nvSpPr>
        <p:spPr>
          <a:xfrm>
            <a:off x="2389718" y="5367338"/>
            <a:ext cx="73151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09601" y="273051"/>
            <a:ext cx="4011084"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766733" y="273050"/>
            <a:ext cx="6815667"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609601" y="1435101"/>
            <a:ext cx="4011084"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609601" y="1535112"/>
            <a:ext cx="5386916"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body" idx="2"/>
          </p:nvPr>
        </p:nvSpPr>
        <p:spPr>
          <a:xfrm>
            <a:off x="609601" y="2174875"/>
            <a:ext cx="5386916"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6193367" y="1535112"/>
            <a:ext cx="5389032"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body" idx="4"/>
          </p:nvPr>
        </p:nvSpPr>
        <p:spPr>
          <a:xfrm>
            <a:off x="6193367" y="2174875"/>
            <a:ext cx="5389032"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0" name="Shape 40"/>
          <p:cNvSpPr txBox="1">
            <a:spLocks noGrp="1"/>
          </p:cNvSpPr>
          <p:nvPr>
            <p:ph type="body" idx="1"/>
          </p:nvPr>
        </p:nvSpPr>
        <p:spPr>
          <a:xfrm>
            <a:off x="609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6197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7" name="Shape 47"/>
          <p:cNvSpPr txBox="1">
            <a:spLocks noGrp="1"/>
          </p:cNvSpPr>
          <p:nvPr>
            <p:ph type="body" idx="1"/>
          </p:nvPr>
        </p:nvSpPr>
        <p:spPr>
          <a:xfrm>
            <a:off x="609600" y="1637000"/>
            <a:ext cx="10972800" cy="45261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0" name="Shape 10"/>
          <p:cNvSpPr txBox="1">
            <a:spLocks noGrp="1"/>
          </p:cNvSpPr>
          <p:nvPr>
            <p:ph type="body" idx="1"/>
          </p:nvPr>
        </p:nvSpPr>
        <p:spPr>
          <a:xfrm>
            <a:off x="609600" y="1600201"/>
            <a:ext cx="109728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Calibri"/>
              <a:buChar char="•"/>
              <a:defRPr/>
            </a:lvl1pPr>
            <a:lvl2pPr marL="742950" marR="0" indent="-107950" algn="l" rtl="0">
              <a:spcBef>
                <a:spcPts val="560"/>
              </a:spcBef>
              <a:spcAft>
                <a:spcPts val="0"/>
              </a:spcAft>
              <a:buClr>
                <a:schemeClr val="dk1"/>
              </a:buClr>
              <a:buFont typeface="Calibri"/>
              <a:buChar char="–"/>
              <a:defRPr/>
            </a:lvl2pPr>
            <a:lvl3pPr marL="1143000" marR="0" indent="-76200" algn="l" rtl="0">
              <a:spcBef>
                <a:spcPts val="480"/>
              </a:spcBef>
              <a:spcAft>
                <a:spcPts val="0"/>
              </a:spcAft>
              <a:buClr>
                <a:schemeClr val="dk1"/>
              </a:buClr>
              <a:buFont typeface="Calibri"/>
              <a:buChar char="•"/>
              <a:defRPr/>
            </a:lvl3pPr>
            <a:lvl4pPr marL="1600200" marR="0" indent="-101600" algn="l" rtl="0">
              <a:spcBef>
                <a:spcPts val="400"/>
              </a:spcBef>
              <a:spcAft>
                <a:spcPts val="0"/>
              </a:spcAft>
              <a:buClr>
                <a:schemeClr val="dk1"/>
              </a:buClr>
              <a:buFont typeface="Calibri"/>
              <a:buChar char="–"/>
              <a:defRPr/>
            </a:lvl4pPr>
            <a:lvl5pPr marL="2057400" marR="0" indent="-101600" algn="l" rtl="0">
              <a:spcBef>
                <a:spcPts val="400"/>
              </a:spcBef>
              <a:spcAft>
                <a:spcPts val="0"/>
              </a:spcAft>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sldNum" idx="12"/>
          </p:nvPr>
        </p:nvSpPr>
        <p:spPr>
          <a:xfrm>
            <a:off x="8737601" y="6356351"/>
            <a:ext cx="2844799" cy="365125"/>
          </a:xfrm>
          <a:prstGeom prst="rect">
            <a:avLst/>
          </a:prstGeom>
          <a:noFill/>
          <a:ln>
            <a:noFill/>
          </a:ln>
        </p:spPr>
        <p:txBody>
          <a:bodyPr lIns="91425" tIns="91425" rIns="91425" bIns="91425" anchor="ctr" anchorCtr="0"/>
          <a:lstStyle>
            <a:lvl1pPr marR="0" algn="ctr" rtl="0">
              <a:spcBef>
                <a:spcPts val="0"/>
              </a:spcBef>
              <a:defRPr/>
            </a:lvl1pPr>
          </a:lstStyle>
          <a:p>
            <a:endParaRPr/>
          </a:p>
        </p:txBody>
      </p:sp>
      <p:pic>
        <p:nvPicPr>
          <p:cNvPr id="8" name="Picture 7" descr="jtbg1.jpg"/>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0" y="-1"/>
            <a:ext cx="12192000" cy="206692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dhedgefundtrader.com/"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hyperlink" Target="mailto:support@madhedgefundtrader.com" TargetMode="External"/><Relationship Id="rId2" Type="http://schemas.openxmlformats.org/officeDocument/2006/relationships/notesSlide" Target="../notesSlides/notesSlide83.xml"/><Relationship Id="rId1" Type="http://schemas.openxmlformats.org/officeDocument/2006/relationships/slideLayout" Target="../slideLayouts/slideLayout9.xml"/><Relationship Id="rId4" Type="http://schemas.openxmlformats.org/officeDocument/2006/relationships/image" Target="../media/image117.jpe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18.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8.png"/><Relationship Id="rId4"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28.png"/><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30.png"/></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image" Target="../media/image90.png"/></Relationships>
</file>

<file path=ppt/slides/_rels/slide8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2362200" y="304800"/>
            <a:ext cx="7924800" cy="13716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ea typeface="Calibri"/>
              </a:rPr>
              <a:t>The Mad Hedge Fund Trader</a:t>
            </a:r>
            <a:br>
              <a:rPr lang="en-US" sz="2800" dirty="0">
                <a:solidFill>
                  <a:schemeClr val="dk1"/>
                </a:solidFill>
                <a:ea typeface="Calibri"/>
              </a:rPr>
            </a:br>
            <a:r>
              <a:rPr lang="en-US" sz="2800" dirty="0">
                <a:solidFill>
                  <a:schemeClr val="dk1"/>
                </a:solidFill>
                <a:ea typeface="Calibri"/>
              </a:rPr>
              <a:t>“Reversal of Fortune”</a:t>
            </a:r>
            <a:br>
              <a:rPr lang="en-US" sz="2800" dirty="0">
                <a:latin typeface="Calibri"/>
                <a:ea typeface="Calibri"/>
                <a:cs typeface="Calibri"/>
              </a:rPr>
            </a:br>
            <a:endParaRPr lang="en-US" sz="2400" dirty="0">
              <a:solidFill>
                <a:schemeClr val="dk1"/>
              </a:solidFill>
              <a:latin typeface="Calibri"/>
              <a:ea typeface="Calibri"/>
              <a:cs typeface="Calibri"/>
              <a:sym typeface="Calibri"/>
            </a:endParaRPr>
          </a:p>
        </p:txBody>
      </p:sp>
      <p:sp>
        <p:nvSpPr>
          <p:cNvPr id="53" name="Shape 53"/>
          <p:cNvSpPr txBox="1">
            <a:spLocks noGrp="1"/>
          </p:cNvSpPr>
          <p:nvPr>
            <p:ph type="body" idx="1"/>
          </p:nvPr>
        </p:nvSpPr>
        <p:spPr>
          <a:xfrm>
            <a:off x="1905000" y="5105402"/>
            <a:ext cx="8229600" cy="1263867"/>
          </a:xfrm>
          <a:prstGeom prst="rect">
            <a:avLst/>
          </a:prstGeom>
          <a:noFill/>
          <a:ln>
            <a:noFill/>
          </a:ln>
        </p:spPr>
        <p:txBody>
          <a:bodyPr lIns="91425" tIns="45700" rIns="91425" bIns="45700" anchor="t" anchorCtr="0">
            <a:noAutofit/>
          </a:bodyPr>
          <a:lstStyle/>
          <a:p>
            <a:pPr indent="-342900" algn="ctr">
              <a:lnSpc>
                <a:spcPct val="80000"/>
              </a:lnSpc>
              <a:spcBef>
                <a:spcPts val="0"/>
              </a:spcBef>
              <a:buSzPct val="25000"/>
              <a:buNone/>
            </a:pPr>
            <a:r>
              <a:rPr lang="en-US" sz="2800" b="1" dirty="0">
                <a:solidFill>
                  <a:schemeClr val="dk1"/>
                </a:solidFill>
                <a:latin typeface="Calibri"/>
                <a:ea typeface="Calibri"/>
                <a:cs typeface="Calibri"/>
                <a:sym typeface="Calibri"/>
              </a:rPr>
              <a:t>  With John Thomas</a:t>
            </a:r>
            <a:br>
              <a:rPr lang="en-US" sz="2800" dirty="0">
                <a:solidFill>
                  <a:schemeClr val="dk1"/>
                </a:solidFill>
                <a:latin typeface="Calibri"/>
                <a:ea typeface="Calibri"/>
                <a:cs typeface="Calibri"/>
                <a:sym typeface="Calibri"/>
              </a:rPr>
            </a:br>
            <a:r>
              <a:rPr lang="en-US" sz="2800" dirty="0">
                <a:solidFill>
                  <a:schemeClr val="dk1"/>
                </a:solidFill>
                <a:latin typeface="+mj-lt"/>
                <a:ea typeface="Calibri"/>
                <a:cs typeface="Calibri"/>
                <a:sym typeface="Calibri"/>
              </a:rPr>
              <a:t>Incline Village, NV June 12, 2024</a:t>
            </a:r>
            <a:br>
              <a:rPr lang="en-US" sz="2400" i="1" dirty="0">
                <a:solidFill>
                  <a:schemeClr val="dk1"/>
                </a:solidFill>
                <a:latin typeface="Calibri"/>
                <a:ea typeface="Calibri"/>
                <a:cs typeface="Calibri"/>
                <a:sym typeface="Calibri"/>
              </a:rPr>
            </a:br>
            <a:r>
              <a:rPr lang="en-US" sz="3100" u="sng" dirty="0">
                <a:solidFill>
                  <a:schemeClr val="hlink"/>
                </a:solidFill>
                <a:latin typeface="Calibri"/>
                <a:ea typeface="Calibri"/>
                <a:cs typeface="Calibri"/>
                <a:sym typeface="Calibri"/>
                <a:hlinkClick r:id="rId3"/>
              </a:rPr>
              <a:t>www.madhedgefundtrader.com</a:t>
            </a:r>
            <a:r>
              <a:rPr lang="en-US" sz="3100" dirty="0">
                <a:solidFill>
                  <a:srgbClr val="0070C0"/>
                </a:solidFill>
                <a:latin typeface="Calibri"/>
                <a:ea typeface="Calibri"/>
                <a:cs typeface="Calibri"/>
                <a:sym typeface="Calibri"/>
              </a:rPr>
              <a:t> </a:t>
            </a:r>
          </a:p>
        </p:txBody>
      </p:sp>
      <p:pic>
        <p:nvPicPr>
          <p:cNvPr id="2" name="Picture 1">
            <a:extLst>
              <a:ext uri="{FF2B5EF4-FFF2-40B4-BE49-F238E27FC236}">
                <a16:creationId xmlns:a16="http://schemas.microsoft.com/office/drawing/2014/main" id="{86C9E769-A081-48C4-8335-38A22241AE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9950" y="2203450"/>
            <a:ext cx="2832100" cy="2451100"/>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A5B47-AF3A-A0F0-CF91-D009D15942D7}"/>
              </a:ext>
            </a:extLst>
          </p:cNvPr>
          <p:cNvSpPr>
            <a:spLocks noGrp="1"/>
          </p:cNvSpPr>
          <p:nvPr>
            <p:ph type="title"/>
          </p:nvPr>
        </p:nvSpPr>
        <p:spPr/>
        <p:txBody>
          <a:bodyPr/>
          <a:lstStyle/>
          <a:p>
            <a:r>
              <a:rPr lang="en-US" sz="2400" b="1" dirty="0"/>
              <a:t>NEUTRAL Territory</a:t>
            </a:r>
          </a:p>
        </p:txBody>
      </p:sp>
      <p:sp>
        <p:nvSpPr>
          <p:cNvPr id="6" name="Text Placeholder 6">
            <a:extLst>
              <a:ext uri="{FF2B5EF4-FFF2-40B4-BE49-F238E27FC236}">
                <a16:creationId xmlns:a16="http://schemas.microsoft.com/office/drawing/2014/main" id="{1E5DAB41-39A9-6097-F07D-0143003A57B5}"/>
              </a:ext>
            </a:extLst>
          </p:cNvPr>
          <p:cNvSpPr txBox="1">
            <a:spLocks/>
          </p:cNvSpPr>
          <p:nvPr/>
        </p:nvSpPr>
        <p:spPr>
          <a:xfrm>
            <a:off x="10144372" y="4488607"/>
            <a:ext cx="2047628" cy="1314315"/>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lIns="91425" tIns="91425" rIns="91425" bIns="91425" rtlCol="0" anchor="ctr" anchorCtr="0"/>
          <a:lstStyle>
            <a:defPPr marR="0" algn="l" rtl="0">
              <a:lnSpc>
                <a:spcPct val="100000"/>
              </a:lnSpc>
              <a:spcBef>
                <a:spcPts val="0"/>
              </a:spcBef>
              <a:spcAft>
                <a:spcPts val="0"/>
              </a:spcAft>
            </a:defPPr>
            <a:lvl1pPr marL="342900" marR="0" indent="-139700" algn="l" rtl="0">
              <a:lnSpc>
                <a:spcPct val="100000"/>
              </a:lnSpc>
              <a:spcBef>
                <a:spcPts val="64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1pPr>
            <a:lvl2pPr marL="742950" marR="0" indent="-107950" algn="l" rtl="0">
              <a:lnSpc>
                <a:spcPct val="100000"/>
              </a:lnSpc>
              <a:spcBef>
                <a:spcPts val="56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2pPr>
            <a:lvl3pPr marL="1143000" marR="0" indent="-76200" algn="l" rtl="0">
              <a:lnSpc>
                <a:spcPct val="100000"/>
              </a:lnSpc>
              <a:spcBef>
                <a:spcPts val="48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3pPr>
            <a:lvl4pPr marL="16002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4pPr>
            <a:lvl5pPr marL="20574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5pPr>
            <a:lvl6pPr marL="25146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6pPr>
            <a:lvl7pPr marL="29718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7pPr>
            <a:lvl8pPr marL="34290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8pPr>
            <a:lvl9pPr marL="38862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9pPr>
          </a:lstStyle>
          <a:p>
            <a:r>
              <a:rPr lang="en-US" sz="2400" dirty="0"/>
              <a:t>BUY</a:t>
            </a:r>
          </a:p>
        </p:txBody>
      </p:sp>
      <p:sp>
        <p:nvSpPr>
          <p:cNvPr id="7" name="Text Placeholder 6">
            <a:extLst>
              <a:ext uri="{FF2B5EF4-FFF2-40B4-BE49-F238E27FC236}">
                <a16:creationId xmlns:a16="http://schemas.microsoft.com/office/drawing/2014/main" id="{7B9103E7-29BC-B7A0-93C0-288DA36C9DF6}"/>
              </a:ext>
            </a:extLst>
          </p:cNvPr>
          <p:cNvSpPr>
            <a:spLocks noGrp="1"/>
          </p:cNvSpPr>
          <p:nvPr>
            <p:ph type="body" idx="1"/>
          </p:nvPr>
        </p:nvSpPr>
        <p:spPr>
          <a:xfrm>
            <a:off x="10092487" y="1787220"/>
            <a:ext cx="2001015" cy="11430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SELL</a:t>
            </a:r>
          </a:p>
        </p:txBody>
      </p:sp>
      <p:sp>
        <p:nvSpPr>
          <p:cNvPr id="5" name="Text Placeholder 6">
            <a:extLst>
              <a:ext uri="{FF2B5EF4-FFF2-40B4-BE49-F238E27FC236}">
                <a16:creationId xmlns:a16="http://schemas.microsoft.com/office/drawing/2014/main" id="{591E09F0-9E3E-0CD0-BA75-BE6876B84FD5}"/>
              </a:ext>
            </a:extLst>
          </p:cNvPr>
          <p:cNvSpPr txBox="1">
            <a:spLocks/>
          </p:cNvSpPr>
          <p:nvPr/>
        </p:nvSpPr>
        <p:spPr>
          <a:xfrm>
            <a:off x="10092487" y="2930220"/>
            <a:ext cx="2047628" cy="1314315"/>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lIns="91425" tIns="91425" rIns="91425" bIns="91425" rtlCol="0" anchor="ctr" anchorCtr="0"/>
          <a:lstStyle>
            <a:defPPr marR="0" algn="l" rtl="0">
              <a:lnSpc>
                <a:spcPct val="100000"/>
              </a:lnSpc>
              <a:spcBef>
                <a:spcPts val="0"/>
              </a:spcBef>
              <a:spcAft>
                <a:spcPts val="0"/>
              </a:spcAft>
            </a:defPPr>
            <a:lvl1pPr marL="342900" marR="0" indent="-139700" algn="l" rtl="0">
              <a:lnSpc>
                <a:spcPct val="100000"/>
              </a:lnSpc>
              <a:spcBef>
                <a:spcPts val="64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1pPr>
            <a:lvl2pPr marL="742950" marR="0" indent="-107950" algn="l" rtl="0">
              <a:lnSpc>
                <a:spcPct val="100000"/>
              </a:lnSpc>
              <a:spcBef>
                <a:spcPts val="56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2pPr>
            <a:lvl3pPr marL="1143000" marR="0" indent="-76200" algn="l" rtl="0">
              <a:lnSpc>
                <a:spcPct val="100000"/>
              </a:lnSpc>
              <a:spcBef>
                <a:spcPts val="48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3pPr>
            <a:lvl4pPr marL="16002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4pPr>
            <a:lvl5pPr marL="20574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5pPr>
            <a:lvl6pPr marL="25146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6pPr>
            <a:lvl7pPr marL="29718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7pPr>
            <a:lvl8pPr marL="34290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8pPr>
            <a:lvl9pPr marL="38862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9pPr>
          </a:lstStyle>
          <a:p>
            <a:r>
              <a:rPr lang="en-US" sz="2400" dirty="0"/>
              <a:t>NOW</a:t>
            </a:r>
          </a:p>
        </p:txBody>
      </p:sp>
      <p:pic>
        <p:nvPicPr>
          <p:cNvPr id="4" name="Picture 3" descr="A graph showing the price of a stock market&#10;&#10;Description automatically generated">
            <a:extLst>
              <a:ext uri="{FF2B5EF4-FFF2-40B4-BE49-F238E27FC236}">
                <a16:creationId xmlns:a16="http://schemas.microsoft.com/office/drawing/2014/main" id="{FD7467E2-0348-1765-B6D7-1C01BCFCF3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7633" y="1184048"/>
            <a:ext cx="8888241" cy="5399315"/>
          </a:xfrm>
          <a:prstGeom prst="rect">
            <a:avLst/>
          </a:prstGeom>
        </p:spPr>
      </p:pic>
    </p:spTree>
    <p:extLst>
      <p:ext uri="{BB962C8B-B14F-4D97-AF65-F5344CB8AC3E}">
        <p14:creationId xmlns:p14="http://schemas.microsoft.com/office/powerpoint/2010/main" val="33211880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B056A-FC22-016D-B50A-1D02490329D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6275A17-0564-2F6C-00BD-DFD48712E8EF}"/>
              </a:ext>
            </a:extLst>
          </p:cNvPr>
          <p:cNvSpPr>
            <a:spLocks noGrp="1"/>
          </p:cNvSpPr>
          <p:nvPr>
            <p:ph type="body" idx="1"/>
          </p:nvPr>
        </p:nvSpPr>
        <p:spPr/>
        <p:txBody>
          <a:bodyPr/>
          <a:lstStyle/>
          <a:p>
            <a:endParaRPr lang="en-US"/>
          </a:p>
        </p:txBody>
      </p:sp>
      <p:pic>
        <p:nvPicPr>
          <p:cNvPr id="5" name="Picture 4" descr="A person eating a dessert&#10;&#10;Description automatically generated">
            <a:extLst>
              <a:ext uri="{FF2B5EF4-FFF2-40B4-BE49-F238E27FC236}">
                <a16:creationId xmlns:a16="http://schemas.microsoft.com/office/drawing/2014/main" id="{7B75DFD0-C7B1-B590-7473-92E4B34DDB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3151" y="0"/>
            <a:ext cx="7772400" cy="6828745"/>
          </a:xfrm>
          <a:prstGeom prst="rect">
            <a:avLst/>
          </a:prstGeom>
        </p:spPr>
      </p:pic>
    </p:spTree>
    <p:extLst>
      <p:ext uri="{BB962C8B-B14F-4D97-AF65-F5344CB8AC3E}">
        <p14:creationId xmlns:p14="http://schemas.microsoft.com/office/powerpoint/2010/main" val="4520132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C7FF-25FB-D34B-940C-E3108D505599}"/>
              </a:ext>
            </a:extLst>
          </p:cNvPr>
          <p:cNvSpPr>
            <a:spLocks noGrp="1"/>
          </p:cNvSpPr>
          <p:nvPr>
            <p:ph type="title"/>
          </p:nvPr>
        </p:nvSpPr>
        <p:spPr>
          <a:xfrm>
            <a:off x="609600" y="304800"/>
            <a:ext cx="10972800" cy="861150"/>
          </a:xfrm>
        </p:spPr>
        <p:txBody>
          <a:bodyPr/>
          <a:lstStyle/>
          <a:p>
            <a:r>
              <a:rPr lang="en-US" sz="2400" b="1" dirty="0"/>
              <a:t>Real Estate – Trending Up</a:t>
            </a:r>
          </a:p>
        </p:txBody>
      </p:sp>
      <p:sp>
        <p:nvSpPr>
          <p:cNvPr id="3" name="Text Placeholder 2">
            <a:extLst>
              <a:ext uri="{FF2B5EF4-FFF2-40B4-BE49-F238E27FC236}">
                <a16:creationId xmlns:a16="http://schemas.microsoft.com/office/drawing/2014/main" id="{171950EF-1709-2C4B-8680-4D1BCCA34448}"/>
              </a:ext>
            </a:extLst>
          </p:cNvPr>
          <p:cNvSpPr>
            <a:spLocks noGrp="1"/>
          </p:cNvSpPr>
          <p:nvPr>
            <p:ph type="body" idx="1"/>
          </p:nvPr>
        </p:nvSpPr>
        <p:spPr>
          <a:xfrm>
            <a:off x="477519" y="1237070"/>
            <a:ext cx="11504883" cy="5006250"/>
          </a:xfrm>
        </p:spPr>
        <p:txBody>
          <a:bodyPr/>
          <a:lstStyle/>
          <a:p>
            <a:pPr marL="203200" indent="0">
              <a:buNone/>
            </a:pPr>
            <a:br>
              <a:rPr lang="en-US" sz="1800" dirty="0">
                <a:solidFill>
                  <a:schemeClr val="tx1"/>
                </a:solidFill>
                <a:latin typeface="+mj-lt"/>
                <a:cs typeface="Calibri" panose="020F0502020204030204" pitchFamily="34" charset="0"/>
              </a:rPr>
            </a:br>
            <a:br>
              <a:rPr lang="en-US" sz="1800" dirty="0">
                <a:solidFill>
                  <a:srgbClr val="FF0000"/>
                </a:solidFill>
                <a:latin typeface="+mj-lt"/>
                <a:cs typeface="Calibri" panose="020F0502020204030204" pitchFamily="34" charset="0"/>
              </a:rPr>
            </a:br>
            <a:br>
              <a:rPr lang="en-US" sz="1800" b="1" dirty="0">
                <a:solidFill>
                  <a:srgbClr val="FF0000"/>
                </a:solidFill>
                <a:latin typeface="+mj-lt"/>
                <a:cs typeface="Calibri" panose="020F0502020204030204" pitchFamily="34" charset="0"/>
              </a:rPr>
            </a:br>
            <a:br>
              <a:rPr lang="en-US" sz="1800" dirty="0">
                <a:solidFill>
                  <a:srgbClr val="FF0000"/>
                </a:solidFill>
                <a:latin typeface="+mj-lt"/>
                <a:cs typeface="Calibri" panose="020F0502020204030204" pitchFamily="34" charset="0"/>
              </a:rPr>
            </a:br>
            <a:br>
              <a:rPr lang="en-US" sz="1800" dirty="0">
                <a:solidFill>
                  <a:srgbClr val="FF0000"/>
                </a:solidFill>
                <a:latin typeface="+mj-lt"/>
                <a:cs typeface="Calibri" panose="020F0502020204030204" pitchFamily="34" charset="0"/>
              </a:rPr>
            </a:br>
            <a:br>
              <a:rPr lang="en-US" sz="1800" dirty="0">
                <a:solidFill>
                  <a:srgbClr val="FF0000"/>
                </a:solidFill>
                <a:latin typeface="+mj-lt"/>
                <a:cs typeface="Calibri" panose="020F0502020204030204" pitchFamily="34" charset="0"/>
              </a:rPr>
            </a:br>
            <a:br>
              <a:rPr lang="en-US" sz="1800" dirty="0">
                <a:solidFill>
                  <a:srgbClr val="FF0000"/>
                </a:solidFill>
                <a:latin typeface="+mj-lt"/>
                <a:cs typeface="Calibri" panose="020F0502020204030204" pitchFamily="34" charset="0"/>
              </a:rPr>
            </a:br>
            <a:br>
              <a:rPr lang="en-US" sz="1800" dirty="0">
                <a:solidFill>
                  <a:srgbClr val="FF0000"/>
                </a:solidFill>
                <a:latin typeface="+mj-lt"/>
                <a:cs typeface="Calibri" panose="020F0502020204030204" pitchFamily="34" charset="0"/>
              </a:rPr>
            </a:br>
            <a:br>
              <a:rPr lang="en-US" sz="1800" dirty="0">
                <a:solidFill>
                  <a:srgbClr val="FF0000"/>
                </a:solidFill>
                <a:latin typeface="+mj-lt"/>
                <a:cs typeface="Calibri" panose="020F0502020204030204" pitchFamily="34" charset="0"/>
              </a:rPr>
            </a:br>
            <a:br>
              <a:rPr lang="en-US" sz="1800" dirty="0">
                <a:solidFill>
                  <a:srgbClr val="FF0000"/>
                </a:solidFill>
                <a:latin typeface="+mj-lt"/>
                <a:cs typeface="Calibri" panose="020F0502020204030204" pitchFamily="34" charset="0"/>
              </a:rPr>
            </a:br>
            <a:br>
              <a:rPr lang="en-US" sz="1800" b="1" dirty="0">
                <a:solidFill>
                  <a:srgbClr val="FF0000"/>
                </a:solidFill>
                <a:latin typeface="+mj-lt"/>
                <a:cs typeface="Calibri" panose="020F0502020204030204" pitchFamily="34" charset="0"/>
              </a:rPr>
            </a:br>
            <a:br>
              <a:rPr lang="en-US" sz="1800" dirty="0">
                <a:solidFill>
                  <a:srgbClr val="FF0000"/>
                </a:solidFill>
                <a:effectLst/>
                <a:latin typeface="Times New Roman" panose="02020603050405020304" pitchFamily="18" charset="0"/>
                <a:ea typeface="Times New Roman" panose="02020603050405020304" pitchFamily="18" charset="0"/>
              </a:rPr>
            </a:br>
            <a:br>
              <a:rPr lang="en-US" sz="1800" dirty="0">
                <a:solidFill>
                  <a:srgbClr val="FF0000"/>
                </a:solidFill>
                <a:effectLst/>
                <a:latin typeface="+mj-lt"/>
                <a:ea typeface="Times New Roman" panose="02020603050405020304" pitchFamily="18" charset="0"/>
              </a:rPr>
            </a:br>
            <a:br>
              <a:rPr lang="en-US" sz="1800" dirty="0">
                <a:solidFill>
                  <a:srgbClr val="FF0000"/>
                </a:solidFill>
                <a:effectLst/>
                <a:latin typeface="Times New Roman" panose="02020603050405020304" pitchFamily="18" charset="0"/>
                <a:ea typeface="Times New Roman" panose="02020603050405020304" pitchFamily="18" charset="0"/>
              </a:rPr>
            </a:br>
            <a:br>
              <a:rPr lang="en-US" sz="1800" b="1" i="1" dirty="0">
                <a:solidFill>
                  <a:srgbClr val="FF0000"/>
                </a:solidFill>
                <a:effectLst/>
                <a:latin typeface="+mj-lt"/>
                <a:ea typeface="Times New Roman" panose="02020603050405020304" pitchFamily="18" charset="0"/>
              </a:rPr>
            </a:br>
            <a:br>
              <a:rPr lang="en-US" sz="1800" b="1" i="1" dirty="0">
                <a:solidFill>
                  <a:srgbClr val="FF0000"/>
                </a:solidFill>
                <a:effectLst/>
                <a:latin typeface="+mj-lt"/>
                <a:ea typeface="Times New Roman" panose="02020603050405020304" pitchFamily="18"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mj-lt"/>
              </a:rPr>
            </a:br>
            <a:br>
              <a:rPr lang="en-US" sz="1800" dirty="0">
                <a:solidFill>
                  <a:srgbClr val="FF0000"/>
                </a:solidFill>
                <a:effectLst/>
                <a:latin typeface="Times New Roman" panose="02020603050405020304" pitchFamily="18" charset="0"/>
                <a:ea typeface="Times New Roman" panose="02020603050405020304" pitchFamily="18" charset="0"/>
              </a:rPr>
            </a:br>
            <a:br>
              <a:rPr lang="en-US" sz="1800" b="1" dirty="0"/>
            </a:br>
            <a:br>
              <a:rPr lang="en-US" sz="1800" b="1" dirty="0"/>
            </a:br>
            <a:br>
              <a:rPr lang="en-US" sz="1800" b="1" dirty="0"/>
            </a:br>
            <a:br>
              <a:rPr lang="en-US" sz="1800" dirty="0"/>
            </a:br>
            <a:br>
              <a:rPr lang="en-US" sz="1800" dirty="0"/>
            </a:br>
            <a:br>
              <a:rPr lang="en-US" sz="1800" dirty="0"/>
            </a:br>
            <a:br>
              <a:rPr lang="en-US" sz="1800" dirty="0"/>
            </a:br>
            <a:br>
              <a:rPr lang="en-US" sz="2000" dirty="0">
                <a:solidFill>
                  <a:schemeClr val="tx1"/>
                </a:solidFill>
              </a:rPr>
            </a:br>
            <a:br>
              <a:rPr lang="en-US" sz="2000" dirty="0">
                <a:solidFill>
                  <a:schemeClr val="tx1"/>
                </a:solidFill>
              </a:rPr>
            </a:br>
            <a:br>
              <a:rPr lang="en-US" sz="2000" dirty="0"/>
            </a:br>
            <a:br>
              <a:rPr lang="en-US" sz="1800" dirty="0"/>
            </a:br>
            <a:br>
              <a:rPr lang="en-US" sz="1800" dirty="0">
                <a:solidFill>
                  <a:srgbClr val="FF0000"/>
                </a:solidFill>
              </a:rPr>
            </a:br>
            <a:br>
              <a:rPr lang="en-US" dirty="0"/>
            </a:br>
            <a:br>
              <a:rPr lang="en-US" sz="1800" dirty="0">
                <a:solidFill>
                  <a:schemeClr val="tx1"/>
                </a:solidFill>
              </a:rPr>
            </a:br>
            <a:br>
              <a:rPr lang="en-US" sz="1800" dirty="0">
                <a:solidFill>
                  <a:schemeClr val="tx1"/>
                </a:solidFill>
              </a:rPr>
            </a:br>
            <a:endParaRPr lang="en-US" sz="1800" b="1" dirty="0">
              <a:solidFill>
                <a:schemeClr val="tx1"/>
              </a:solidFill>
              <a:latin typeface="+mj-lt"/>
            </a:endParaRPr>
          </a:p>
        </p:txBody>
      </p:sp>
      <p:sp>
        <p:nvSpPr>
          <p:cNvPr id="5" name="TextBox 4">
            <a:extLst>
              <a:ext uri="{FF2B5EF4-FFF2-40B4-BE49-F238E27FC236}">
                <a16:creationId xmlns:a16="http://schemas.microsoft.com/office/drawing/2014/main" id="{8E7681EF-FD28-A06F-49B5-61F9E4857BFF}"/>
              </a:ext>
            </a:extLst>
          </p:cNvPr>
          <p:cNvSpPr txBox="1"/>
          <p:nvPr/>
        </p:nvSpPr>
        <p:spPr>
          <a:xfrm>
            <a:off x="477519" y="1328502"/>
            <a:ext cx="11504883" cy="4708981"/>
          </a:xfrm>
          <a:prstGeom prst="rect">
            <a:avLst/>
          </a:prstGeom>
          <a:noFill/>
        </p:spPr>
        <p:txBody>
          <a:bodyPr wrap="square">
            <a:spAutoFit/>
          </a:bodyPr>
          <a:lstStyle/>
          <a:p>
            <a:r>
              <a:rPr lang="en-US" sz="2000" dirty="0">
                <a:solidFill>
                  <a:schemeClr val="tx1"/>
                </a:solidFill>
                <a:effectLst/>
                <a:latin typeface="+mj-lt"/>
                <a:ea typeface="Times New Roman" panose="02020603050405020304" pitchFamily="18" charset="0"/>
              </a:rPr>
              <a:t>*US </a:t>
            </a:r>
            <a:r>
              <a:rPr lang="en-US" sz="2000" b="1" dirty="0">
                <a:effectLst/>
                <a:latin typeface="+mj-lt"/>
                <a:ea typeface="Times New Roman" panose="02020603050405020304" pitchFamily="18" charset="0"/>
              </a:rPr>
              <a:t>Construction Spending </a:t>
            </a:r>
            <a:r>
              <a:rPr lang="en-US" sz="2000" dirty="0">
                <a:effectLst/>
                <a:latin typeface="+mj-lt"/>
                <a:ea typeface="Times New Roman" panose="02020603050405020304" pitchFamily="18" charset="0"/>
              </a:rPr>
              <a:t>Falls</a:t>
            </a:r>
            <a:r>
              <a:rPr lang="en-US" sz="2000" dirty="0">
                <a:solidFill>
                  <a:srgbClr val="000000"/>
                </a:solidFill>
                <a:effectLst/>
                <a:latin typeface="+mj-lt"/>
                <a:ea typeface="Times New Roman" panose="02020603050405020304" pitchFamily="18" charset="0"/>
              </a:rPr>
              <a:t>, off 0.1% after slipping 0.2% in March</a:t>
            </a:r>
            <a:br>
              <a:rPr lang="en-US" sz="2000" dirty="0">
                <a:solidFill>
                  <a:srgbClr val="000000"/>
                </a:solidFill>
                <a:effectLst/>
                <a:latin typeface="+mj-lt"/>
                <a:ea typeface="Times New Roman" panose="02020603050405020304" pitchFamily="18" charset="0"/>
              </a:rPr>
            </a:br>
            <a:br>
              <a:rPr lang="en-US" sz="2000" dirty="0">
                <a:solidFill>
                  <a:srgbClr val="000000"/>
                </a:solidFill>
                <a:effectLst/>
                <a:latin typeface="+mj-lt"/>
                <a:ea typeface="Times New Roman" panose="02020603050405020304" pitchFamily="18" charset="0"/>
              </a:rPr>
            </a:br>
            <a:r>
              <a:rPr lang="en-US" sz="2000" b="1" dirty="0">
                <a:solidFill>
                  <a:srgbClr val="000000"/>
                </a:solidFill>
                <a:effectLst/>
                <a:latin typeface="+mj-lt"/>
                <a:ea typeface="Times New Roman" panose="02020603050405020304" pitchFamily="18" charset="0"/>
              </a:rPr>
              <a:t>*</a:t>
            </a:r>
            <a:r>
              <a:rPr lang="en-US" sz="2000" b="1" dirty="0">
                <a:effectLst/>
                <a:latin typeface="+mj-lt"/>
                <a:ea typeface="Times New Roman" panose="02020603050405020304" pitchFamily="18" charset="0"/>
              </a:rPr>
              <a:t>Pending Home Sales </a:t>
            </a:r>
            <a:r>
              <a:rPr lang="en-US" sz="2000" dirty="0">
                <a:effectLst/>
                <a:latin typeface="+mj-lt"/>
                <a:ea typeface="Times New Roman" panose="02020603050405020304" pitchFamily="18" charset="0"/>
              </a:rPr>
              <a:t>Dive, down 7.7% in April, the worst since the Covid market three years ago</a:t>
            </a:r>
            <a:r>
              <a:rPr lang="en-US" sz="2000" dirty="0">
                <a:effectLst/>
                <a:latin typeface="+mj-lt"/>
              </a:rPr>
              <a:t> </a:t>
            </a:r>
            <a:br>
              <a:rPr lang="en-US" sz="2000" dirty="0">
                <a:effectLst/>
                <a:latin typeface="+mj-lt"/>
              </a:rPr>
            </a:br>
            <a:br>
              <a:rPr lang="en-US" sz="2000" dirty="0">
                <a:effectLst/>
                <a:latin typeface="+mj-lt"/>
              </a:rPr>
            </a:br>
            <a:r>
              <a:rPr lang="en-US" sz="2000" dirty="0">
                <a:effectLst/>
                <a:latin typeface="+mj-lt"/>
              </a:rPr>
              <a:t>*</a:t>
            </a:r>
            <a:r>
              <a:rPr lang="en-US" sz="2000" dirty="0">
                <a:effectLst/>
                <a:latin typeface="+mj-lt"/>
                <a:ea typeface="Times New Roman" panose="02020603050405020304" pitchFamily="18" charset="0"/>
              </a:rPr>
              <a:t>AI is Soaking Up </a:t>
            </a:r>
            <a:r>
              <a:rPr lang="en-US" sz="2000" b="1" dirty="0">
                <a:effectLst/>
                <a:latin typeface="+mj-lt"/>
                <a:ea typeface="Times New Roman" panose="02020603050405020304" pitchFamily="18" charset="0"/>
              </a:rPr>
              <a:t>San Francisco Office Space </a:t>
            </a:r>
            <a:r>
              <a:rPr lang="en-US" sz="2000" dirty="0">
                <a:effectLst/>
                <a:latin typeface="+mj-lt"/>
                <a:ea typeface="Times New Roman" panose="02020603050405020304" pitchFamily="18" charset="0"/>
              </a:rPr>
              <a:t>Faster Than You Think</a:t>
            </a:r>
            <a:r>
              <a:rPr lang="en-US" sz="2000" dirty="0">
                <a:effectLst/>
                <a:latin typeface="+mj-lt"/>
              </a:rPr>
              <a:t> </a:t>
            </a:r>
            <a:br>
              <a:rPr lang="en-US" sz="2000" dirty="0">
                <a:effectLst/>
                <a:latin typeface="+mj-lt"/>
              </a:rPr>
            </a:br>
            <a:br>
              <a:rPr lang="en-US" sz="2000" dirty="0">
                <a:effectLst/>
                <a:latin typeface="+mj-lt"/>
              </a:rPr>
            </a:br>
            <a:r>
              <a:rPr lang="en-US" sz="2000" b="1" dirty="0">
                <a:effectLst/>
                <a:latin typeface="+mj-lt"/>
              </a:rPr>
              <a:t>*</a:t>
            </a:r>
            <a:r>
              <a:rPr lang="en-US" sz="2000" b="1" dirty="0">
                <a:effectLst/>
                <a:latin typeface="+mj-lt"/>
                <a:ea typeface="Times New Roman" panose="02020603050405020304" pitchFamily="18" charset="0"/>
              </a:rPr>
              <a:t>S&amp;P Case Shiller </a:t>
            </a:r>
            <a:r>
              <a:rPr lang="en-US" sz="2000" dirty="0">
                <a:effectLst/>
                <a:latin typeface="+mj-lt"/>
                <a:ea typeface="Times New Roman" panose="02020603050405020304" pitchFamily="18" charset="0"/>
              </a:rPr>
              <a:t>Jumps to New All-Time High, with its National Home Price Index</a:t>
            </a:r>
            <a:br>
              <a:rPr lang="en-US" sz="2000" dirty="0">
                <a:effectLst/>
                <a:latin typeface="+mj-lt"/>
                <a:ea typeface="Times New Roman" panose="02020603050405020304" pitchFamily="18" charset="0"/>
              </a:rPr>
            </a:br>
            <a:br>
              <a:rPr lang="en-US" sz="2000" dirty="0">
                <a:effectLst/>
                <a:latin typeface="+mj-lt"/>
                <a:ea typeface="Times New Roman" panose="02020603050405020304" pitchFamily="18" charset="0"/>
              </a:rPr>
            </a:br>
            <a:r>
              <a:rPr lang="en-US" sz="2000" dirty="0">
                <a:effectLst/>
                <a:latin typeface="+mj-lt"/>
                <a:ea typeface="Times New Roman" panose="02020603050405020304" pitchFamily="18" charset="0"/>
              </a:rPr>
              <a:t>*The index rose by </a:t>
            </a:r>
            <a:r>
              <a:rPr lang="en-US" sz="2000" b="1" dirty="0">
                <a:effectLst/>
                <a:latin typeface="+mj-lt"/>
                <a:ea typeface="Times New Roman" panose="02020603050405020304" pitchFamily="18" charset="0"/>
              </a:rPr>
              <a:t>6.5% YOY</a:t>
            </a:r>
            <a:r>
              <a:rPr lang="en-US" sz="2000" dirty="0">
                <a:effectLst/>
                <a:latin typeface="+mj-lt"/>
                <a:ea typeface="Times New Roman" panose="02020603050405020304" pitchFamily="18" charset="0"/>
              </a:rPr>
              <a:t>, the fastest growth since April 2023. All 20 major metro cities were up</a:t>
            </a:r>
            <a:br>
              <a:rPr lang="en-US" sz="2000" dirty="0">
                <a:solidFill>
                  <a:srgbClr val="FF0000"/>
                </a:solidFill>
                <a:effectLst/>
                <a:latin typeface="+mj-lt"/>
                <a:ea typeface="Times New Roman" panose="02020603050405020304" pitchFamily="18" charset="0"/>
              </a:rPr>
            </a:br>
            <a:br>
              <a:rPr lang="en-US" sz="2000" dirty="0">
                <a:solidFill>
                  <a:srgbClr val="FF0000"/>
                </a:solidFill>
                <a:effectLst/>
                <a:latin typeface="+mj-lt"/>
                <a:ea typeface="Times New Roman" panose="02020603050405020304" pitchFamily="18" charset="0"/>
              </a:rPr>
            </a:br>
            <a:r>
              <a:rPr lang="en-US" sz="2000" dirty="0">
                <a:solidFill>
                  <a:schemeClr val="tx1"/>
                </a:solidFill>
                <a:effectLst/>
                <a:latin typeface="+mj-lt"/>
                <a:ea typeface="Times New Roman" panose="02020603050405020304" pitchFamily="18" charset="0"/>
              </a:rPr>
              <a:t>* </a:t>
            </a:r>
            <a:r>
              <a:rPr lang="en-US" sz="2000" b="1" dirty="0">
                <a:solidFill>
                  <a:schemeClr val="tx1"/>
                </a:solidFill>
                <a:effectLst/>
                <a:latin typeface="+mj-lt"/>
                <a:ea typeface="Times New Roman" panose="02020603050405020304" pitchFamily="18" charset="0"/>
              </a:rPr>
              <a:t>Home </a:t>
            </a:r>
            <a:r>
              <a:rPr lang="en-US" sz="2000" b="1" dirty="0">
                <a:effectLst/>
                <a:latin typeface="+mj-lt"/>
                <a:ea typeface="Times New Roman" panose="02020603050405020304" pitchFamily="18" charset="0"/>
              </a:rPr>
              <a:t>Equity </a:t>
            </a:r>
            <a:r>
              <a:rPr lang="en-US" sz="2000" dirty="0">
                <a:effectLst/>
                <a:latin typeface="+mj-lt"/>
                <a:ea typeface="Times New Roman" panose="02020603050405020304" pitchFamily="18" charset="0"/>
              </a:rPr>
              <a:t>Hits All-Time High at $17 Trillion according to Corelogic. </a:t>
            </a:r>
            <a:br>
              <a:rPr lang="en-US" sz="2000" dirty="0">
                <a:effectLst/>
                <a:latin typeface="+mj-lt"/>
                <a:ea typeface="Times New Roman" panose="02020603050405020304" pitchFamily="18" charset="0"/>
              </a:rPr>
            </a:br>
            <a:br>
              <a:rPr lang="en-US" sz="2000" dirty="0">
                <a:effectLst/>
                <a:latin typeface="+mj-lt"/>
                <a:ea typeface="Times New Roman" panose="02020603050405020304" pitchFamily="18" charset="0"/>
              </a:rPr>
            </a:br>
            <a:r>
              <a:rPr lang="en-US" sz="2000" dirty="0">
                <a:effectLst/>
                <a:latin typeface="+mj-lt"/>
                <a:ea typeface="Times New Roman" panose="02020603050405020304" pitchFamily="18" charset="0"/>
              </a:rPr>
              <a:t>*</a:t>
            </a:r>
            <a:r>
              <a:rPr lang="en-US" sz="2000" dirty="0">
                <a:solidFill>
                  <a:srgbClr val="000000"/>
                </a:solidFill>
                <a:effectLst/>
                <a:latin typeface="+mj-lt"/>
                <a:ea typeface="Times New Roman" panose="02020603050405020304" pitchFamily="18" charset="0"/>
              </a:rPr>
              <a:t>Total home equity for U.S. homeowners with and without a</a:t>
            </a:r>
            <a:br>
              <a:rPr lang="en-US" sz="2000" dirty="0">
                <a:solidFill>
                  <a:srgbClr val="000000"/>
                </a:solidFill>
                <a:effectLst/>
                <a:latin typeface="+mj-lt"/>
                <a:ea typeface="Times New Roman" panose="02020603050405020304" pitchFamily="18" charset="0"/>
              </a:rPr>
            </a:br>
            <a:r>
              <a:rPr lang="en-US" sz="2000" dirty="0">
                <a:solidFill>
                  <a:srgbClr val="000000"/>
                </a:solidFill>
                <a:effectLst/>
                <a:latin typeface="+mj-lt"/>
                <a:ea typeface="Times New Roman" panose="02020603050405020304" pitchFamily="18" charset="0"/>
              </a:rPr>
              <a:t> mortgage is </a:t>
            </a:r>
            <a:r>
              <a:rPr lang="en-US" sz="2000" b="1" dirty="0">
                <a:solidFill>
                  <a:srgbClr val="000000"/>
                </a:solidFill>
                <a:effectLst/>
                <a:latin typeface="+mj-lt"/>
                <a:ea typeface="Times New Roman" panose="02020603050405020304" pitchFamily="18" charset="0"/>
              </a:rPr>
              <a:t>$34 trillion</a:t>
            </a:r>
            <a:r>
              <a:rPr lang="en-US" sz="2000" dirty="0">
                <a:solidFill>
                  <a:srgbClr val="000000"/>
                </a:solidFill>
                <a:effectLst/>
                <a:latin typeface="+mj-lt"/>
                <a:ea typeface="Times New Roman" panose="02020603050405020304" pitchFamily="18" charset="0"/>
              </a:rPr>
              <a:t>. That is a lot of cash that could potentially</a:t>
            </a:r>
            <a:br>
              <a:rPr lang="en-US" sz="2000" dirty="0">
                <a:solidFill>
                  <a:srgbClr val="000000"/>
                </a:solidFill>
                <a:effectLst/>
                <a:latin typeface="+mj-lt"/>
                <a:ea typeface="Times New Roman" panose="02020603050405020304" pitchFamily="18" charset="0"/>
              </a:rPr>
            </a:br>
            <a:r>
              <a:rPr lang="en-US" sz="2000" dirty="0">
                <a:solidFill>
                  <a:srgbClr val="000000"/>
                </a:solidFill>
                <a:effectLst/>
                <a:latin typeface="+mj-lt"/>
                <a:ea typeface="Times New Roman" panose="02020603050405020304" pitchFamily="18" charset="0"/>
              </a:rPr>
              <a:t> end up in the stock market.</a:t>
            </a:r>
            <a:r>
              <a:rPr lang="en-US" sz="2000" dirty="0">
                <a:effectLst/>
                <a:latin typeface="+mj-lt"/>
              </a:rPr>
              <a:t> </a:t>
            </a:r>
            <a:endParaRPr lang="en-US" sz="2000" dirty="0">
              <a:solidFill>
                <a:srgbClr val="FF0000"/>
              </a:solidFill>
              <a:latin typeface="+mj-lt"/>
            </a:endParaRPr>
          </a:p>
        </p:txBody>
      </p:sp>
      <p:pic>
        <p:nvPicPr>
          <p:cNvPr id="4" name="Picture 3">
            <a:extLst>
              <a:ext uri="{FF2B5EF4-FFF2-40B4-BE49-F238E27FC236}">
                <a16:creationId xmlns:a16="http://schemas.microsoft.com/office/drawing/2014/main" id="{208C0000-274B-E05D-4B76-79A1A49CB472}"/>
              </a:ext>
            </a:extLst>
          </p:cNvPr>
          <p:cNvPicPr>
            <a:picLocks noChangeAspect="1"/>
          </p:cNvPicPr>
          <p:nvPr/>
        </p:nvPicPr>
        <p:blipFill>
          <a:blip r:embed="rId3"/>
          <a:stretch>
            <a:fillRect/>
          </a:stretch>
        </p:blipFill>
        <p:spPr>
          <a:xfrm>
            <a:off x="8846288" y="4723705"/>
            <a:ext cx="3136114" cy="1813399"/>
          </a:xfrm>
          <a:prstGeom prst="rect">
            <a:avLst/>
          </a:prstGeom>
        </p:spPr>
      </p:pic>
    </p:spTree>
    <p:extLst>
      <p:ext uri="{BB962C8B-B14F-4D97-AF65-F5344CB8AC3E}">
        <p14:creationId xmlns:p14="http://schemas.microsoft.com/office/powerpoint/2010/main" val="16350576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C34A-74A9-7A4F-8DE9-DDB46B42ADAE}"/>
              </a:ext>
            </a:extLst>
          </p:cNvPr>
          <p:cNvSpPr>
            <a:spLocks noGrp="1"/>
          </p:cNvSpPr>
          <p:nvPr>
            <p:ph type="title"/>
          </p:nvPr>
        </p:nvSpPr>
        <p:spPr/>
        <p:txBody>
          <a:bodyPr/>
          <a:lstStyle/>
          <a:p>
            <a:r>
              <a:rPr lang="en-US" sz="2400" b="1" dirty="0"/>
              <a:t>S&amp;P Case Shiller Turns Hot</a:t>
            </a:r>
            <a:br>
              <a:rPr lang="en-US" dirty="0"/>
            </a:br>
            <a:r>
              <a:rPr lang="en-US" sz="1800" b="1" i="1" dirty="0">
                <a:latin typeface="+mj-lt"/>
              </a:rPr>
              <a:t>S&amp;P Case Shiller Rises to +6.50% YOY in March,</a:t>
            </a:r>
            <a:r>
              <a:rPr lang="en-US" sz="1800" dirty="0">
                <a:latin typeface="+mj-lt"/>
              </a:rPr>
              <a:t> with its </a:t>
            </a:r>
            <a:r>
              <a:rPr lang="en-US" sz="1800" b="1" dirty="0">
                <a:latin typeface="+mj-lt"/>
              </a:rPr>
              <a:t>National Home Price Index</a:t>
            </a:r>
            <a:br>
              <a:rPr lang="en-US" sz="1800" dirty="0">
                <a:latin typeface="+mj-lt"/>
              </a:rPr>
            </a:br>
            <a:r>
              <a:rPr lang="en-US" sz="1800" dirty="0">
                <a:latin typeface="+mj-lt"/>
              </a:rPr>
              <a:t>San Diego</a:t>
            </a:r>
            <a:r>
              <a:rPr lang="en-US" sz="1800" dirty="0">
                <a:effectLst/>
                <a:latin typeface="+mj-lt"/>
                <a:ea typeface="Times New Roman" panose="02020603050405020304" pitchFamily="18" charset="0"/>
              </a:rPr>
              <a:t> gained </a:t>
            </a:r>
            <a:r>
              <a:rPr lang="en-US" sz="1800" dirty="0">
                <a:solidFill>
                  <a:srgbClr val="00A64B"/>
                </a:solidFill>
                <a:effectLst/>
                <a:latin typeface="+mj-lt"/>
                <a:ea typeface="Times New Roman" panose="02020603050405020304" pitchFamily="18" charset="0"/>
              </a:rPr>
              <a:t>+</a:t>
            </a:r>
            <a:r>
              <a:rPr lang="en-US" sz="1800" dirty="0">
                <a:solidFill>
                  <a:srgbClr val="00A64B"/>
                </a:solidFill>
                <a:latin typeface="+mj-lt"/>
                <a:ea typeface="Times New Roman" panose="02020603050405020304" pitchFamily="18" charset="0"/>
              </a:rPr>
              <a:t>11.4</a:t>
            </a:r>
            <a:r>
              <a:rPr lang="en-US" sz="1800" dirty="0">
                <a:solidFill>
                  <a:srgbClr val="00A64B"/>
                </a:solidFill>
                <a:effectLst/>
                <a:latin typeface="+mj-lt"/>
                <a:ea typeface="Times New Roman" panose="02020603050405020304" pitchFamily="18" charset="0"/>
              </a:rPr>
              <a:t>%, </a:t>
            </a:r>
            <a:r>
              <a:rPr lang="en-US" sz="1800" dirty="0">
                <a:solidFill>
                  <a:schemeClr val="tx1"/>
                </a:solidFill>
                <a:effectLst/>
                <a:latin typeface="+mj-lt"/>
                <a:ea typeface="Times New Roman" panose="02020603050405020304" pitchFamily="18" charset="0"/>
              </a:rPr>
              <a:t>Chicago </a:t>
            </a:r>
            <a:r>
              <a:rPr lang="en-US" sz="1800" dirty="0">
                <a:solidFill>
                  <a:srgbClr val="00A64B"/>
                </a:solidFill>
                <a:effectLst/>
                <a:latin typeface="+mj-lt"/>
                <a:ea typeface="Times New Roman" panose="02020603050405020304" pitchFamily="18" charset="0"/>
              </a:rPr>
              <a:t>+</a:t>
            </a:r>
            <a:r>
              <a:rPr lang="en-US" sz="1800" dirty="0">
                <a:solidFill>
                  <a:srgbClr val="00A64B"/>
                </a:solidFill>
                <a:latin typeface="+mj-lt"/>
                <a:ea typeface="Times New Roman" panose="02020603050405020304" pitchFamily="18" charset="0"/>
              </a:rPr>
              <a:t>8.9</a:t>
            </a:r>
            <a:r>
              <a:rPr lang="en-US" sz="1800" dirty="0">
                <a:solidFill>
                  <a:srgbClr val="00A64B"/>
                </a:solidFill>
                <a:effectLst/>
                <a:latin typeface="+mj-lt"/>
                <a:ea typeface="Times New Roman" panose="02020603050405020304" pitchFamily="18" charset="0"/>
              </a:rPr>
              <a:t>%, </a:t>
            </a:r>
            <a:r>
              <a:rPr lang="en-US" sz="1800" dirty="0">
                <a:effectLst/>
                <a:latin typeface="+mj-lt"/>
                <a:ea typeface="Times New Roman" panose="02020603050405020304" pitchFamily="18" charset="0"/>
              </a:rPr>
              <a:t>and Detroit </a:t>
            </a:r>
            <a:r>
              <a:rPr lang="en-US" sz="1800" dirty="0">
                <a:solidFill>
                  <a:srgbClr val="00A64B"/>
                </a:solidFill>
                <a:effectLst/>
                <a:latin typeface="+mj-lt"/>
                <a:ea typeface="Times New Roman" panose="02020603050405020304" pitchFamily="18" charset="0"/>
              </a:rPr>
              <a:t>+8.9%.</a:t>
            </a:r>
            <a:br>
              <a:rPr lang="en-US" sz="1800" dirty="0">
                <a:solidFill>
                  <a:srgbClr val="00A64B"/>
                </a:solidFill>
                <a:effectLst/>
                <a:latin typeface="+mj-lt"/>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endParaRPr lang="en-US" sz="1800" dirty="0">
              <a:solidFill>
                <a:srgbClr val="FF0000"/>
              </a:solidFill>
            </a:endParaRPr>
          </a:p>
        </p:txBody>
      </p:sp>
      <p:sp>
        <p:nvSpPr>
          <p:cNvPr id="3" name="Text Placeholder 2">
            <a:extLst>
              <a:ext uri="{FF2B5EF4-FFF2-40B4-BE49-F238E27FC236}">
                <a16:creationId xmlns:a16="http://schemas.microsoft.com/office/drawing/2014/main" id="{A4C98E61-9A17-4F45-9ABF-56B2B305EA44}"/>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D8E74D4B-BCBE-E500-F802-CE384966EC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036" y="1417637"/>
            <a:ext cx="7543134" cy="5165726"/>
          </a:xfrm>
          <a:prstGeom prst="rect">
            <a:avLst/>
          </a:prstGeom>
        </p:spPr>
      </p:pic>
    </p:spTree>
    <p:extLst>
      <p:ext uri="{BB962C8B-B14F-4D97-AF65-F5344CB8AC3E}">
        <p14:creationId xmlns:p14="http://schemas.microsoft.com/office/powerpoint/2010/main" val="21354870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FFA7-1E61-2247-9AF0-2EE358895442}"/>
              </a:ext>
            </a:extLst>
          </p:cNvPr>
          <p:cNvSpPr>
            <a:spLocks noGrp="1"/>
          </p:cNvSpPr>
          <p:nvPr>
            <p:ph type="title"/>
          </p:nvPr>
        </p:nvSpPr>
        <p:spPr/>
        <p:txBody>
          <a:bodyPr/>
          <a:lstStyle/>
          <a:p>
            <a:r>
              <a:rPr lang="en-US" sz="2400" dirty="0"/>
              <a:t>Crown Castle International (CCI) </a:t>
            </a:r>
            <a:r>
              <a:rPr lang="en-US" sz="2800" dirty="0"/>
              <a:t>– </a:t>
            </a:r>
            <a:r>
              <a:rPr lang="en-US" sz="2000" dirty="0"/>
              <a:t>5.45% yielding 5G cell phone tower REIT</a:t>
            </a:r>
            <a:br>
              <a:rPr lang="en-US" sz="2000" dirty="0"/>
            </a:br>
            <a:r>
              <a:rPr lang="en-US" sz="2000" dirty="0"/>
              <a:t>Eliot Management Pushes up stock with activist bid</a:t>
            </a:r>
          </a:p>
        </p:txBody>
      </p:sp>
      <p:pic>
        <p:nvPicPr>
          <p:cNvPr id="76802" name="Picture 2" descr="Chart">
            <a:extLst>
              <a:ext uri="{FF2B5EF4-FFF2-40B4-BE49-F238E27FC236}">
                <a16:creationId xmlns:a16="http://schemas.microsoft.com/office/drawing/2014/main" id="{EEF589E9-7E22-B7BF-8F55-588F2B96E0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14791" y="1417637"/>
            <a:ext cx="6762417" cy="505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3212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US Home Construction Index (ITB)</a:t>
            </a:r>
            <a:br>
              <a:rPr lang="en-US" sz="2400" dirty="0"/>
            </a:br>
            <a:r>
              <a:rPr lang="en-US" sz="1800" dirty="0"/>
              <a:t>(DHI), (LEN), (PHM), (TOL), (NVR) </a:t>
            </a:r>
            <a:br>
              <a:rPr lang="en-US" sz="1800" dirty="0"/>
            </a:br>
            <a:br>
              <a:rPr lang="en-US" sz="2000" dirty="0"/>
            </a:br>
            <a:endParaRPr lang="en-US" sz="2000" dirty="0"/>
          </a:p>
        </p:txBody>
      </p:sp>
      <p:pic>
        <p:nvPicPr>
          <p:cNvPr id="77826" name="Picture 2" descr="Chart">
            <a:extLst>
              <a:ext uri="{FF2B5EF4-FFF2-40B4-BE49-F238E27FC236}">
                <a16:creationId xmlns:a16="http://schemas.microsoft.com/office/drawing/2014/main" id="{31C0A017-6868-8035-29D3-539E0BC88E5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17080" y="1081222"/>
            <a:ext cx="7357840" cy="5502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7405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8E0F1-B288-D0E2-EF6A-178C1A8CDD0F}"/>
              </a:ext>
            </a:extLst>
          </p:cNvPr>
          <p:cNvSpPr>
            <a:spLocks noGrp="1"/>
          </p:cNvSpPr>
          <p:nvPr>
            <p:ph type="title"/>
          </p:nvPr>
        </p:nvSpPr>
        <p:spPr/>
        <p:txBody>
          <a:bodyPr/>
          <a:lstStyle/>
          <a:p>
            <a:endParaRPr lang="en-US"/>
          </a:p>
        </p:txBody>
      </p:sp>
      <p:pic>
        <p:nvPicPr>
          <p:cNvPr id="4" name="Picture 3" descr="A person standing next to a row of boats&#10;&#10;Description automatically generated">
            <a:extLst>
              <a:ext uri="{FF2B5EF4-FFF2-40B4-BE49-F238E27FC236}">
                <a16:creationId xmlns:a16="http://schemas.microsoft.com/office/drawing/2014/main" id="{5C48F13B-83B2-AD40-5B28-1B57A9B5CC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6420518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1981200" y="-7350"/>
            <a:ext cx="8229600" cy="2209800"/>
          </a:xfrm>
          <a:prstGeom prst="rect">
            <a:avLst/>
          </a:prstGeom>
          <a:noFill/>
          <a:ln>
            <a:noFill/>
          </a:ln>
        </p:spPr>
        <p:txBody>
          <a:bodyPr lIns="91425" tIns="45700" rIns="91425" bIns="45700" anchor="ctr" anchorCtr="0">
            <a:noAutofit/>
          </a:bodyPr>
          <a:lstStyle/>
          <a:p>
            <a:pPr>
              <a:buClr>
                <a:schemeClr val="dk1"/>
              </a:buClr>
              <a:buSzPct val="25000"/>
            </a:pPr>
            <a:r>
              <a:rPr lang="en-US" sz="3600" dirty="0">
                <a:solidFill>
                  <a:schemeClr val="dk1"/>
                </a:solidFill>
                <a:latin typeface="Calibri"/>
                <a:ea typeface="Calibri"/>
                <a:cs typeface="Calibri"/>
                <a:sym typeface="Calibri"/>
              </a:rPr>
              <a:t>Trade Sheet-</a:t>
            </a:r>
            <a:br>
              <a:rPr lang="en-US" sz="320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So What Do We Do About All This?</a:t>
            </a:r>
          </a:p>
        </p:txBody>
      </p:sp>
      <p:sp>
        <p:nvSpPr>
          <p:cNvPr id="598" name="Shape 598"/>
          <p:cNvSpPr txBox="1">
            <a:spLocks noGrp="1"/>
          </p:cNvSpPr>
          <p:nvPr>
            <p:ph type="body" idx="1"/>
          </p:nvPr>
        </p:nvSpPr>
        <p:spPr>
          <a:xfrm>
            <a:off x="533400" y="2255700"/>
            <a:ext cx="9677400" cy="4526100"/>
          </a:xfrm>
          <a:prstGeom prst="rect">
            <a:avLst/>
          </a:prstGeom>
          <a:noFill/>
          <a:ln>
            <a:noFill/>
          </a:ln>
        </p:spPr>
        <p:txBody>
          <a:bodyPr lIns="91425" tIns="45700" rIns="91425" bIns="45700" anchor="t" anchorCtr="0">
            <a:noAutofit/>
          </a:bodyPr>
          <a:lstStyle/>
          <a:p>
            <a:pPr marL="0" indent="0">
              <a:lnSpc>
                <a:spcPts val="3200"/>
              </a:lnSpc>
              <a:spcBef>
                <a:spcPts val="0"/>
              </a:spcBef>
              <a:buSzPct val="25000"/>
              <a:buNone/>
            </a:pPr>
            <a:r>
              <a:rPr lang="en-US" sz="2400" dirty="0">
                <a:solidFill>
                  <a:schemeClr val="tx1"/>
                </a:solidFill>
                <a:latin typeface="Calibri"/>
                <a:ea typeface="Calibri"/>
                <a:cs typeface="Calibri"/>
                <a:sym typeface="Calibri"/>
              </a:rPr>
              <a:t>*Stocks – buy any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*Bonds – buy dips</a:t>
            </a:r>
            <a:br>
              <a:rPr lang="en-US" sz="2400" dirty="0">
                <a:solidFill>
                  <a:schemeClr val="tx1"/>
                </a:solidFill>
                <a:latin typeface="Calibri"/>
                <a:ea typeface="Calibri"/>
                <a:cs typeface="Calibri"/>
                <a:sym typeface="Calibri"/>
              </a:rPr>
            </a:br>
            <a:r>
              <a:rPr lang="en-US" sz="2400" dirty="0">
                <a:solidFill>
                  <a:srgbClr val="FF0000"/>
                </a:solidFill>
                <a:latin typeface="Calibri"/>
                <a:ea typeface="Calibri"/>
                <a:cs typeface="Calibri"/>
                <a:sym typeface="Calibri"/>
              </a:rPr>
              <a:t>*Commodities-buy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*Currencies- sell dollar rallies, buy currencies</a:t>
            </a:r>
            <a:br>
              <a:rPr lang="en-US" sz="2400" dirty="0">
                <a:solidFill>
                  <a:schemeClr val="tx1"/>
                </a:solidFill>
                <a:latin typeface="Calibri"/>
                <a:ea typeface="Calibri"/>
                <a:cs typeface="Calibri"/>
                <a:sym typeface="Calibri"/>
              </a:rPr>
            </a:br>
            <a:r>
              <a:rPr lang="en-US" sz="2400" dirty="0">
                <a:solidFill>
                  <a:srgbClr val="FF0000"/>
                </a:solidFill>
                <a:latin typeface="Calibri"/>
                <a:ea typeface="Calibri"/>
                <a:cs typeface="Calibri"/>
                <a:sym typeface="Calibri"/>
              </a:rPr>
              <a:t>*Precious Metals – buy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*Energy – buy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*Volatility - buy $12</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*Real estate – buy dips</a:t>
            </a:r>
            <a:br>
              <a:rPr lang="en-US" sz="2400" dirty="0">
                <a:solidFill>
                  <a:schemeClr val="tx1"/>
                </a:solidFill>
                <a:latin typeface="Calibri"/>
                <a:ea typeface="Calibri"/>
                <a:cs typeface="Calibri"/>
                <a:sym typeface="Calibri"/>
              </a:rPr>
            </a:br>
            <a:endParaRPr sz="2400" dirty="0">
              <a:solidFill>
                <a:schemeClr val="tx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4742245-0124-0C42-A571-6921CFE7DF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1000" y="1828800"/>
            <a:ext cx="3012382" cy="4538420"/>
          </a:xfrm>
          <a:prstGeom prst="rect">
            <a:avLst/>
          </a:prstGeom>
        </p:spPr>
      </p:pic>
    </p:spTree>
    <p:extLst>
      <p:ext uri="{BB962C8B-B14F-4D97-AF65-F5344CB8AC3E}">
        <p14:creationId xmlns:p14="http://schemas.microsoft.com/office/powerpoint/2010/main" val="3742786855"/>
      </p:ext>
    </p:extLst>
  </p:cSld>
  <p:clrMapOvr>
    <a:masterClrMapping/>
  </p:clrMapOvr>
  <p:transition spd="slow">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5505E-6005-CE40-4694-CB5AB9C9296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E09CD83-E6AB-45E3-2DF3-0EADEF52C9E8}"/>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DF38CB4B-14B6-B529-75D5-9F9FFF0833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8953" y="333800"/>
            <a:ext cx="8698933" cy="6524200"/>
          </a:xfrm>
          <a:prstGeom prst="rect">
            <a:avLst/>
          </a:prstGeom>
        </p:spPr>
      </p:pic>
    </p:spTree>
    <p:extLst>
      <p:ext uri="{BB962C8B-B14F-4D97-AF65-F5344CB8AC3E}">
        <p14:creationId xmlns:p14="http://schemas.microsoft.com/office/powerpoint/2010/main" val="36916145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990600" y="525153"/>
            <a:ext cx="8305800" cy="3665847"/>
          </a:xfrm>
          <a:prstGeom prst="rect">
            <a:avLst/>
          </a:prstGeom>
          <a:noFill/>
          <a:ln>
            <a:noFill/>
          </a:ln>
        </p:spPr>
        <p:txBody>
          <a:bodyPr lIns="91425" tIns="45700" rIns="91425" bIns="45700" anchor="ctr" anchorCtr="0">
            <a:noAutofit/>
          </a:bodyPr>
          <a:lstStyle/>
          <a:p>
            <a:pPr lvl="0" algn="l">
              <a:buClr>
                <a:schemeClr val="dk1"/>
              </a:buClr>
              <a:buSzPct val="25000"/>
            </a:pP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r>
              <a:rPr lang="en-US" sz="3600" b="1" dirty="0">
                <a:solidFill>
                  <a:schemeClr val="dk1"/>
                </a:solidFill>
                <a:latin typeface="Calibri"/>
                <a:ea typeface="Calibri"/>
                <a:cs typeface="Calibri"/>
                <a:sym typeface="Calibri"/>
              </a:rPr>
              <a:t>Next Strategy Webinar</a:t>
            </a:r>
            <a:br>
              <a:rPr lang="en-US" sz="3600" b="1" dirty="0">
                <a:solidFill>
                  <a:schemeClr val="dk1"/>
                </a:solidFill>
                <a:latin typeface="Calibri"/>
                <a:ea typeface="Calibri"/>
                <a:cs typeface="Calibri"/>
                <a:sym typeface="Calibri"/>
              </a:rPr>
            </a:br>
            <a:br>
              <a:rPr lang="en-US" sz="3600" b="1"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12:00 EST Wednesday, July 10</a:t>
            </a:r>
            <a:br>
              <a:rPr lang="en-US" sz="2800" b="1"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 from Incline Village, Nevada</a:t>
            </a: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400" dirty="0">
                <a:solidFill>
                  <a:schemeClr val="tx1"/>
                </a:solidFill>
                <a:latin typeface="Calibri"/>
                <a:ea typeface="Calibri"/>
                <a:cs typeface="Calibri"/>
                <a:sym typeface="Calibri"/>
              </a:rPr>
            </a:b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email me questions at </a:t>
            </a:r>
            <a:r>
              <a:rPr lang="en-US" sz="2400" dirty="0">
                <a:solidFill>
                  <a:schemeClr val="tx1"/>
                </a:solidFill>
                <a:latin typeface="Calibri"/>
                <a:ea typeface="Calibri"/>
                <a:cs typeface="Calibri"/>
                <a:sym typeface="Calibri"/>
                <a:hlinkClick r:id="rId3"/>
              </a:rPr>
              <a:t>support@madhedgefundtrader.com</a:t>
            </a:r>
            <a:r>
              <a:rPr lang="en-US" sz="2400" dirty="0">
                <a:solidFill>
                  <a:schemeClr val="tx1"/>
                </a:solidFill>
                <a:latin typeface="Calibri"/>
                <a:ea typeface="Calibri"/>
                <a:cs typeface="Calibri"/>
                <a:sym typeface="Calibri"/>
              </a:rPr>
              <a:t> </a:t>
            </a:r>
            <a:endParaRPr lang="en-US" sz="2400" b="1" dirty="0">
              <a:solidFill>
                <a:schemeClr val="tx1"/>
              </a:solidFill>
              <a:latin typeface="Calibri"/>
              <a:ea typeface="Calibri"/>
              <a:cs typeface="Calibri"/>
              <a:sym typeface="Calibri"/>
            </a:endParaRPr>
          </a:p>
        </p:txBody>
      </p:sp>
      <p:sp>
        <p:nvSpPr>
          <p:cNvPr id="605" name="Shape 605"/>
          <p:cNvSpPr txBox="1"/>
          <p:nvPr/>
        </p:nvSpPr>
        <p:spPr>
          <a:xfrm>
            <a:off x="990600" y="4225159"/>
            <a:ext cx="4646612" cy="584200"/>
          </a:xfrm>
          <a:prstGeom prst="rect">
            <a:avLst/>
          </a:prstGeom>
          <a:noFill/>
          <a:ln>
            <a:noFill/>
          </a:ln>
        </p:spPr>
        <p:txBody>
          <a:bodyPr lIns="91425" tIns="45700" rIns="91425" bIns="45700" anchor="t" anchorCtr="0">
            <a:noAutofit/>
          </a:bodyPr>
          <a:lstStyle/>
          <a:p>
            <a:pPr>
              <a:buClr>
                <a:schemeClr val="dk1"/>
              </a:buClr>
              <a:buSzPct val="25000"/>
            </a:pPr>
            <a:r>
              <a:rPr lang="en-US" sz="2400" b="1" dirty="0">
                <a:solidFill>
                  <a:schemeClr val="dk1"/>
                </a:solidFill>
              </a:rPr>
              <a:t>Good Luck and Good Trading</a:t>
            </a:r>
            <a:r>
              <a:rPr lang="en-US" sz="3200" b="1" dirty="0">
                <a:solidFill>
                  <a:schemeClr val="dk1"/>
                </a:solidFill>
              </a:rPr>
              <a:t>!</a:t>
            </a:r>
          </a:p>
        </p:txBody>
      </p:sp>
      <p:pic>
        <p:nvPicPr>
          <p:cNvPr id="3" name="Picture 2" descr="A group of people posing for a photo&#10;&#10;Description automatically generated">
            <a:extLst>
              <a:ext uri="{FF2B5EF4-FFF2-40B4-BE49-F238E27FC236}">
                <a16:creationId xmlns:a16="http://schemas.microsoft.com/office/drawing/2014/main" id="{38AE9D74-C318-EF17-CC0F-64339D8E47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5955956" y="827903"/>
            <a:ext cx="5515233" cy="4136425"/>
          </a:xfrm>
          <a:prstGeom prst="rect">
            <a:avLst/>
          </a:prstGeom>
        </p:spPr>
      </p:pic>
    </p:spTree>
  </p:cSld>
  <p:clrMapOvr>
    <a:masterClrMapping/>
  </p:clrMapOvr>
  <p:transition spd="slow">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4F199-CE47-D590-C870-FAAF2231ABB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5C84FEC-9CEC-9779-BE4B-9724EC1758BD}"/>
              </a:ext>
            </a:extLst>
          </p:cNvPr>
          <p:cNvSpPr>
            <a:spLocks noGrp="1"/>
          </p:cNvSpPr>
          <p:nvPr>
            <p:ph type="body" idx="1"/>
          </p:nvPr>
        </p:nvSpPr>
        <p:spPr/>
        <p:txBody>
          <a:bodyPr/>
          <a:lstStyle/>
          <a:p>
            <a:endParaRPr lang="en-US"/>
          </a:p>
        </p:txBody>
      </p:sp>
      <p:pic>
        <p:nvPicPr>
          <p:cNvPr id="4" name="IMG_4615.MOV" descr="IMG_4615.MOV">
            <a:hlinkClick r:id="" action="ppaction://media"/>
            <a:extLst>
              <a:ext uri="{FF2B5EF4-FFF2-40B4-BE49-F238E27FC236}">
                <a16:creationId xmlns:a16="http://schemas.microsoft.com/office/drawing/2014/main" id="{91DB4002-F5CA-95D2-A7A3-2ED6449BC0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74637"/>
            <a:ext cx="12192000" cy="6858000"/>
          </a:xfrm>
          <a:prstGeom prst="rect">
            <a:avLst/>
          </a:prstGeom>
        </p:spPr>
      </p:pic>
    </p:spTree>
    <p:extLst>
      <p:ext uri="{BB962C8B-B14F-4D97-AF65-F5344CB8AC3E}">
        <p14:creationId xmlns:p14="http://schemas.microsoft.com/office/powerpoint/2010/main" val="29351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0ED7C-DA81-364D-B7B8-A27F8E3A6F8E}"/>
              </a:ext>
            </a:extLst>
          </p:cNvPr>
          <p:cNvSpPr>
            <a:spLocks noGrp="1"/>
          </p:cNvSpPr>
          <p:nvPr>
            <p:ph type="title"/>
          </p:nvPr>
        </p:nvSpPr>
        <p:spPr/>
        <p:txBody>
          <a:bodyPr/>
          <a:lstStyle/>
          <a:p>
            <a:br>
              <a:rPr lang="en-US" sz="2800" b="1" dirty="0"/>
            </a:br>
            <a:r>
              <a:rPr lang="en-US" sz="2800" b="1" dirty="0"/>
              <a:t>Weekly Jobless Claims – Rising</a:t>
            </a:r>
            <a:br>
              <a:rPr lang="en-US" sz="2800" b="1" dirty="0"/>
            </a:br>
            <a:r>
              <a:rPr lang="en-US" sz="2400" b="1" dirty="0">
                <a:solidFill>
                  <a:srgbClr val="FF0000"/>
                </a:solidFill>
              </a:rPr>
              <a:t> 229,000  +9,000</a:t>
            </a:r>
            <a:br>
              <a:rPr lang="en-US" sz="1800" dirty="0"/>
            </a:br>
            <a:endParaRPr lang="en-US" sz="1800" dirty="0">
              <a:solidFill>
                <a:srgbClr val="FF0000"/>
              </a:solidFill>
            </a:endParaRPr>
          </a:p>
        </p:txBody>
      </p:sp>
      <p:sp>
        <p:nvSpPr>
          <p:cNvPr id="3" name="Text Placeholder 2">
            <a:extLst>
              <a:ext uri="{FF2B5EF4-FFF2-40B4-BE49-F238E27FC236}">
                <a16:creationId xmlns:a16="http://schemas.microsoft.com/office/drawing/2014/main" id="{5EA796AD-BF31-7043-BD51-CE8609039A50}"/>
              </a:ext>
            </a:extLst>
          </p:cNvPr>
          <p:cNvSpPr>
            <a:spLocks noGrp="1"/>
          </p:cNvSpPr>
          <p:nvPr>
            <p:ph type="body" idx="1"/>
          </p:nvPr>
        </p:nvSpPr>
        <p:spPr/>
        <p:txBody>
          <a:bodyPr/>
          <a:lstStyle/>
          <a:p>
            <a:endParaRPr lang="en-US"/>
          </a:p>
        </p:txBody>
      </p:sp>
      <p:pic>
        <p:nvPicPr>
          <p:cNvPr id="5" name="Picture 4" descr="Chart, histogram&#10;&#10;Description automatically generated">
            <a:extLst>
              <a:ext uri="{FF2B5EF4-FFF2-40B4-BE49-F238E27FC236}">
                <a16:creationId xmlns:a16="http://schemas.microsoft.com/office/drawing/2014/main" id="{A9B91D39-A90F-FAAB-1721-96A49ED6CFDD}"/>
              </a:ext>
            </a:extLst>
          </p:cNvPr>
          <p:cNvPicPr>
            <a:picLocks noChangeAspect="1"/>
          </p:cNvPicPr>
          <p:nvPr/>
        </p:nvPicPr>
        <p:blipFill>
          <a:blip r:embed="rId2"/>
          <a:stretch>
            <a:fillRect/>
          </a:stretch>
        </p:blipFill>
        <p:spPr>
          <a:xfrm>
            <a:off x="1729047" y="1636999"/>
            <a:ext cx="8861368" cy="4871829"/>
          </a:xfrm>
          <a:prstGeom prst="rect">
            <a:avLst/>
          </a:prstGeom>
        </p:spPr>
      </p:pic>
    </p:spTree>
    <p:extLst>
      <p:ext uri="{BB962C8B-B14F-4D97-AF65-F5344CB8AC3E}">
        <p14:creationId xmlns:p14="http://schemas.microsoft.com/office/powerpoint/2010/main" val="1153534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2057400" y="555078"/>
            <a:ext cx="8229600" cy="685800"/>
          </a:xfrm>
          <a:prstGeom prst="rect">
            <a:avLst/>
          </a:prstGeom>
          <a:noFill/>
          <a:ln>
            <a:noFill/>
          </a:ln>
        </p:spPr>
        <p:txBody>
          <a:bodyPr lIns="91425" tIns="45700" rIns="91425" bIns="45700" anchor="ctr" anchorCtr="0">
            <a:noAutofit/>
          </a:bodyPr>
          <a:lstStyle/>
          <a:p>
            <a:pPr>
              <a:buClr>
                <a:schemeClr val="dk1"/>
              </a:buClr>
              <a:buSzPct val="25000"/>
            </a:pPr>
            <a:r>
              <a:rPr lang="en-US" sz="2400" b="1" dirty="0">
                <a:solidFill>
                  <a:schemeClr val="dk1"/>
                </a:solidFill>
                <a:latin typeface="+mj-lt"/>
                <a:ea typeface="Calibri"/>
                <a:cs typeface="Calibri"/>
                <a:sym typeface="Calibri"/>
              </a:rPr>
              <a:t>Stocks – The Bull Lives</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
        <p:nvSpPr>
          <p:cNvPr id="212" name="Shape 212"/>
          <p:cNvSpPr txBox="1">
            <a:spLocks noGrp="1"/>
          </p:cNvSpPr>
          <p:nvPr>
            <p:ph type="body" idx="1"/>
          </p:nvPr>
        </p:nvSpPr>
        <p:spPr>
          <a:xfrm>
            <a:off x="317600" y="1123627"/>
            <a:ext cx="11772261" cy="5486400"/>
          </a:xfrm>
          <a:prstGeom prst="rect">
            <a:avLst/>
          </a:prstGeom>
          <a:noFill/>
          <a:ln>
            <a:noFill/>
          </a:ln>
        </p:spPr>
        <p:txBody>
          <a:bodyPr lIns="91425" tIns="45700" rIns="91425" bIns="45700" anchor="t" anchorCtr="0">
            <a:noAutofit/>
          </a:bodyPr>
          <a:lstStyle/>
          <a:p>
            <a:pPr marL="0" marR="0" lvl="0" indent="0">
              <a:spcBef>
                <a:spcPts val="0"/>
              </a:spcBef>
              <a:spcAft>
                <a:spcPts val="0"/>
              </a:spcAft>
              <a:buNone/>
            </a:pPr>
            <a:br>
              <a:rPr lang="en-US" sz="1800" dirty="0">
                <a:solidFill>
                  <a:srgbClr val="FF0000"/>
                </a:solidFill>
                <a:latin typeface="+mj-lt"/>
                <a:ea typeface="Times New Roman" panose="02020603050405020304" pitchFamily="18" charset="0"/>
              </a:rPr>
            </a:br>
            <a:br>
              <a:rPr lang="en-US" sz="1800" dirty="0">
                <a:solidFill>
                  <a:srgbClr val="FF0000"/>
                </a:solidFill>
                <a:effectLst/>
                <a:latin typeface="+mj-lt"/>
                <a:ea typeface="Times New Roman" panose="02020603050405020304" pitchFamily="18" charset="0"/>
              </a:rPr>
            </a:br>
            <a:br>
              <a:rPr lang="en-US" sz="1800" dirty="0">
                <a:solidFill>
                  <a:srgbClr val="FF0000"/>
                </a:solidFill>
                <a:effectLst/>
                <a:latin typeface="+mj-lt"/>
                <a:ea typeface="Times New Roman" panose="02020603050405020304" pitchFamily="18" charset="0"/>
              </a:rPr>
            </a:br>
            <a:br>
              <a:rPr lang="en-US" sz="1800" dirty="0">
                <a:solidFill>
                  <a:srgbClr val="FF0000"/>
                </a:solidFill>
                <a:latin typeface="+mj-lt"/>
                <a:ea typeface="Times New Roman" panose="02020603050405020304" pitchFamily="18" charset="0"/>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latin typeface="Calibri" panose="020F0502020204030204" pitchFamily="34" charset="0"/>
                <a:cs typeface="Calibri" panose="020F0502020204030204" pitchFamily="34" charset="0"/>
              </a:rPr>
            </a:br>
            <a:br>
              <a:rPr lang="en-US" sz="20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900" dirty="0">
                <a:solidFill>
                  <a:srgbClr val="FF0000"/>
                </a:solidFill>
                <a:latin typeface="+mj-lt"/>
                <a:ea typeface="Calibri"/>
                <a:cs typeface="Calibri" panose="020F0502020204030204" pitchFamily="34" charset="0"/>
                <a:sym typeface="Calibri"/>
              </a:rPr>
            </a:br>
            <a:br>
              <a:rPr lang="en-US" sz="1800" dirty="0">
                <a:solidFill>
                  <a:srgbClr val="FF0000"/>
                </a:solidFill>
                <a:latin typeface="+mj-lt"/>
                <a:ea typeface="Calibri"/>
                <a:cs typeface="Calibri"/>
                <a:sym typeface="Calibri"/>
              </a:rPr>
            </a:br>
            <a:br>
              <a:rPr lang="en-US" sz="1800" dirty="0">
                <a:solidFill>
                  <a:srgbClr val="FF0000"/>
                </a:solidFill>
                <a:latin typeface="+mj-lt"/>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rPr>
            </a:br>
            <a:br>
              <a:rPr lang="en-US" sz="2000" dirty="0">
                <a:solidFill>
                  <a:srgbClr val="FF0000"/>
                </a:solidFill>
              </a:rPr>
            </a:br>
            <a:br>
              <a:rPr lang="en-US" sz="1800" dirty="0"/>
            </a:br>
            <a:br>
              <a:rPr lang="en-US" sz="1800" dirty="0"/>
            </a:br>
            <a:br>
              <a:rPr lang="en-US" sz="2000" dirty="0"/>
            </a:br>
            <a:br>
              <a:rPr lang="en-US" dirty="0"/>
            </a:b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charset="0"/>
                <a:ea typeface="Calibri" charset="0"/>
                <a:cs typeface="Calibri" charset="0"/>
              </a:rPr>
            </a:br>
            <a:r>
              <a:rPr lang="en-US" sz="1800" dirty="0">
                <a:solidFill>
                  <a:srgbClr val="FF0000"/>
                </a:solidFill>
              </a:rPr>
              <a:t> </a:t>
            </a: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sp>
        <p:nvSpPr>
          <p:cNvPr id="3" name="TextBox 2">
            <a:extLst>
              <a:ext uri="{FF2B5EF4-FFF2-40B4-BE49-F238E27FC236}">
                <a16:creationId xmlns:a16="http://schemas.microsoft.com/office/drawing/2014/main" id="{BFABD925-29D0-2C18-50F5-1EB8EA655525}"/>
              </a:ext>
            </a:extLst>
          </p:cNvPr>
          <p:cNvSpPr txBox="1"/>
          <p:nvPr/>
        </p:nvSpPr>
        <p:spPr>
          <a:xfrm>
            <a:off x="470808" y="1240878"/>
            <a:ext cx="11619053" cy="5447645"/>
          </a:xfrm>
          <a:prstGeom prst="rect">
            <a:avLst/>
          </a:prstGeom>
          <a:noFill/>
        </p:spPr>
        <p:txBody>
          <a:bodyPr wrap="square">
            <a:spAutoFit/>
          </a:bodyPr>
          <a:lstStyle/>
          <a:p>
            <a:br>
              <a:rPr lang="en-US" sz="1800" dirty="0">
                <a:solidFill>
                  <a:srgbClr val="FF0000"/>
                </a:solidFill>
                <a:effectLst/>
                <a:latin typeface="+mj-lt"/>
                <a:ea typeface="Times New Roman" panose="02020603050405020304" pitchFamily="18" charset="0"/>
                <a:cs typeface="Times New Roman" panose="02020603050405020304" pitchFamily="18" charset="0"/>
              </a:rPr>
            </a:br>
            <a:r>
              <a:rPr lang="en-US" sz="1800" dirty="0">
                <a:solidFill>
                  <a:schemeClr val="tx1"/>
                </a:solidFill>
                <a:effectLst/>
                <a:latin typeface="+mj-lt"/>
                <a:ea typeface="Times New Roman" panose="02020603050405020304" pitchFamily="18" charset="0"/>
                <a:cs typeface="Times New Roman" panose="02020603050405020304" pitchFamily="18" charset="0"/>
              </a:rPr>
              <a:t>*</a:t>
            </a:r>
            <a:r>
              <a:rPr lang="en-US" sz="1800" dirty="0">
                <a:effectLst/>
                <a:latin typeface="+mj-lt"/>
                <a:ea typeface="Times New Roman" panose="02020603050405020304" pitchFamily="18" charset="0"/>
              </a:rPr>
              <a:t>Goldman Sachs Sees </a:t>
            </a:r>
            <a:r>
              <a:rPr lang="en-US" sz="1800" b="1" dirty="0">
                <a:effectLst/>
                <a:latin typeface="+mj-lt"/>
                <a:ea typeface="Times New Roman" panose="02020603050405020304" pitchFamily="18" charset="0"/>
              </a:rPr>
              <a:t>“Wall of Money” </a:t>
            </a:r>
            <a:r>
              <a:rPr lang="en-US" sz="1800" dirty="0">
                <a:effectLst/>
                <a:latin typeface="+mj-lt"/>
                <a:ea typeface="Times New Roman" panose="02020603050405020304" pitchFamily="18" charset="0"/>
              </a:rPr>
              <a:t>Flooding the stock market this summer</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a:t>
            </a:r>
            <a:r>
              <a:rPr lang="en-US" sz="1800" dirty="0">
                <a:solidFill>
                  <a:srgbClr val="000000"/>
                </a:solidFill>
                <a:effectLst/>
                <a:highlight>
                  <a:srgbClr val="FFFFFF"/>
                </a:highlight>
                <a:latin typeface="+mj-lt"/>
                <a:ea typeface="Times New Roman" panose="02020603050405020304" pitchFamily="18" charset="0"/>
              </a:rPr>
              <a:t>Since 1928, the first 15 days of July have been the </a:t>
            </a:r>
            <a:r>
              <a:rPr lang="en-US" sz="1800" b="1" dirty="0">
                <a:solidFill>
                  <a:srgbClr val="000000"/>
                </a:solidFill>
                <a:effectLst/>
                <a:highlight>
                  <a:srgbClr val="FFFFFF"/>
                </a:highlight>
                <a:latin typeface="+mj-lt"/>
                <a:ea typeface="Times New Roman" panose="02020603050405020304" pitchFamily="18" charset="0"/>
              </a:rPr>
              <a:t>best two-week trading period of the year </a:t>
            </a:r>
            <a:r>
              <a:rPr lang="en-US" sz="1800" dirty="0">
                <a:solidFill>
                  <a:srgbClr val="000000"/>
                </a:solidFill>
                <a:effectLst/>
                <a:highlight>
                  <a:srgbClr val="FFFFFF"/>
                </a:highlight>
                <a:latin typeface="+mj-lt"/>
                <a:ea typeface="Times New Roman" panose="02020603050405020304" pitchFamily="18" charset="0"/>
              </a:rPr>
              <a:t>for equities, and they tend to fade after July 17</a:t>
            </a:r>
            <a:br>
              <a:rPr lang="en-US" sz="1800" dirty="0">
                <a:solidFill>
                  <a:srgbClr val="000000"/>
                </a:solidFill>
                <a:effectLst/>
                <a:highlight>
                  <a:srgbClr val="FFFFFF"/>
                </a:highlight>
                <a:latin typeface="+mj-lt"/>
                <a:ea typeface="Times New Roman" panose="02020603050405020304" pitchFamily="18" charset="0"/>
              </a:rPr>
            </a:br>
            <a:br>
              <a:rPr lang="en-US" sz="1800" dirty="0">
                <a:solidFill>
                  <a:srgbClr val="000000"/>
                </a:solidFill>
                <a:effectLst/>
                <a:highlight>
                  <a:srgbClr val="FFFFFF"/>
                </a:highlight>
                <a:latin typeface="+mj-lt"/>
                <a:ea typeface="Times New Roman" panose="02020603050405020304" pitchFamily="18" charset="0"/>
              </a:rPr>
            </a:br>
            <a:r>
              <a:rPr lang="en-US" sz="1800" b="1" dirty="0">
                <a:solidFill>
                  <a:srgbClr val="000000"/>
                </a:solidFill>
                <a:effectLst/>
                <a:highlight>
                  <a:srgbClr val="FFFFFF"/>
                </a:highlight>
                <a:latin typeface="+mj-lt"/>
                <a:ea typeface="Times New Roman" panose="02020603050405020304" pitchFamily="18" charset="0"/>
              </a:rPr>
              <a:t>*Cruise lines </a:t>
            </a:r>
            <a:r>
              <a:rPr lang="en-US" sz="1800" dirty="0">
                <a:solidFill>
                  <a:srgbClr val="000000"/>
                </a:solidFill>
                <a:effectLst/>
                <a:latin typeface="+mj-lt"/>
                <a:ea typeface="Times New Roman" panose="02020603050405020304" pitchFamily="18" charset="0"/>
              </a:rPr>
              <a:t>are suddenly offering great deals because more vessels are flooding into popular Caribbean and Alaskan destinations as they reroute ships away from Red Sea destinations due to the ongoing conflict between Israel and Hamas</a:t>
            </a:r>
            <a:r>
              <a:rPr lang="en-US" sz="2400" dirty="0">
                <a:effectLst/>
                <a:latin typeface="+mj-lt"/>
              </a:rPr>
              <a:t> </a:t>
            </a:r>
            <a:br>
              <a:rPr lang="en-US" sz="1800" dirty="0">
                <a:solidFill>
                  <a:srgbClr val="000000"/>
                </a:solidFill>
                <a:effectLst/>
                <a:highlight>
                  <a:srgbClr val="FFFFFF"/>
                </a:highlight>
                <a:latin typeface="+mj-lt"/>
                <a:ea typeface="Times New Roman" panose="02020603050405020304" pitchFamily="18" charset="0"/>
              </a:rPr>
            </a:br>
            <a:br>
              <a:rPr lang="en-US" sz="1800" dirty="0">
                <a:solidFill>
                  <a:srgbClr val="000000"/>
                </a:solidFill>
                <a:effectLst/>
                <a:highlight>
                  <a:srgbClr val="FFFFFF"/>
                </a:highlight>
                <a:latin typeface="+mj-lt"/>
                <a:ea typeface="Times New Roman" panose="02020603050405020304" pitchFamily="18" charset="0"/>
              </a:rPr>
            </a:br>
            <a:r>
              <a:rPr lang="en-US" sz="1800" b="1" dirty="0">
                <a:solidFill>
                  <a:srgbClr val="000000"/>
                </a:solidFill>
                <a:effectLst/>
                <a:highlight>
                  <a:srgbClr val="FFFFFF"/>
                </a:highlight>
                <a:latin typeface="+mj-lt"/>
                <a:ea typeface="Times New Roman" panose="02020603050405020304" pitchFamily="18" charset="0"/>
              </a:rPr>
              <a:t>*</a:t>
            </a:r>
            <a:r>
              <a:rPr lang="en-US" sz="1800" b="1" dirty="0">
                <a:effectLst/>
                <a:latin typeface="+mj-lt"/>
                <a:ea typeface="Times New Roman" panose="02020603050405020304" pitchFamily="18" charset="0"/>
              </a:rPr>
              <a:t>AMD </a:t>
            </a:r>
            <a:r>
              <a:rPr lang="en-US" sz="1800" dirty="0">
                <a:effectLst/>
                <a:latin typeface="+mj-lt"/>
                <a:ea typeface="Times New Roman" panose="02020603050405020304" pitchFamily="18" charset="0"/>
              </a:rPr>
              <a:t>Launches New AI Chips, </a:t>
            </a:r>
            <a:r>
              <a:rPr lang="en-US" sz="1800" dirty="0">
                <a:solidFill>
                  <a:srgbClr val="000000"/>
                </a:solidFill>
                <a:effectLst/>
                <a:latin typeface="+mj-lt"/>
                <a:ea typeface="Times New Roman" panose="02020603050405020304" pitchFamily="18" charset="0"/>
              </a:rPr>
              <a:t>and detailed its plan to develop AI chips</a:t>
            </a:r>
            <a:br>
              <a:rPr lang="en-US" sz="1800" dirty="0">
                <a:solidFill>
                  <a:srgbClr val="000000"/>
                </a:solidFill>
                <a:effectLst/>
                <a:latin typeface="+mj-lt"/>
                <a:ea typeface="Times New Roman" panose="02020603050405020304" pitchFamily="18" charset="0"/>
              </a:rPr>
            </a:br>
            <a:r>
              <a:rPr lang="en-US" sz="1800" dirty="0">
                <a:solidFill>
                  <a:srgbClr val="000000"/>
                </a:solidFill>
                <a:effectLst/>
                <a:latin typeface="+mj-lt"/>
                <a:ea typeface="Times New Roman" panose="02020603050405020304" pitchFamily="18" charset="0"/>
              </a:rPr>
              <a:t> over the next two years in a bid to challenge industry leader Nvidia</a:t>
            </a:r>
            <a:r>
              <a:rPr lang="en-US" sz="2400" dirty="0">
                <a:effectLst/>
                <a:latin typeface="+mj-lt"/>
              </a:rPr>
              <a:t> </a:t>
            </a:r>
            <a:br>
              <a:rPr lang="en-US" sz="2400" dirty="0">
                <a:effectLst/>
                <a:latin typeface="+mj-lt"/>
              </a:rPr>
            </a:br>
            <a:br>
              <a:rPr lang="en-US" sz="2400" dirty="0">
                <a:effectLst/>
                <a:latin typeface="+mj-lt"/>
              </a:rPr>
            </a:br>
            <a:r>
              <a:rPr lang="en-US" sz="2400" dirty="0">
                <a:effectLst/>
                <a:latin typeface="+mj-lt"/>
              </a:rPr>
              <a:t>*</a:t>
            </a:r>
            <a:r>
              <a:rPr lang="en-US" sz="1800" dirty="0">
                <a:effectLst/>
                <a:latin typeface="+mj-lt"/>
                <a:ea typeface="Times New Roman" panose="02020603050405020304" pitchFamily="18" charset="0"/>
              </a:rPr>
              <a:t>Roaring Kitty is Back, after publicizing a $289 million long</a:t>
            </a: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 position in </a:t>
            </a:r>
            <a:r>
              <a:rPr lang="en-US" sz="1800" b="1" dirty="0">
                <a:effectLst/>
                <a:latin typeface="+mj-lt"/>
                <a:ea typeface="Times New Roman" panose="02020603050405020304" pitchFamily="18" charset="0"/>
              </a:rPr>
              <a:t>GameStop (GME).  </a:t>
            </a:r>
            <a:r>
              <a:rPr lang="en-US" sz="1800" dirty="0">
                <a:effectLst/>
                <a:latin typeface="+mj-lt"/>
                <a:ea typeface="Times New Roman" panose="02020603050405020304" pitchFamily="18" charset="0"/>
              </a:rPr>
              <a:t>Avoid (GME)</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b="1" dirty="0">
                <a:effectLst/>
                <a:latin typeface="+mj-lt"/>
                <a:ea typeface="Times New Roman" panose="02020603050405020304" pitchFamily="18" charset="0"/>
              </a:rPr>
              <a:t>*American Airlines </a:t>
            </a:r>
            <a:r>
              <a:rPr lang="en-US" sz="1800" dirty="0">
                <a:effectLst/>
                <a:latin typeface="+mj-lt"/>
                <a:ea typeface="Times New Roman" panose="02020603050405020304" pitchFamily="18" charset="0"/>
              </a:rPr>
              <a:t>Gets Slaughtered, down 15% yesterday, and </a:t>
            </a:r>
            <a:r>
              <a:rPr lang="en-US" sz="1800" dirty="0">
                <a:solidFill>
                  <a:srgbClr val="171717"/>
                </a:solidFill>
                <a:effectLst/>
                <a:latin typeface="+mj-lt"/>
                <a:ea typeface="Times New Roman" panose="02020603050405020304" pitchFamily="18" charset="0"/>
              </a:rPr>
              <a:t>will</a:t>
            </a:r>
            <a:br>
              <a:rPr lang="en-US" sz="1800" dirty="0">
                <a:solidFill>
                  <a:srgbClr val="171717"/>
                </a:solidFill>
                <a:effectLst/>
                <a:latin typeface="+mj-lt"/>
                <a:ea typeface="Times New Roman" panose="02020603050405020304" pitchFamily="18" charset="0"/>
              </a:rPr>
            </a:br>
            <a:r>
              <a:rPr lang="en-US" sz="1800" dirty="0">
                <a:solidFill>
                  <a:srgbClr val="171717"/>
                </a:solidFill>
                <a:effectLst/>
                <a:latin typeface="+mj-lt"/>
                <a:ea typeface="Times New Roman" panose="02020603050405020304" pitchFamily="18" charset="0"/>
              </a:rPr>
              <a:t> slash its capacity growth in the second half of the year</a:t>
            </a:r>
            <a:endParaRPr lang="en-US" sz="1800" dirty="0">
              <a:solidFill>
                <a:srgbClr val="FF0000"/>
              </a:solidFill>
              <a:latin typeface="+mj-lt"/>
            </a:endParaRPr>
          </a:p>
        </p:txBody>
      </p:sp>
      <p:pic>
        <p:nvPicPr>
          <p:cNvPr id="2" name="Picture 1">
            <a:extLst>
              <a:ext uri="{FF2B5EF4-FFF2-40B4-BE49-F238E27FC236}">
                <a16:creationId xmlns:a16="http://schemas.microsoft.com/office/drawing/2014/main" id="{5AB243ED-83CE-0018-47DD-0234833826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12629" y="4342457"/>
            <a:ext cx="3577232" cy="2384821"/>
          </a:xfrm>
          <a:prstGeom prst="rect">
            <a:avLst/>
          </a:prstGeom>
        </p:spPr>
      </p:pic>
    </p:spTree>
    <p:extLst>
      <p:ext uri="{BB962C8B-B14F-4D97-AF65-F5344CB8AC3E}">
        <p14:creationId xmlns:p14="http://schemas.microsoft.com/office/powerpoint/2010/main" val="378136076"/>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1066800" y="47277"/>
            <a:ext cx="10058400" cy="1567906"/>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b="1" dirty="0">
                <a:solidFill>
                  <a:schemeClr val="dk1"/>
                </a:solidFill>
                <a:latin typeface="Calibri"/>
                <a:ea typeface="Calibri"/>
                <a:cs typeface="Calibri"/>
                <a:sym typeface="Calibri"/>
              </a:rPr>
              <a:t>S&amp;P 500 – Upside Breakout Here</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1800" dirty="0">
                <a:solidFill>
                  <a:schemeClr val="tx1"/>
                </a:solidFill>
                <a:latin typeface="Calibri"/>
                <a:ea typeface="Calibri"/>
                <a:cs typeface="Calibri"/>
                <a:sym typeface="Calibri"/>
              </a:rPr>
            </a:br>
            <a:br>
              <a:rPr lang="en-US" sz="24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b="1" i="1" dirty="0">
              <a:latin typeface="Calibri"/>
              <a:ea typeface="Calibri"/>
              <a:cs typeface="Calibri"/>
              <a:sym typeface="Calibri"/>
            </a:endParaRPr>
          </a:p>
        </p:txBody>
      </p:sp>
      <p:sp>
        <p:nvSpPr>
          <p:cNvPr id="5" name="Rectangle 2">
            <a:extLst>
              <a:ext uri="{FF2B5EF4-FFF2-40B4-BE49-F238E27FC236}">
                <a16:creationId xmlns:a16="http://schemas.microsoft.com/office/drawing/2014/main" id="{47404D81-3F97-7040-BD91-DEC331C9FEE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a:extLst>
              <a:ext uri="{FF2B5EF4-FFF2-40B4-BE49-F238E27FC236}">
                <a16:creationId xmlns:a16="http://schemas.microsoft.com/office/drawing/2014/main" id="{0A1F4A80-E6CB-184A-99D2-C23AB65113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88129" y="47277"/>
            <a:ext cx="1674141" cy="1674141"/>
          </a:xfrm>
          <a:prstGeom prst="rect">
            <a:avLst/>
          </a:prstGeom>
        </p:spPr>
      </p:pic>
      <p:sp>
        <p:nvSpPr>
          <p:cNvPr id="16" name="Left Arrow Callout 15">
            <a:extLst>
              <a:ext uri="{FF2B5EF4-FFF2-40B4-BE49-F238E27FC236}">
                <a16:creationId xmlns:a16="http://schemas.microsoft.com/office/drawing/2014/main" id="{C80064A2-5D10-AB2C-3397-720E88F1BC99}"/>
              </a:ext>
            </a:extLst>
          </p:cNvPr>
          <p:cNvSpPr/>
          <p:nvPr/>
        </p:nvSpPr>
        <p:spPr>
          <a:xfrm>
            <a:off x="9698271" y="2467648"/>
            <a:ext cx="2263999" cy="1237466"/>
          </a:xfrm>
          <a:prstGeom prst="leftArrowCallout">
            <a:avLst>
              <a:gd name="adj1" fmla="val 25000"/>
              <a:gd name="adj2" fmla="val 25000"/>
              <a:gd name="adj3" fmla="val 25000"/>
              <a:gd name="adj4" fmla="val 665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$495</a:t>
            </a:r>
            <a:br>
              <a:rPr lang="en-US" sz="2000" dirty="0"/>
            </a:br>
            <a:r>
              <a:rPr lang="en-US" sz="2000" dirty="0"/>
              <a:t>-6.4%</a:t>
            </a:r>
            <a:br>
              <a:rPr lang="en-US" sz="2000" dirty="0"/>
            </a:br>
            <a:r>
              <a:rPr lang="en-US" sz="2000" dirty="0"/>
              <a:t>1</a:t>
            </a:r>
            <a:r>
              <a:rPr lang="en-US" sz="2000" baseline="30000" dirty="0"/>
              <a:t>st</a:t>
            </a:r>
            <a:r>
              <a:rPr lang="en-US" sz="2000" dirty="0"/>
              <a:t> support</a:t>
            </a:r>
          </a:p>
        </p:txBody>
      </p:sp>
      <p:sp>
        <p:nvSpPr>
          <p:cNvPr id="4" name="Left Arrow Callout 3">
            <a:extLst>
              <a:ext uri="{FF2B5EF4-FFF2-40B4-BE49-F238E27FC236}">
                <a16:creationId xmlns:a16="http://schemas.microsoft.com/office/drawing/2014/main" id="{6393A579-5B90-8547-958A-D00F17470B85}"/>
              </a:ext>
            </a:extLst>
          </p:cNvPr>
          <p:cNvSpPr/>
          <p:nvPr/>
        </p:nvSpPr>
        <p:spPr>
          <a:xfrm>
            <a:off x="9729330" y="608992"/>
            <a:ext cx="2263999" cy="1375128"/>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Yearend</a:t>
            </a:r>
            <a:br>
              <a:rPr lang="en-US" sz="2000" dirty="0"/>
            </a:br>
            <a:r>
              <a:rPr lang="en-US" sz="2000" dirty="0"/>
              <a:t>Target </a:t>
            </a:r>
            <a:br>
              <a:rPr lang="en-US" sz="2000" dirty="0"/>
            </a:br>
            <a:r>
              <a:rPr lang="en-US" sz="2000" dirty="0"/>
              <a:t>$600 +25%</a:t>
            </a:r>
          </a:p>
        </p:txBody>
      </p:sp>
      <p:pic>
        <p:nvPicPr>
          <p:cNvPr id="3" name="Picture 2">
            <a:extLst>
              <a:ext uri="{FF2B5EF4-FFF2-40B4-BE49-F238E27FC236}">
                <a16:creationId xmlns:a16="http://schemas.microsoft.com/office/drawing/2014/main" id="{F44E7C43-BB56-EAF1-F3A0-89846BF46D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629" y="1238687"/>
            <a:ext cx="6606499" cy="4932853"/>
          </a:xfrm>
          <a:prstGeom prst="rect">
            <a:avLst/>
          </a:prstGeom>
        </p:spPr>
      </p:pic>
      <p:cxnSp>
        <p:nvCxnSpPr>
          <p:cNvPr id="13" name="Straight Arrow Connector 12">
            <a:extLst>
              <a:ext uri="{FF2B5EF4-FFF2-40B4-BE49-F238E27FC236}">
                <a16:creationId xmlns:a16="http://schemas.microsoft.com/office/drawing/2014/main" id="{359F2564-9E4A-1D3F-7CD8-777001E7358E}"/>
              </a:ext>
            </a:extLst>
          </p:cNvPr>
          <p:cNvCxnSpPr>
            <a:cxnSpLocks/>
          </p:cNvCxnSpPr>
          <p:nvPr/>
        </p:nvCxnSpPr>
        <p:spPr>
          <a:xfrm>
            <a:off x="0" y="3236526"/>
            <a:ext cx="9149314"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F192B1F-BE65-5A8B-42C9-8EFDFB51C59B}"/>
              </a:ext>
            </a:extLst>
          </p:cNvPr>
          <p:cNvCxnSpPr>
            <a:cxnSpLocks/>
          </p:cNvCxnSpPr>
          <p:nvPr/>
        </p:nvCxnSpPr>
        <p:spPr>
          <a:xfrm flipV="1">
            <a:off x="5227945" y="1458059"/>
            <a:ext cx="4307941" cy="1583075"/>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0031545"/>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799839" y="394624"/>
            <a:ext cx="6592322" cy="641585"/>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ProShares Ultra Short S&amp;P 500 (SDS)- </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 great hedge for long stocks and bonds</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long 2X position has a hedge against longs and bond shorts</a:t>
            </a:r>
          </a:p>
        </p:txBody>
      </p:sp>
      <p:pic>
        <p:nvPicPr>
          <p:cNvPr id="1026" name="Picture 2" descr="Chart">
            <a:extLst>
              <a:ext uri="{FF2B5EF4-FFF2-40B4-BE49-F238E27FC236}">
                <a16:creationId xmlns:a16="http://schemas.microsoft.com/office/drawing/2014/main" id="{74A5A74A-C0C2-74DD-9D1A-F6004B4C99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56492" y="1521011"/>
            <a:ext cx="6279016" cy="469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096315"/>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(VIX) – Bargain of the Century</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050" name="Picture 2" descr="Chart">
            <a:extLst>
              <a:ext uri="{FF2B5EF4-FFF2-40B4-BE49-F238E27FC236}">
                <a16:creationId xmlns:a16="http://schemas.microsoft.com/office/drawing/2014/main" id="{82EEDA83-A63D-FAEB-33A8-AEF2C08B58D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70742" y="1049432"/>
            <a:ext cx="6850516" cy="5122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920207"/>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57400" y="76200"/>
            <a:ext cx="8229600" cy="8382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Dow Average ($INDU)-</a:t>
            </a:r>
            <a:endParaRPr lang="en-US" sz="1800" dirty="0">
              <a:solidFill>
                <a:schemeClr val="dk1"/>
              </a:solidFill>
              <a:latin typeface="Calibri"/>
              <a:ea typeface="Calibri"/>
              <a:cs typeface="Calibri"/>
              <a:sym typeface="Calibri"/>
            </a:endParaRPr>
          </a:p>
        </p:txBody>
      </p:sp>
      <p:pic>
        <p:nvPicPr>
          <p:cNvPr id="3074" name="Picture 2" descr="Chart">
            <a:extLst>
              <a:ext uri="{FF2B5EF4-FFF2-40B4-BE49-F238E27FC236}">
                <a16:creationId xmlns:a16="http://schemas.microsoft.com/office/drawing/2014/main" id="{49A074DC-691D-4A43-EF10-3C251966366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7263" y="1168138"/>
            <a:ext cx="6997473" cy="5232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212574"/>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18890" y="522748"/>
            <a:ext cx="81534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tx1"/>
                </a:solidFill>
                <a:latin typeface="Calibri"/>
                <a:ea typeface="Calibri"/>
                <a:cs typeface="Calibri"/>
                <a:sym typeface="Calibri"/>
              </a:rPr>
              <a:t>Russell 2000 (</a:t>
            </a:r>
            <a:r>
              <a:rPr lang="en-US" sz="2400" dirty="0">
                <a:solidFill>
                  <a:schemeClr val="tx1"/>
                </a:solidFill>
                <a:ea typeface="Calibri"/>
                <a:sym typeface="Calibri"/>
              </a:rPr>
              <a:t>IWM</a:t>
            </a:r>
            <a:r>
              <a:rPr lang="en-US" sz="2400" dirty="0">
                <a:solidFill>
                  <a:schemeClr val="tx1"/>
                </a:solidFill>
                <a:latin typeface="Calibri"/>
                <a:ea typeface="Calibri"/>
                <a:cs typeface="Calibri"/>
                <a:sym typeface="Calibri"/>
              </a:rPr>
              <a:t>)- </a:t>
            </a:r>
            <a:br>
              <a:rPr lang="en-US" sz="1800" dirty="0">
                <a:latin typeface="Calibri"/>
                <a:ea typeface="Calibri"/>
                <a:cs typeface="Calibri"/>
              </a:rPr>
            </a:br>
            <a:r>
              <a:rPr lang="en-US" sz="1800" dirty="0">
                <a:solidFill>
                  <a:srgbClr val="00A64B"/>
                </a:solidFill>
                <a:latin typeface="Calibri"/>
                <a:ea typeface="Calibri"/>
                <a:cs typeface="Calibri"/>
                <a:sym typeface="Calibri"/>
              </a:rPr>
              <a:t>took profits on Long 10/$137-$142 vertical bull call spread</a:t>
            </a:r>
            <a:br>
              <a:rPr lang="en-US" sz="2400" dirty="0">
                <a:latin typeface="Calibri"/>
                <a:ea typeface="Calibri"/>
                <a:cs typeface="Calibri"/>
              </a:rPr>
            </a:br>
            <a:r>
              <a:rPr lang="en-US" sz="1800" dirty="0">
                <a:solidFill>
                  <a:srgbClr val="00A64B"/>
                </a:solidFill>
                <a:latin typeface="Calibri"/>
                <a:ea typeface="Calibri"/>
                <a:cs typeface="Calibri"/>
                <a:sym typeface="Calibri"/>
              </a:rPr>
              <a:t>took profits on Long 10/$153-$156 vertical bear put spread</a:t>
            </a:r>
            <a:br>
              <a:rPr lang="en-US" sz="2400" dirty="0">
                <a:latin typeface="Calibri"/>
                <a:ea typeface="Calibri"/>
                <a:cs typeface="Calibri"/>
              </a:rPr>
            </a:br>
            <a:endParaRPr lang="en-US" sz="1800" dirty="0">
              <a:solidFill>
                <a:srgbClr val="00B050"/>
              </a:solidFill>
              <a:latin typeface="Calibri"/>
              <a:ea typeface="Calibri"/>
              <a:cs typeface="Calibri"/>
              <a:sym typeface="Calibri"/>
            </a:endParaRPr>
          </a:p>
        </p:txBody>
      </p:sp>
      <p:pic>
        <p:nvPicPr>
          <p:cNvPr id="4098" name="Picture 2" descr="Chart">
            <a:extLst>
              <a:ext uri="{FF2B5EF4-FFF2-40B4-BE49-F238E27FC236}">
                <a16:creationId xmlns:a16="http://schemas.microsoft.com/office/drawing/2014/main" id="{0A6E30DB-C8AD-B096-915A-305FC710A5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0560" y="1773920"/>
            <a:ext cx="6485971" cy="4850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00783"/>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 name="Title 1">
            <a:extLst>
              <a:ext uri="{FF2B5EF4-FFF2-40B4-BE49-F238E27FC236}">
                <a16:creationId xmlns:a16="http://schemas.microsoft.com/office/drawing/2014/main" id="{15F87786-1EFC-8A40-A1AF-18AABA9EEE76}"/>
              </a:ext>
            </a:extLst>
          </p:cNvPr>
          <p:cNvSpPr>
            <a:spLocks noGrp="1"/>
          </p:cNvSpPr>
          <p:nvPr>
            <p:ph type="title"/>
          </p:nvPr>
        </p:nvSpPr>
        <p:spPr>
          <a:xfrm>
            <a:off x="609600" y="274637"/>
            <a:ext cx="10972800" cy="1143000"/>
          </a:xfrm>
        </p:spPr>
        <p:txBody>
          <a:bodyPr/>
          <a:lstStyle/>
          <a:p>
            <a:r>
              <a:rPr lang="en-US" sz="2400" dirty="0"/>
              <a:t>NASDAQ (QQQ) –</a:t>
            </a:r>
            <a:br>
              <a:rPr lang="en-US" sz="2400" dirty="0"/>
            </a:br>
            <a:r>
              <a:rPr lang="en-US" sz="1800" dirty="0">
                <a:solidFill>
                  <a:srgbClr val="00A64B"/>
                </a:solidFill>
              </a:rPr>
              <a:t>took profits on Long 5/$335-$345 put spread</a:t>
            </a:r>
            <a:br>
              <a:rPr lang="en-US" sz="2400" dirty="0"/>
            </a:br>
            <a:r>
              <a:rPr lang="en-US" sz="1800" dirty="0">
                <a:solidFill>
                  <a:srgbClr val="00A64B"/>
                </a:solidFill>
              </a:rPr>
              <a:t>took profits on long (QQQ) 1/$290-$300 put spread, took profits on long (QQQ) 4/$330-$335 put spread </a:t>
            </a:r>
            <a:br>
              <a:rPr lang="en-US" sz="1800" dirty="0">
                <a:solidFill>
                  <a:srgbClr val="00A64B"/>
                </a:solidFill>
              </a:rPr>
            </a:br>
            <a:r>
              <a:rPr lang="en-US" sz="1800" dirty="0">
                <a:solidFill>
                  <a:srgbClr val="00A64B"/>
                </a:solidFill>
              </a:rPr>
              <a:t>took profits on long (QQQ) 3/$340-$345 put spread, covered long (QQQ) $325-$330 put spread </a:t>
            </a:r>
          </a:p>
        </p:txBody>
      </p:sp>
      <p:pic>
        <p:nvPicPr>
          <p:cNvPr id="5122" name="Picture 2" descr="Chart">
            <a:extLst>
              <a:ext uri="{FF2B5EF4-FFF2-40B4-BE49-F238E27FC236}">
                <a16:creationId xmlns:a16="http://schemas.microsoft.com/office/drawing/2014/main" id="{AE891E13-E0BF-4739-5BB9-53D2E5D9654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6764" y="1780905"/>
            <a:ext cx="6422175" cy="4802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27755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CA31-BF8F-FBC4-40C6-AC2FBC312D8E}"/>
              </a:ext>
            </a:extLst>
          </p:cNvPr>
          <p:cNvSpPr>
            <a:spLocks noGrp="1"/>
          </p:cNvSpPr>
          <p:nvPr>
            <p:ph type="title"/>
          </p:nvPr>
        </p:nvSpPr>
        <p:spPr/>
        <p:txBody>
          <a:bodyPr/>
          <a:lstStyle/>
          <a:p>
            <a:r>
              <a:rPr lang="en-US" sz="2400" b="1" dirty="0"/>
              <a:t>China (FXI)</a:t>
            </a:r>
          </a:p>
        </p:txBody>
      </p:sp>
      <p:pic>
        <p:nvPicPr>
          <p:cNvPr id="6146" name="Picture 2" descr="Chart">
            <a:extLst>
              <a:ext uri="{FF2B5EF4-FFF2-40B4-BE49-F238E27FC236}">
                <a16:creationId xmlns:a16="http://schemas.microsoft.com/office/drawing/2014/main" id="{4A311A7F-D3CC-19DE-CCA5-69C999BF003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9174" y="1417637"/>
            <a:ext cx="6804947" cy="5088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257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6AA87-2E40-654A-85C0-E7A86002AE2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5909F42-8584-D470-FB29-75B149DD6AE9}"/>
              </a:ext>
            </a:extLst>
          </p:cNvPr>
          <p:cNvSpPr>
            <a:spLocks noGrp="1"/>
          </p:cNvSpPr>
          <p:nvPr>
            <p:ph type="body" idx="1"/>
          </p:nvPr>
        </p:nvSpPr>
        <p:spPr/>
        <p:txBody>
          <a:bodyPr/>
          <a:lstStyle/>
          <a:p>
            <a:endParaRPr lang="en-US"/>
          </a:p>
        </p:txBody>
      </p:sp>
      <p:pic>
        <p:nvPicPr>
          <p:cNvPr id="5" name="Picture 4" descr="A group of people on a boardwalk&#10;&#10;Description automatically generated">
            <a:extLst>
              <a:ext uri="{FF2B5EF4-FFF2-40B4-BE49-F238E27FC236}">
                <a16:creationId xmlns:a16="http://schemas.microsoft.com/office/drawing/2014/main" id="{99B08626-E5A4-3343-C88A-EBE1CF6B15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443910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3F0B5-8FFD-BFC0-1C1C-82079640DBE1}"/>
              </a:ext>
            </a:extLst>
          </p:cNvPr>
          <p:cNvSpPr>
            <a:spLocks noGrp="1"/>
          </p:cNvSpPr>
          <p:nvPr>
            <p:ph type="title"/>
          </p:nvPr>
        </p:nvSpPr>
        <p:spPr/>
        <p:txBody>
          <a:bodyPr/>
          <a:lstStyle/>
          <a:p>
            <a:r>
              <a:rPr lang="en-US" sz="2400" b="1" dirty="0"/>
              <a:t>Japan ($NIKK)</a:t>
            </a:r>
          </a:p>
        </p:txBody>
      </p:sp>
      <p:pic>
        <p:nvPicPr>
          <p:cNvPr id="7170" name="Picture 2" descr="Chart">
            <a:extLst>
              <a:ext uri="{FF2B5EF4-FFF2-40B4-BE49-F238E27FC236}">
                <a16:creationId xmlns:a16="http://schemas.microsoft.com/office/drawing/2014/main" id="{F9E7F1DF-6D11-4050-9CF2-80B08FBC4FE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21117" y="1417637"/>
            <a:ext cx="6549766" cy="4897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701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b="1" dirty="0">
                <a:solidFill>
                  <a:schemeClr val="dk1"/>
                </a:solidFill>
                <a:latin typeface="Calibri"/>
                <a:ea typeface="Calibri"/>
                <a:cs typeface="Calibri"/>
                <a:sym typeface="Calibri"/>
              </a:rPr>
              <a:t>Europe Hedged Equity (HEDJ)-</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8194" name="Picture 2" descr="Chart">
            <a:extLst>
              <a:ext uri="{FF2B5EF4-FFF2-40B4-BE49-F238E27FC236}">
                <a16:creationId xmlns:a16="http://schemas.microsoft.com/office/drawing/2014/main" id="{96C482A1-A027-21AB-2C32-1366E14AE58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5182" y="1079552"/>
            <a:ext cx="7421636" cy="5549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988824"/>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586153" y="550984"/>
            <a:ext cx="11289323"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 Emerging Markets (EEM) - Pro trade, </a:t>
            </a:r>
            <a:r>
              <a:rPr lang="en-US" sz="2000" dirty="0">
                <a:solidFill>
                  <a:schemeClr val="dk1"/>
                </a:solidFill>
                <a:latin typeface="Calibri"/>
                <a:ea typeface="Calibri"/>
                <a:cs typeface="Calibri"/>
                <a:sym typeface="Calibri"/>
              </a:rPr>
              <a:t>Weak Dollar, Long Recovery Play</a:t>
            </a:r>
            <a:br>
              <a:rPr lang="en-US" sz="20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rPr>
              <a:t>Traders are Lining up for a Big Emerging Market Bet. Falling US interest rates will bring a weak US dollar and runaway bull markets in most emerging markets, which have remained unchanged for more than a decade</a:t>
            </a:r>
            <a:r>
              <a:rPr lang="en-US" sz="2800" dirty="0">
                <a:effectLst/>
                <a:latin typeface="+mj-lt"/>
              </a:rPr>
              <a:t> </a:t>
            </a:r>
            <a:endParaRPr lang="en-US" sz="2000" dirty="0">
              <a:solidFill>
                <a:schemeClr val="dk1"/>
              </a:solidFill>
              <a:latin typeface="+mj-lt"/>
              <a:ea typeface="Calibri"/>
              <a:cs typeface="Calibri"/>
              <a:sym typeface="Calibri"/>
            </a:endParaRPr>
          </a:p>
        </p:txBody>
      </p:sp>
      <p:pic>
        <p:nvPicPr>
          <p:cNvPr id="9218" name="Picture 2" descr="Chart">
            <a:extLst>
              <a:ext uri="{FF2B5EF4-FFF2-40B4-BE49-F238E27FC236}">
                <a16:creationId xmlns:a16="http://schemas.microsoft.com/office/drawing/2014/main" id="{DDA1455D-176C-0315-4CD7-7589408402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25154" y="2013419"/>
            <a:ext cx="5741692" cy="4293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546407"/>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C85C6-6297-C755-61B6-7AAF6776BABE}"/>
              </a:ext>
            </a:extLst>
          </p:cNvPr>
          <p:cNvSpPr>
            <a:spLocks noGrp="1"/>
          </p:cNvSpPr>
          <p:nvPr>
            <p:ph type="title"/>
          </p:nvPr>
        </p:nvSpPr>
        <p:spPr/>
        <p:txBody>
          <a:bodyPr/>
          <a:lstStyle/>
          <a:p>
            <a:endParaRPr lang="en-US"/>
          </a:p>
        </p:txBody>
      </p:sp>
      <p:pic>
        <p:nvPicPr>
          <p:cNvPr id="4" name="Picture 3" descr="A person smiling at camera&#10;&#10;Description automatically generated">
            <a:extLst>
              <a:ext uri="{FF2B5EF4-FFF2-40B4-BE49-F238E27FC236}">
                <a16:creationId xmlns:a16="http://schemas.microsoft.com/office/drawing/2014/main" id="{ED83CC18-D063-7425-FC2F-8169C664A2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64844" y="0"/>
            <a:ext cx="6662311" cy="6858000"/>
          </a:xfrm>
          <a:prstGeom prst="rect">
            <a:avLst/>
          </a:prstGeom>
        </p:spPr>
      </p:pic>
    </p:spTree>
    <p:extLst>
      <p:ext uri="{BB962C8B-B14F-4D97-AF65-F5344CB8AC3E}">
        <p14:creationId xmlns:p14="http://schemas.microsoft.com/office/powerpoint/2010/main" val="317122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444" y="8836"/>
            <a:ext cx="12192000" cy="905564"/>
            <a:chOff x="0" y="0"/>
            <a:chExt cx="9376341" cy="1724607"/>
          </a:xfrm>
        </p:grpSpPr>
        <p:sp>
          <p:nvSpPr>
            <p:cNvPr id="3" name="Freeform 3"/>
            <p:cNvSpPr/>
            <p:nvPr/>
          </p:nvSpPr>
          <p:spPr>
            <a:xfrm>
              <a:off x="0" y="0"/>
              <a:ext cx="9376341" cy="1724607"/>
            </a:xfrm>
            <a:custGeom>
              <a:avLst/>
              <a:gdLst/>
              <a:ahLst/>
              <a:cxnLst/>
              <a:rect l="l" t="t" r="r" b="b"/>
              <a:pathLst>
                <a:path w="9376341" h="1724607">
                  <a:moveTo>
                    <a:pt x="0" y="0"/>
                  </a:moveTo>
                  <a:lnTo>
                    <a:pt x="9376341" y="0"/>
                  </a:lnTo>
                  <a:lnTo>
                    <a:pt x="9376341" y="1724607"/>
                  </a:lnTo>
                  <a:lnTo>
                    <a:pt x="0" y="1724607"/>
                  </a:lnTo>
                  <a:close/>
                </a:path>
              </a:pathLst>
            </a:custGeom>
            <a:solidFill>
              <a:srgbClr val="061D3B">
                <a:alpha val="96863"/>
              </a:srgbClr>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1406" y="105204"/>
            <a:ext cx="1334668" cy="133466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97693" y="17778"/>
            <a:ext cx="1422094" cy="1422094"/>
          </a:xfrm>
          <a:prstGeom prst="rect">
            <a:avLst/>
          </a:prstGeom>
        </p:spPr>
      </p:pic>
      <p:grpSp>
        <p:nvGrpSpPr>
          <p:cNvPr id="6" name="Group 6"/>
          <p:cNvGrpSpPr>
            <a:grpSpLocks noChangeAspect="1"/>
          </p:cNvGrpSpPr>
          <p:nvPr/>
        </p:nvGrpSpPr>
        <p:grpSpPr>
          <a:xfrm>
            <a:off x="10668000" y="235593"/>
            <a:ext cx="1061193" cy="1061189"/>
            <a:chOff x="-60692" y="0"/>
            <a:chExt cx="6350000" cy="6349975"/>
          </a:xfrm>
        </p:grpSpPr>
        <p:sp>
          <p:nvSpPr>
            <p:cNvPr id="7" name="Freeform 7"/>
            <p:cNvSpPr/>
            <p:nvPr/>
          </p:nvSpPr>
          <p:spPr>
            <a:xfrm>
              <a:off x="-60692" y="0"/>
              <a:ext cx="6350000" cy="6349975"/>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8" name="AutoShape 8"/>
          <p:cNvSpPr/>
          <p:nvPr/>
        </p:nvSpPr>
        <p:spPr>
          <a:xfrm flipV="1">
            <a:off x="-12294" y="602685"/>
            <a:ext cx="10553699" cy="16157"/>
          </a:xfrm>
          <a:prstGeom prst="line">
            <a:avLst/>
          </a:prstGeom>
          <a:ln w="47625" cap="rnd">
            <a:solidFill>
              <a:srgbClr val="FFFFFF"/>
            </a:solidFill>
            <a:prstDash val="solid"/>
            <a:headEnd type="none" w="sm" len="sm"/>
            <a:tailEnd type="none" w="sm" len="sm"/>
          </a:ln>
        </p:spPr>
        <p:txBody>
          <a:bodyPr/>
          <a:lstStyle/>
          <a:p>
            <a:endParaRPr lang="en-US"/>
          </a:p>
        </p:txBody>
      </p:sp>
      <p:sp>
        <p:nvSpPr>
          <p:cNvPr id="9" name="TextBox 9"/>
          <p:cNvSpPr txBox="1"/>
          <p:nvPr/>
        </p:nvSpPr>
        <p:spPr>
          <a:xfrm>
            <a:off x="129782" y="136955"/>
            <a:ext cx="6321588" cy="333425"/>
          </a:xfrm>
          <a:prstGeom prst="rect">
            <a:avLst/>
          </a:prstGeom>
        </p:spPr>
        <p:txBody>
          <a:bodyPr lIns="0" tIns="0" rIns="0" bIns="0" rtlCol="0" anchor="t">
            <a:spAutoFit/>
          </a:bodyPr>
          <a:lstStyle/>
          <a:p>
            <a:pPr>
              <a:lnSpc>
                <a:spcPts val="2599"/>
              </a:lnSpc>
            </a:pPr>
            <a:r>
              <a:rPr lang="en-US" sz="2406" spc="192">
                <a:solidFill>
                  <a:srgbClr val="FFFFFF"/>
                </a:solidFill>
                <a:latin typeface="Glacial Indifference"/>
              </a:rPr>
              <a:t>THE MAD HEDGE FUND TRADER</a:t>
            </a:r>
          </a:p>
        </p:txBody>
      </p:sp>
      <p:sp>
        <p:nvSpPr>
          <p:cNvPr id="11" name="Title 1">
            <a:extLst>
              <a:ext uri="{FF2B5EF4-FFF2-40B4-BE49-F238E27FC236}">
                <a16:creationId xmlns:a16="http://schemas.microsoft.com/office/drawing/2014/main" id="{6F274CD8-7985-2342-B091-AF521598516C}"/>
              </a:ext>
            </a:extLst>
          </p:cNvPr>
          <p:cNvSpPr txBox="1">
            <a:spLocks/>
          </p:cNvSpPr>
          <p:nvPr/>
        </p:nvSpPr>
        <p:spPr>
          <a:xfrm>
            <a:off x="315926" y="1019472"/>
            <a:ext cx="10972800" cy="1143000"/>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stStyle>
          <a:p>
            <a:r>
              <a:rPr lang="en-US" sz="2800" b="1" dirty="0"/>
              <a:t>The Barbell Portfolio</a:t>
            </a:r>
          </a:p>
        </p:txBody>
      </p:sp>
      <p:sp>
        <p:nvSpPr>
          <p:cNvPr id="12" name="Text Placeholder 2">
            <a:extLst>
              <a:ext uri="{FF2B5EF4-FFF2-40B4-BE49-F238E27FC236}">
                <a16:creationId xmlns:a16="http://schemas.microsoft.com/office/drawing/2014/main" id="{A93F93B8-B94B-8D4A-822D-56D94EEEC0E4}"/>
              </a:ext>
            </a:extLst>
          </p:cNvPr>
          <p:cNvSpPr txBox="1">
            <a:spLocks/>
          </p:cNvSpPr>
          <p:nvPr/>
        </p:nvSpPr>
        <p:spPr>
          <a:xfrm>
            <a:off x="0" y="1690986"/>
            <a:ext cx="10972800" cy="4526100"/>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marL="203200"/>
            <a:r>
              <a:rPr lang="en-US" sz="2800" b="1" dirty="0"/>
              <a:t>*75% Big Tech – 2% of US workforce, 25% of market cap and   25% of US earnings</a:t>
            </a:r>
            <a:br>
              <a:rPr lang="en-US" sz="2800" b="1" dirty="0"/>
            </a:br>
            <a:br>
              <a:rPr lang="en-US" sz="2800" b="1" dirty="0"/>
            </a:br>
            <a:r>
              <a:rPr lang="en-US" sz="2800" b="1" dirty="0"/>
              <a:t>25% Domestic Recovery, including:</a:t>
            </a:r>
            <a:br>
              <a:rPr lang="en-US" sz="2400" dirty="0"/>
            </a:br>
            <a:br>
              <a:rPr lang="en-US" sz="2400" dirty="0"/>
            </a:br>
            <a:r>
              <a:rPr lang="en-US" sz="2400" dirty="0"/>
              <a:t>Railroads, airlines, cruise lines,</a:t>
            </a:r>
            <a:br>
              <a:rPr lang="en-US" sz="2400" dirty="0"/>
            </a:br>
            <a:r>
              <a:rPr lang="en-US" sz="2400" dirty="0"/>
              <a:t>Couriers, steel companies</a:t>
            </a:r>
            <a:br>
              <a:rPr lang="en-US" sz="2400" dirty="0"/>
            </a:br>
            <a:r>
              <a:rPr lang="en-US" sz="2400" dirty="0"/>
              <a:t>Banks, commodities</a:t>
            </a:r>
            <a:br>
              <a:rPr lang="en-US" sz="2400" dirty="0"/>
            </a:br>
            <a:r>
              <a:rPr lang="en-US" sz="2400" dirty="0"/>
              <a:t>Construction</a:t>
            </a:r>
            <a:br>
              <a:rPr lang="en-US" sz="2400" dirty="0"/>
            </a:br>
            <a:r>
              <a:rPr lang="en-US" sz="2400" dirty="0"/>
              <a:t>Credit Card Companies</a:t>
            </a:r>
            <a:br>
              <a:rPr lang="en-US" sz="2400" dirty="0"/>
            </a:br>
            <a:r>
              <a:rPr lang="en-US" sz="2400" dirty="0"/>
              <a:t>Hotels, casinos</a:t>
            </a:r>
            <a:br>
              <a:rPr lang="en-US" sz="2400" dirty="0"/>
            </a:br>
            <a:r>
              <a:rPr lang="en-US" sz="2400" dirty="0"/>
              <a:t>Online Ticket Sales</a:t>
            </a:r>
          </a:p>
        </p:txBody>
      </p:sp>
      <p:pic>
        <p:nvPicPr>
          <p:cNvPr id="13" name="Picture 12">
            <a:extLst>
              <a:ext uri="{FF2B5EF4-FFF2-40B4-BE49-F238E27FC236}">
                <a16:creationId xmlns:a16="http://schemas.microsoft.com/office/drawing/2014/main" id="{6FD541A8-07CA-324C-B275-BD881BBE3D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15200" y="3295481"/>
            <a:ext cx="4419600" cy="3115204"/>
          </a:xfrm>
          <a:prstGeom prst="rect">
            <a:avLst/>
          </a:prstGeom>
        </p:spPr>
      </p:pic>
    </p:spTree>
    <p:extLst>
      <p:ext uri="{BB962C8B-B14F-4D97-AF65-F5344CB8AC3E}">
        <p14:creationId xmlns:p14="http://schemas.microsoft.com/office/powerpoint/2010/main" val="1872942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308473" y="380999"/>
            <a:ext cx="11677880" cy="1592943"/>
          </a:xfrm>
          <a:prstGeom prst="rect">
            <a:avLst/>
          </a:prstGeom>
          <a:noFill/>
          <a:ln>
            <a:noFill/>
          </a:ln>
        </p:spPr>
        <p:txBody>
          <a:bodyPr lIns="91425" tIns="45700" rIns="91425" bIns="45700" anchor="ctr" anchorCtr="0">
            <a:noAutofit/>
          </a:bodyPr>
          <a:lstStyle/>
          <a:p>
            <a:pPr marL="457200" lvl="0" indent="-457200">
              <a:buClr>
                <a:schemeClr val="dk1"/>
              </a:buClr>
              <a:buSzPct val="25000"/>
              <a:buFont typeface="+mj-lt"/>
              <a:buAutoNum type="alphaLcParenR"/>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NVIDIA (NVDA) – Blowout Top</a:t>
            </a:r>
            <a:br>
              <a:rPr lang="en-US" sz="24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rPr>
              <a:t>At $</a:t>
            </a:r>
            <a:r>
              <a:rPr lang="en-US" sz="1800" dirty="0">
                <a:latin typeface="+mj-lt"/>
                <a:ea typeface="Times New Roman" panose="02020603050405020304" pitchFamily="18" charset="0"/>
              </a:rPr>
              <a:t>3.1</a:t>
            </a:r>
            <a:r>
              <a:rPr lang="en-US" sz="1800" dirty="0">
                <a:effectLst/>
                <a:latin typeface="+mj-lt"/>
                <a:ea typeface="Times New Roman" panose="02020603050405020304" pitchFamily="18" charset="0"/>
              </a:rPr>
              <a:t> trillion (NVDA) is the largest publicly traded company in the world </a:t>
            </a:r>
            <a:r>
              <a:rPr lang="en-US" sz="3200" dirty="0">
                <a:effectLst/>
                <a:latin typeface="+mj-lt"/>
              </a:rPr>
              <a:t> </a:t>
            </a:r>
            <a:br>
              <a:rPr lang="en-US" sz="2400" dirty="0">
                <a:solidFill>
                  <a:schemeClr val="dk1"/>
                </a:solidFill>
                <a:latin typeface="Calibri"/>
                <a:ea typeface="Calibri"/>
                <a:cs typeface="Calibri"/>
                <a:sym typeface="Calibri"/>
              </a:rPr>
            </a:br>
            <a:r>
              <a:rPr lang="en-US" sz="1800" dirty="0">
                <a:solidFill>
                  <a:srgbClr val="00A64B"/>
                </a:solidFill>
                <a:latin typeface="+mj-lt"/>
                <a:ea typeface="Calibri"/>
                <a:cs typeface="Calibri"/>
                <a:sym typeface="Calibri"/>
              </a:rPr>
              <a:t>took profits on long 5/980-$990 put spread</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r>
              <a:rPr lang="en-US" sz="1800" dirty="0">
                <a:solidFill>
                  <a:srgbClr val="FF0000"/>
                </a:solidFill>
                <a:latin typeface="Calibri"/>
                <a:ea typeface="Calibri"/>
                <a:cs typeface="Calibri"/>
                <a:sym typeface="Calibri"/>
              </a:rPr>
              <a:t>stopped out of long 5/960-$970 put spread </a:t>
            </a:r>
            <a:r>
              <a:rPr lang="en-US" sz="1800" dirty="0">
                <a:solidFill>
                  <a:srgbClr val="00A64B"/>
                </a:solidFill>
                <a:latin typeface="Calibri"/>
                <a:ea typeface="Calibri"/>
                <a:cs typeface="Calibri"/>
                <a:sym typeface="Calibri"/>
              </a:rPr>
              <a:t>took profits on long 5/710-$720 call spread,</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r>
              <a:rPr lang="en-US" sz="1800" dirty="0">
                <a:solidFill>
                  <a:srgbClr val="FF0000"/>
                </a:solidFill>
                <a:latin typeface="Calibri"/>
                <a:ea typeface="Calibri"/>
                <a:cs typeface="Calibri"/>
                <a:sym typeface="Calibri"/>
              </a:rPr>
              <a:t>stopped out of  long 5/740-$750 call spread, </a:t>
            </a:r>
            <a:r>
              <a:rPr lang="en-US" sz="1800" dirty="0">
                <a:solidFill>
                  <a:srgbClr val="00A64B"/>
                </a:solidFill>
                <a:latin typeface="Calibri"/>
                <a:ea typeface="Calibri"/>
                <a:cs typeface="Calibri"/>
                <a:sym typeface="Calibri"/>
              </a:rPr>
              <a:t>took profits on </a:t>
            </a:r>
            <a:r>
              <a:rPr lang="en-US" sz="1800" dirty="0">
                <a:solidFill>
                  <a:srgbClr val="00A64B"/>
                </a:solidFill>
                <a:latin typeface="+mj-lt"/>
              </a:rPr>
              <a:t>long 3/$600-$610, </a:t>
            </a:r>
            <a:r>
              <a:rPr lang="en-US" sz="1800" dirty="0">
                <a:solidFill>
                  <a:srgbClr val="00A64B"/>
                </a:solidFill>
                <a:latin typeface="Calibri"/>
                <a:ea typeface="Calibri"/>
                <a:cs typeface="Calibri"/>
                <a:sym typeface="Calibri"/>
              </a:rPr>
              <a:t>took profits on </a:t>
            </a:r>
            <a:r>
              <a:rPr lang="en-US" sz="1800" dirty="0">
                <a:solidFill>
                  <a:srgbClr val="00A64B"/>
                </a:solidFill>
                <a:latin typeface="+mj-lt"/>
              </a:rPr>
              <a:t>long 3/$600-$610</a:t>
            </a:r>
            <a:br>
              <a:rPr lang="en-US" sz="1800" dirty="0">
                <a:solidFill>
                  <a:schemeClr val="tx1"/>
                </a:solidFill>
                <a:latin typeface="+mj-lt"/>
              </a:rPr>
            </a:br>
            <a:br>
              <a:rPr lang="en-US" sz="1800" dirty="0">
                <a:latin typeface="Calibri"/>
                <a:ea typeface="Calibri"/>
                <a:cs typeface="Calibri"/>
              </a:rPr>
            </a:br>
            <a:endParaRPr lang="en-US" sz="1800" dirty="0">
              <a:solidFill>
                <a:schemeClr val="dk1"/>
              </a:solidFill>
              <a:latin typeface="Calibri"/>
              <a:ea typeface="Calibri"/>
              <a:cs typeface="Calibri"/>
              <a:sym typeface="Calibri"/>
            </a:endParaRPr>
          </a:p>
        </p:txBody>
      </p:sp>
      <p:pic>
        <p:nvPicPr>
          <p:cNvPr id="10242" name="Picture 2" descr="Chart">
            <a:extLst>
              <a:ext uri="{FF2B5EF4-FFF2-40B4-BE49-F238E27FC236}">
                <a16:creationId xmlns:a16="http://schemas.microsoft.com/office/drawing/2014/main" id="{1B266E11-3E75-B5CD-CE25-C9F3E2E2170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50726" y="2261704"/>
            <a:ext cx="5890547" cy="4404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334273"/>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090246" y="-199292"/>
            <a:ext cx="10591800" cy="17526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Microsoft (MSFT)- </a:t>
            </a:r>
            <a:r>
              <a:rPr lang="en-US" sz="1800" dirty="0">
                <a:effectLst/>
                <a:latin typeface="+mj-lt"/>
                <a:ea typeface="Times New Roman" panose="02020603050405020304" pitchFamily="18" charset="0"/>
              </a:rPr>
              <a:t>Microsoft Beats Estimates, with the steady growth of its azure cloud business</a:t>
            </a:r>
            <a:r>
              <a:rPr lang="en-US" sz="3200" dirty="0">
                <a:effectLst/>
                <a:latin typeface="+mj-lt"/>
              </a:rPr>
              <a:t> </a:t>
            </a:r>
            <a:br>
              <a:rPr lang="en-US" sz="2400" dirty="0">
                <a:solidFill>
                  <a:schemeClr val="dk1"/>
                </a:solidFill>
                <a:latin typeface="+mj-lt"/>
                <a:ea typeface="Calibri"/>
                <a:cs typeface="Calibri"/>
                <a:sym typeface="Calibri"/>
              </a:rPr>
            </a:br>
            <a:r>
              <a:rPr lang="en-US" sz="1800" dirty="0">
                <a:effectLst/>
                <a:latin typeface="Times New Roman" panose="02020603050405020304" pitchFamily="18" charset="0"/>
                <a:ea typeface="Times New Roman" panose="02020603050405020304" pitchFamily="18" charset="0"/>
              </a:rPr>
              <a:t>Microsoft Holds Developer Conference aimed at AI Products</a:t>
            </a:r>
            <a:br>
              <a:rPr lang="en-US" sz="1800" dirty="0">
                <a:effectLst/>
                <a:latin typeface="Times New Roman" panose="02020603050405020304" pitchFamily="18" charset="0"/>
                <a:ea typeface="Times New Roman" panose="02020603050405020304" pitchFamily="18" charset="0"/>
              </a:rPr>
            </a:br>
            <a:r>
              <a:rPr lang="en-US" sz="1800" dirty="0">
                <a:solidFill>
                  <a:srgbClr val="00A64B"/>
                </a:solidFill>
                <a:effectLst/>
                <a:latin typeface="+mj-lt"/>
                <a:ea typeface="Times New Roman" panose="02020603050405020304" pitchFamily="18" charset="0"/>
              </a:rPr>
              <a:t>took profits on </a:t>
            </a:r>
            <a:r>
              <a:rPr lang="en-US" sz="1800" dirty="0">
                <a:solidFill>
                  <a:srgbClr val="00A64B"/>
                </a:solidFill>
                <a:latin typeface="+mj-lt"/>
                <a:ea typeface="Calibri"/>
                <a:cs typeface="Calibri"/>
                <a:sym typeface="Calibri"/>
              </a:rPr>
              <a:t>long 5/$430-$440 put spread</a:t>
            </a:r>
            <a:br>
              <a:rPr lang="en-US" sz="1800" dirty="0">
                <a:solidFill>
                  <a:srgbClr val="00A64B"/>
                </a:solidFill>
                <a:latin typeface="+mj-lt"/>
                <a:ea typeface="Calibri"/>
                <a:cs typeface="Calibri"/>
                <a:sym typeface="Calibri"/>
              </a:rPr>
            </a:br>
            <a:r>
              <a:rPr lang="en-US" sz="1800" dirty="0">
                <a:solidFill>
                  <a:srgbClr val="00A64B"/>
                </a:solidFill>
                <a:effectLst/>
                <a:latin typeface="Times New Roman" panose="02020603050405020304" pitchFamily="18" charset="0"/>
                <a:ea typeface="Times New Roman" panose="02020603050405020304" pitchFamily="18" charset="0"/>
              </a:rPr>
              <a:t>Took profits on </a:t>
            </a:r>
            <a:r>
              <a:rPr lang="en-US" sz="1800" dirty="0">
                <a:solidFill>
                  <a:srgbClr val="00A64B"/>
                </a:solidFill>
                <a:latin typeface="+mj-lt"/>
                <a:ea typeface="Calibri"/>
                <a:cs typeface="Calibri"/>
                <a:sym typeface="Calibri"/>
              </a:rPr>
              <a:t>long 2/$330-$340 call spread, </a:t>
            </a:r>
            <a:r>
              <a:rPr lang="en-US" sz="1800" dirty="0">
                <a:solidFill>
                  <a:srgbClr val="00B050"/>
                </a:solidFill>
                <a:latin typeface="Calibri"/>
                <a:ea typeface="Calibri"/>
                <a:cs typeface="Calibri"/>
                <a:sym typeface="Calibri"/>
              </a:rPr>
              <a:t>took profits on long 12/$320-$330 call spread</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9/$235-$245 call spread, took profits on long 7/$220-$210 call spread,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6/$220-$230 call spread</a:t>
            </a:r>
            <a:r>
              <a:rPr lang="en-US" sz="1800" dirty="0">
                <a:solidFill>
                  <a:schemeClr val="tx1"/>
                </a:solidFill>
                <a:latin typeface="Calibri"/>
                <a:ea typeface="Calibri"/>
                <a:cs typeface="Calibri"/>
                <a:sym typeface="Calibri"/>
              </a:rPr>
              <a:t>, </a:t>
            </a:r>
            <a:r>
              <a:rPr lang="en-US" sz="1800" dirty="0">
                <a:solidFill>
                  <a:srgbClr val="00A64B"/>
                </a:solidFill>
                <a:latin typeface="Calibri"/>
                <a:ea typeface="Calibri"/>
                <a:cs typeface="Calibri"/>
                <a:sym typeface="Calibri"/>
              </a:rPr>
              <a:t>took profits on long 2/$200-$210 bear put spread</a:t>
            </a: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00A64B"/>
                </a:solidFill>
                <a:latin typeface="Calibri"/>
                <a:ea typeface="Calibri"/>
                <a:cs typeface="Calibri"/>
                <a:sym typeface="Calibri"/>
              </a:rPr>
            </a:br>
            <a:endParaRPr lang="en-US" sz="2000" dirty="0">
              <a:latin typeface="Calibri"/>
              <a:ea typeface="Calibri"/>
              <a:cs typeface="Calibri"/>
            </a:endParaRPr>
          </a:p>
        </p:txBody>
      </p:sp>
      <p:pic>
        <p:nvPicPr>
          <p:cNvPr id="11266" name="Picture 2" descr="Chart">
            <a:extLst>
              <a:ext uri="{FF2B5EF4-FFF2-40B4-BE49-F238E27FC236}">
                <a16:creationId xmlns:a16="http://schemas.microsoft.com/office/drawing/2014/main" id="{ACF73574-5657-2CBD-3597-AF07FE79F0D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786" y="2346388"/>
            <a:ext cx="5720427" cy="427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459821"/>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76200" y="381000"/>
            <a:ext cx="11887200" cy="1752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Meta (META)</a:t>
            </a:r>
            <a:br>
              <a:rPr lang="en-US" sz="24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rPr>
              <a:t>Announces Partnership with Google</a:t>
            </a:r>
            <a:r>
              <a:rPr lang="en-US" sz="3200" dirty="0">
                <a:effectLst/>
                <a:latin typeface="+mj-lt"/>
              </a:rPr>
              <a:t>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5/$360-$370 vertical bull call spread, took profits on Long 9/$290-$300 vertical bear put spread</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9/$190-$200 vertical bear put spread</a:t>
            </a:r>
            <a:br>
              <a:rPr lang="en-US" sz="1800" dirty="0">
                <a:solidFill>
                  <a:schemeClr val="dk1"/>
                </a:solidFill>
                <a:latin typeface="Calibri"/>
                <a:ea typeface="Calibri"/>
                <a:cs typeface="Calibri"/>
                <a:sym typeface="Calibri"/>
              </a:rPr>
            </a:br>
            <a:br>
              <a:rPr lang="en-US" sz="2400" dirty="0">
                <a:latin typeface="Calibri"/>
                <a:ea typeface="Calibri"/>
                <a:cs typeface="Calibri"/>
              </a:rPr>
            </a:br>
            <a:endParaRPr lang="en-US" sz="2000" dirty="0">
              <a:solidFill>
                <a:schemeClr val="dk1"/>
              </a:solidFill>
              <a:latin typeface="Calibri"/>
              <a:ea typeface="Calibri"/>
              <a:cs typeface="Calibri"/>
              <a:sym typeface="Calibri"/>
            </a:endParaRPr>
          </a:p>
        </p:txBody>
      </p:sp>
      <p:pic>
        <p:nvPicPr>
          <p:cNvPr id="12290" name="Picture 2" descr="Chart">
            <a:extLst>
              <a:ext uri="{FF2B5EF4-FFF2-40B4-BE49-F238E27FC236}">
                <a16:creationId xmlns:a16="http://schemas.microsoft.com/office/drawing/2014/main" id="{FC93A5C2-C4E2-CCB7-4540-17675E18748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3126" y="1839502"/>
            <a:ext cx="6512019" cy="4869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088902"/>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620109" y="237067"/>
            <a:ext cx="11219589" cy="1143000"/>
          </a:xfrm>
          <a:prstGeom prst="rect">
            <a:avLst/>
          </a:prstGeom>
          <a:noFill/>
          <a:ln>
            <a:noFill/>
          </a:ln>
        </p:spPr>
        <p:txBody>
          <a:bodyPr lIns="91425" tIns="45700" rIns="91425" bIns="45700" anchor="ctr" anchorCtr="0">
            <a:noAutofit/>
          </a:bodyPr>
          <a:lstStyle/>
          <a:p>
            <a:pPr>
              <a:buClr>
                <a:schemeClr val="dk1"/>
              </a:buClr>
              <a:buSzPct val="25000"/>
            </a:pPr>
            <a:br>
              <a:rPr lang="en-US" sz="2400" dirty="0">
                <a:latin typeface="Calibri"/>
                <a:ea typeface="Calibri"/>
                <a:cs typeface="Calibri"/>
              </a:rPr>
            </a:br>
            <a:br>
              <a:rPr lang="en-US" sz="2400" dirty="0">
                <a:latin typeface="Calibri"/>
                <a:ea typeface="Calibri"/>
                <a:cs typeface="Calibri"/>
              </a:rPr>
            </a:br>
            <a:r>
              <a:rPr lang="en-US" sz="2400" dirty="0">
                <a:solidFill>
                  <a:schemeClr val="dk1"/>
                </a:solidFill>
                <a:latin typeface="+mj-lt"/>
                <a:ea typeface="Calibri"/>
                <a:cs typeface="Calibri"/>
                <a:sym typeface="Calibri"/>
              </a:rPr>
              <a:t>Apple (AAPL)</a:t>
            </a:r>
            <a:br>
              <a:rPr lang="en-US" sz="2400" dirty="0">
                <a:solidFill>
                  <a:schemeClr val="dk1"/>
                </a:solidFill>
                <a:latin typeface="+mj-lt"/>
                <a:ea typeface="Calibri"/>
                <a:cs typeface="Calibri"/>
                <a:sym typeface="Calibri"/>
              </a:rPr>
            </a:br>
            <a:r>
              <a:rPr lang="en-US" sz="1800" dirty="0">
                <a:effectLst/>
                <a:latin typeface="Times New Roman" panose="02020603050405020304" pitchFamily="18" charset="0"/>
                <a:ea typeface="Times New Roman" panose="02020603050405020304" pitchFamily="18" charset="0"/>
              </a:rPr>
              <a:t>Slashes iPhone Prices in China</a:t>
            </a:r>
            <a:r>
              <a:rPr lang="en-US" sz="1800" dirty="0">
                <a:effectLst/>
              </a:rPr>
              <a:t> </a:t>
            </a:r>
            <a:r>
              <a:rPr lang="en-US" sz="1800" dirty="0">
                <a:solidFill>
                  <a:schemeClr val="dk1"/>
                </a:solidFill>
                <a:effectLst/>
                <a:latin typeface="+mj-lt"/>
                <a:cs typeface="Calibri"/>
                <a:sym typeface="Calibri"/>
              </a:rPr>
              <a:t>to Fight Flagging Sales</a:t>
            </a:r>
            <a:br>
              <a:rPr lang="en-US" sz="1800" dirty="0">
                <a:effectLst/>
                <a:latin typeface="+mn-lt"/>
                <a:ea typeface="Times New Roman" panose="02020603050405020304" pitchFamily="18" charset="0"/>
              </a:rPr>
            </a:br>
            <a:r>
              <a:rPr lang="en-US" sz="1800" dirty="0">
                <a:solidFill>
                  <a:srgbClr val="00A64B"/>
                </a:solidFill>
                <a:effectLst/>
                <a:latin typeface="+mj-lt"/>
                <a:ea typeface="Times New Roman" panose="02020603050405020304" pitchFamily="18" charset="0"/>
              </a:rPr>
              <a:t>took profits on Long 6/$200-$210 bear put spread, </a:t>
            </a:r>
            <a:r>
              <a:rPr lang="en-US" sz="1800" dirty="0">
                <a:solidFill>
                  <a:srgbClr val="FF0000"/>
                </a:solidFill>
                <a:effectLst/>
                <a:latin typeface="+mn-lt"/>
                <a:ea typeface="Times New Roman" panose="02020603050405020304" pitchFamily="18" charset="0"/>
              </a:rPr>
              <a:t>stopped out of </a:t>
            </a:r>
            <a:r>
              <a:rPr lang="en-US" sz="1800" dirty="0">
                <a:solidFill>
                  <a:srgbClr val="FF0000"/>
                </a:solidFill>
                <a:latin typeface="Calibri"/>
                <a:ea typeface="Calibri"/>
                <a:cs typeface="Calibri"/>
                <a:sym typeface="Calibri"/>
              </a:rPr>
              <a:t>Long 5/$185-$195 vertical bear put spread</a:t>
            </a:r>
            <a:br>
              <a:rPr lang="en-US" sz="2400" dirty="0">
                <a:solidFill>
                  <a:schemeClr val="dk1"/>
                </a:solidFill>
                <a:latin typeface="+mn-lt"/>
                <a:ea typeface="Calibri"/>
                <a:cs typeface="Calibri"/>
                <a:sym typeface="Calibri"/>
              </a:rPr>
            </a:br>
            <a:r>
              <a:rPr lang="en-US" sz="1800" dirty="0">
                <a:solidFill>
                  <a:srgbClr val="00A64B"/>
                </a:solidFill>
                <a:latin typeface="Calibri"/>
                <a:ea typeface="Calibri"/>
                <a:cs typeface="Calibri"/>
              </a:rPr>
              <a:t>took profits on </a:t>
            </a:r>
            <a:r>
              <a:rPr lang="en-US" sz="1800" dirty="0">
                <a:solidFill>
                  <a:srgbClr val="00A64B"/>
                </a:solidFill>
              </a:rPr>
              <a:t>long 1/$145-$155 put spread, </a:t>
            </a:r>
            <a:r>
              <a:rPr lang="en-US" sz="1800" dirty="0">
                <a:solidFill>
                  <a:srgbClr val="00A64B"/>
                </a:solidFill>
                <a:latin typeface="Calibri"/>
                <a:ea typeface="Calibri"/>
                <a:cs typeface="Calibri"/>
              </a:rPr>
              <a:t>Took profits on </a:t>
            </a:r>
            <a:r>
              <a:rPr lang="en-US" sz="1800" dirty="0">
                <a:solidFill>
                  <a:srgbClr val="00A64B"/>
                </a:solidFill>
              </a:rPr>
              <a:t>long 10/$165-$175 put spread </a:t>
            </a:r>
            <a:br>
              <a:rPr lang="en-US" sz="1800" dirty="0">
                <a:solidFill>
                  <a:schemeClr val="tx1"/>
                </a:solidFill>
              </a:rPr>
            </a:br>
            <a:r>
              <a:rPr lang="en-US" sz="1800" dirty="0">
                <a:solidFill>
                  <a:srgbClr val="00A64B"/>
                </a:solidFill>
                <a:latin typeface="Calibri"/>
                <a:ea typeface="Calibri"/>
                <a:cs typeface="Calibri"/>
                <a:sym typeface="Calibri"/>
              </a:rPr>
              <a:t> took profits on </a:t>
            </a:r>
            <a:r>
              <a:rPr lang="en-US" sz="1800" dirty="0">
                <a:solidFill>
                  <a:srgbClr val="00A64B"/>
                </a:solidFill>
              </a:rPr>
              <a:t>long 6/$155-$165 put spread, </a:t>
            </a:r>
            <a:r>
              <a:rPr lang="en-US" sz="1800" dirty="0">
                <a:solidFill>
                  <a:srgbClr val="FF0000"/>
                </a:solidFill>
              </a:rPr>
              <a:t>stopped out of long 6/$125-135 call spread,</a:t>
            </a:r>
            <a:br>
              <a:rPr lang="en-US" sz="1800" dirty="0"/>
            </a:br>
            <a:r>
              <a:rPr lang="en-US" sz="1800" dirty="0">
                <a:solidFill>
                  <a:srgbClr val="00A64B"/>
                </a:solidFill>
                <a:latin typeface="Calibri"/>
                <a:ea typeface="Calibri"/>
                <a:cs typeface="Calibri"/>
                <a:sym typeface="Calibri"/>
              </a:rPr>
              <a:t> took profits on </a:t>
            </a:r>
            <a:r>
              <a:rPr lang="en-US" sz="1800" dirty="0">
                <a:solidFill>
                  <a:srgbClr val="00A64B"/>
                </a:solidFill>
              </a:rPr>
              <a:t>long 6/$110-$120 call spread</a:t>
            </a:r>
            <a:r>
              <a:rPr lang="en-US" sz="1800" dirty="0">
                <a:solidFill>
                  <a:schemeClr val="tx1"/>
                </a:solidFill>
              </a:rPr>
              <a:t>, </a:t>
            </a:r>
            <a:r>
              <a:rPr lang="en-US" sz="1800" dirty="0">
                <a:solidFill>
                  <a:srgbClr val="00B050"/>
                </a:solidFill>
              </a:rPr>
              <a:t>took</a:t>
            </a:r>
            <a:r>
              <a:rPr lang="en-US" sz="1800" dirty="0">
                <a:solidFill>
                  <a:schemeClr val="tx1"/>
                </a:solidFill>
                <a:latin typeface="Calibri"/>
                <a:ea typeface="Calibri"/>
                <a:cs typeface="Calibri"/>
                <a:sym typeface="Calibri"/>
              </a:rPr>
              <a:t> </a:t>
            </a:r>
            <a:r>
              <a:rPr lang="en-US" sz="1800" dirty="0">
                <a:solidFill>
                  <a:srgbClr val="00A64B"/>
                </a:solidFill>
                <a:latin typeface="Calibri"/>
                <a:ea typeface="Calibri"/>
                <a:cs typeface="Calibri"/>
                <a:sym typeface="Calibri"/>
              </a:rPr>
              <a:t>profits on </a:t>
            </a:r>
            <a:r>
              <a:rPr lang="en-US" sz="1800" dirty="0">
                <a:solidFill>
                  <a:srgbClr val="00A64B"/>
                </a:solidFill>
              </a:rPr>
              <a:t>long 2/$180-$190 put spread</a:t>
            </a:r>
            <a:endParaRPr lang="en-US" sz="2400" dirty="0">
              <a:latin typeface="Calibri"/>
              <a:ea typeface="Calibri"/>
              <a:cs typeface="Calibri"/>
            </a:endParaRPr>
          </a:p>
        </p:txBody>
      </p:sp>
      <p:pic>
        <p:nvPicPr>
          <p:cNvPr id="13314" name="Picture 2" descr="Chart">
            <a:extLst>
              <a:ext uri="{FF2B5EF4-FFF2-40B4-BE49-F238E27FC236}">
                <a16:creationId xmlns:a16="http://schemas.microsoft.com/office/drawing/2014/main" id="{2A3B5284-C4EF-5C59-B7C8-EDFFE60362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74010" y="2361727"/>
            <a:ext cx="5443980" cy="4070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697041"/>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A7EF3-597E-0CC9-81AA-EC3C4B5B055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27019AF-9D03-B740-B008-799D32B7CDA5}"/>
              </a:ext>
            </a:extLst>
          </p:cNvPr>
          <p:cNvSpPr>
            <a:spLocks noGrp="1"/>
          </p:cNvSpPr>
          <p:nvPr>
            <p:ph type="body" idx="1"/>
          </p:nvPr>
        </p:nvSpPr>
        <p:spPr/>
        <p:txBody>
          <a:bodyPr/>
          <a:lstStyle/>
          <a:p>
            <a:endParaRPr lang="en-US" dirty="0"/>
          </a:p>
        </p:txBody>
      </p:sp>
      <p:pic>
        <p:nvPicPr>
          <p:cNvPr id="4" name="Picture 3" descr="A screenshot of a phone market share&#10;&#10;Description automatically generated">
            <a:extLst>
              <a:ext uri="{FF2B5EF4-FFF2-40B4-BE49-F238E27FC236}">
                <a16:creationId xmlns:a16="http://schemas.microsoft.com/office/drawing/2014/main" id="{AD612380-5773-0A6D-B52E-50D9B8362F1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742" y="293011"/>
            <a:ext cx="12131257" cy="6453778"/>
          </a:xfrm>
          <a:prstGeom prst="rect">
            <a:avLst/>
          </a:prstGeom>
          <a:noFill/>
          <a:ln>
            <a:noFill/>
          </a:ln>
        </p:spPr>
      </p:pic>
    </p:spTree>
    <p:extLst>
      <p:ext uri="{BB962C8B-B14F-4D97-AF65-F5344CB8AC3E}">
        <p14:creationId xmlns:p14="http://schemas.microsoft.com/office/powerpoint/2010/main" val="1112375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2209800" y="381000"/>
            <a:ext cx="8229600" cy="9906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Trade Alert Performance</a:t>
            </a:r>
            <a:br>
              <a:rPr lang="en-US" sz="320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New All-Time Highs!</a:t>
            </a: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400" b="1" i="1" dirty="0">
              <a:solidFill>
                <a:schemeClr val="dk1"/>
              </a:solidFill>
              <a:latin typeface="Calibri"/>
              <a:ea typeface="Calibri"/>
              <a:cs typeface="Calibri"/>
              <a:sym typeface="Calibri"/>
            </a:endParaRPr>
          </a:p>
        </p:txBody>
      </p:sp>
      <p:sp>
        <p:nvSpPr>
          <p:cNvPr id="68" name="Shape 68"/>
          <p:cNvSpPr txBox="1">
            <a:spLocks noGrp="1"/>
          </p:cNvSpPr>
          <p:nvPr>
            <p:ph type="body" idx="1"/>
          </p:nvPr>
        </p:nvSpPr>
        <p:spPr>
          <a:xfrm>
            <a:off x="1371600" y="1676400"/>
            <a:ext cx="8305800" cy="4800599"/>
          </a:xfrm>
          <a:prstGeom prst="rect">
            <a:avLst/>
          </a:prstGeom>
          <a:noFill/>
          <a:ln>
            <a:noFill/>
          </a:ln>
        </p:spPr>
        <p:txBody>
          <a:bodyPr lIns="91425" tIns="45700" rIns="91425" bIns="45700" anchor="t" anchorCtr="0">
            <a:noAutofit/>
          </a:bodyPr>
          <a:lstStyle/>
          <a:p>
            <a:pPr marL="0" indent="0">
              <a:spcBef>
                <a:spcPts val="0"/>
              </a:spcBef>
              <a:buSzPct val="25000"/>
              <a:buNone/>
            </a:pPr>
            <a:r>
              <a:rPr lang="en-US" sz="2200" dirty="0">
                <a:solidFill>
                  <a:schemeClr val="tx1"/>
                </a:solidFill>
                <a:latin typeface="Calibri"/>
                <a:ea typeface="Calibri"/>
                <a:cs typeface="Calibri"/>
                <a:sym typeface="Calibri"/>
              </a:rPr>
              <a:t>*January  </a:t>
            </a:r>
            <a:r>
              <a:rPr lang="en-US" sz="2200" dirty="0">
                <a:solidFill>
                  <a:srgbClr val="008000"/>
                </a:solidFill>
                <a:latin typeface="Calibri"/>
                <a:ea typeface="Calibri"/>
                <a:cs typeface="Calibri"/>
                <a:sym typeface="Calibri"/>
              </a:rPr>
              <a:t> </a:t>
            </a:r>
            <a:r>
              <a:rPr lang="en-US" sz="2200" dirty="0">
                <a:solidFill>
                  <a:srgbClr val="FF0000"/>
                </a:solidFill>
                <a:latin typeface="Calibri"/>
                <a:ea typeface="Calibri"/>
                <a:cs typeface="Calibri"/>
                <a:sym typeface="Calibri"/>
              </a:rPr>
              <a:t>-4.28% </a:t>
            </a:r>
            <a:r>
              <a:rPr lang="en-US" sz="2200" dirty="0">
                <a:solidFill>
                  <a:schemeClr val="tx1"/>
                </a:solidFill>
                <a:latin typeface="Calibri"/>
                <a:ea typeface="Calibri"/>
                <a:cs typeface="Calibri"/>
                <a:sym typeface="Calibri"/>
              </a:rPr>
              <a:t>Final               *July  </a:t>
            </a:r>
            <a:r>
              <a:rPr lang="en-US" sz="2200" dirty="0">
                <a:solidFill>
                  <a:srgbClr val="008000"/>
                </a:solidFill>
                <a:latin typeface="Calibri"/>
                <a:ea typeface="Calibri"/>
                <a:cs typeface="Calibri"/>
                <a:sym typeface="Calibri"/>
              </a:rPr>
              <a:t>+0.44%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*February   </a:t>
            </a:r>
            <a:r>
              <a:rPr lang="en-US" sz="2200" dirty="0">
                <a:solidFill>
                  <a:srgbClr val="00A64B"/>
                </a:solidFill>
                <a:latin typeface="Calibri"/>
                <a:ea typeface="Calibri"/>
                <a:cs typeface="Calibri"/>
                <a:sym typeface="Calibri"/>
              </a:rPr>
              <a:t>+7.42% </a:t>
            </a:r>
            <a:r>
              <a:rPr lang="en-US" sz="2000" dirty="0">
                <a:solidFill>
                  <a:schemeClr val="dk1"/>
                </a:solidFill>
                <a:latin typeface="Calibri"/>
                <a:ea typeface="Calibri"/>
                <a:cs typeface="Calibri"/>
                <a:sym typeface="Calibri"/>
              </a:rPr>
              <a:t>Final     </a:t>
            </a:r>
            <a:r>
              <a:rPr lang="en-US" sz="2000" dirty="0">
                <a:solidFill>
                  <a:schemeClr val="tx1"/>
                </a:solidFill>
                <a:latin typeface="Calibri"/>
                <a:ea typeface="Calibri"/>
                <a:cs typeface="Calibri"/>
                <a:sym typeface="Calibri"/>
              </a:rPr>
              <a:t>           </a:t>
            </a:r>
            <a:r>
              <a:rPr lang="en-US" sz="2200" dirty="0">
                <a:latin typeface="Calibri"/>
                <a:ea typeface="Calibri"/>
                <a:cs typeface="Calibri"/>
                <a:sym typeface="Calibri"/>
              </a:rPr>
              <a:t>*August </a:t>
            </a:r>
            <a:r>
              <a:rPr lang="en-US" sz="2200" dirty="0">
                <a:solidFill>
                  <a:srgbClr val="FF0000"/>
                </a:solidFill>
                <a:latin typeface="Calibri"/>
                <a:ea typeface="Calibri"/>
                <a:cs typeface="Calibri"/>
                <a:sym typeface="Calibri"/>
              </a:rPr>
              <a:t>-4.70% </a:t>
            </a:r>
            <a:r>
              <a:rPr lang="en-US" sz="2200" dirty="0">
                <a:solidFill>
                  <a:schemeClr val="tx1"/>
                </a:solidFill>
                <a:latin typeface="Calibri"/>
                <a:ea typeface="Calibri"/>
                <a:cs typeface="Calibri"/>
                <a:sym typeface="Calibri"/>
              </a:rPr>
              <a:t>Final</a:t>
            </a:r>
            <a:br>
              <a:rPr lang="en-US" sz="2000" b="1" dirty="0">
                <a:latin typeface="Calibri"/>
                <a:ea typeface="Calibri"/>
                <a:cs typeface="Calibri"/>
                <a:sym typeface="Calibri"/>
              </a:rPr>
            </a:br>
            <a:r>
              <a:rPr lang="en-US" sz="2200" dirty="0">
                <a:latin typeface="Calibri"/>
                <a:ea typeface="Calibri"/>
                <a:cs typeface="Calibri"/>
                <a:sym typeface="Calibri"/>
              </a:rPr>
              <a:t>*March     </a:t>
            </a:r>
            <a:r>
              <a:rPr lang="en-US" sz="2200" dirty="0">
                <a:solidFill>
                  <a:srgbClr val="00A64B"/>
                </a:solidFill>
                <a:latin typeface="Calibri"/>
                <a:ea typeface="Calibri"/>
                <a:cs typeface="Calibri"/>
                <a:sym typeface="Calibri"/>
              </a:rPr>
              <a:t>+6.23% </a:t>
            </a:r>
            <a:r>
              <a:rPr lang="en-US" sz="2200" dirty="0">
                <a:solidFill>
                  <a:schemeClr val="tx1"/>
                </a:solidFill>
                <a:latin typeface="Calibri"/>
                <a:ea typeface="Calibri"/>
                <a:cs typeface="Calibri"/>
                <a:sym typeface="Calibri"/>
              </a:rPr>
              <a:t>Final              *September </a:t>
            </a:r>
            <a:r>
              <a:rPr lang="en-US" sz="2200" dirty="0">
                <a:solidFill>
                  <a:srgbClr val="00A64B"/>
                </a:solidFill>
                <a:latin typeface="Calibri"/>
                <a:ea typeface="Calibri"/>
                <a:cs typeface="Calibri"/>
                <a:sym typeface="Calibri"/>
              </a:rPr>
              <a:t>+00% </a:t>
            </a:r>
            <a:r>
              <a:rPr lang="en-US" sz="2200" dirty="0">
                <a:solidFill>
                  <a:schemeClr val="tx1"/>
                </a:solidFill>
                <a:latin typeface="Calibri"/>
                <a:ea typeface="Calibri"/>
                <a:cs typeface="Calibri"/>
                <a:sym typeface="Calibri"/>
              </a:rPr>
              <a:t>Final</a:t>
            </a:r>
            <a:br>
              <a:rPr lang="en-US" sz="2200" dirty="0">
                <a:solidFill>
                  <a:srgbClr val="FF0000"/>
                </a:solidFill>
                <a:latin typeface="Calibri"/>
                <a:ea typeface="Calibri"/>
                <a:cs typeface="Calibri"/>
                <a:sym typeface="Calibri"/>
              </a:rPr>
            </a:br>
            <a:r>
              <a:rPr lang="en-US" sz="2200" dirty="0">
                <a:latin typeface="Calibri"/>
                <a:ea typeface="Calibri"/>
                <a:cs typeface="Calibri"/>
                <a:sym typeface="Calibri"/>
              </a:rPr>
              <a:t>*April       </a:t>
            </a:r>
            <a:r>
              <a:rPr lang="en-US" sz="2200" dirty="0">
                <a:solidFill>
                  <a:srgbClr val="00A64B"/>
                </a:solidFill>
                <a:latin typeface="Calibri"/>
                <a:ea typeface="Calibri"/>
                <a:cs typeface="Calibri"/>
                <a:sym typeface="Calibri"/>
              </a:rPr>
              <a:t>+5.24%</a:t>
            </a:r>
            <a:r>
              <a:rPr lang="en-US" sz="2200" dirty="0">
                <a:solidFill>
                  <a:srgbClr val="FF0000"/>
                </a:solidFill>
                <a:latin typeface="Calibri"/>
                <a:ea typeface="Calibri"/>
                <a:cs typeface="Calibri"/>
                <a:sym typeface="Calibri"/>
              </a:rPr>
              <a:t> </a:t>
            </a:r>
            <a:r>
              <a:rPr lang="en-US" sz="2200" dirty="0">
                <a:solidFill>
                  <a:schemeClr val="tx1"/>
                </a:solidFill>
                <a:latin typeface="Calibri"/>
                <a:ea typeface="Calibri"/>
                <a:cs typeface="Calibri"/>
                <a:sym typeface="Calibri"/>
              </a:rPr>
              <a:t>Final               *October </a:t>
            </a:r>
            <a:r>
              <a:rPr lang="en-US" sz="2200" dirty="0">
                <a:solidFill>
                  <a:srgbClr val="00A64B"/>
                </a:solidFill>
                <a:latin typeface="Calibri"/>
                <a:ea typeface="Calibri"/>
                <a:cs typeface="Calibri"/>
                <a:sym typeface="Calibri"/>
              </a:rPr>
              <a:t>-5.37%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*May</a:t>
            </a:r>
            <a:r>
              <a:rPr lang="en-US" sz="2200" dirty="0">
                <a:solidFill>
                  <a:srgbClr val="00A64B"/>
                </a:solidFill>
                <a:latin typeface="Calibri"/>
                <a:ea typeface="Calibri"/>
                <a:cs typeface="Calibri"/>
                <a:sym typeface="Calibri"/>
              </a:rPr>
              <a:t>        +3.74% </a:t>
            </a:r>
            <a:r>
              <a:rPr lang="en-US" sz="2200" dirty="0">
                <a:solidFill>
                  <a:schemeClr val="tx1"/>
                </a:solidFill>
                <a:latin typeface="Calibri"/>
                <a:ea typeface="Calibri"/>
                <a:cs typeface="Calibri"/>
                <a:sym typeface="Calibri"/>
              </a:rPr>
              <a:t> Final</a:t>
            </a:r>
            <a:r>
              <a:rPr lang="en-US" sz="2200" b="1" dirty="0">
                <a:solidFill>
                  <a:schemeClr val="tx1"/>
                </a:solidFill>
                <a:latin typeface="Calibri"/>
                <a:ea typeface="Calibri"/>
                <a:cs typeface="Calibri"/>
                <a:sym typeface="Calibri"/>
              </a:rPr>
              <a:t>              </a:t>
            </a:r>
            <a:r>
              <a:rPr lang="en-US" sz="2200" dirty="0">
                <a:solidFill>
                  <a:schemeClr val="tx1"/>
                </a:solidFill>
                <a:latin typeface="Calibri"/>
                <a:ea typeface="Calibri"/>
                <a:cs typeface="Calibri"/>
                <a:sym typeface="Calibri"/>
              </a:rPr>
              <a:t>*November </a:t>
            </a:r>
            <a:r>
              <a:rPr lang="en-US" sz="2200" dirty="0">
                <a:solidFill>
                  <a:srgbClr val="00A64B"/>
                </a:solidFill>
                <a:latin typeface="Calibri"/>
                <a:ea typeface="Calibri"/>
                <a:cs typeface="Calibri"/>
                <a:sym typeface="Calibri"/>
              </a:rPr>
              <a:t>+15.37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*June      </a:t>
            </a:r>
            <a:r>
              <a:rPr lang="en-US" sz="2200" dirty="0">
                <a:solidFill>
                  <a:srgbClr val="008000"/>
                </a:solidFill>
                <a:latin typeface="Calibri"/>
                <a:ea typeface="Calibri"/>
                <a:cs typeface="Calibri"/>
                <a:sym typeface="Calibri"/>
              </a:rPr>
              <a:t>  </a:t>
            </a:r>
            <a:r>
              <a:rPr lang="en-US" sz="2200" dirty="0">
                <a:solidFill>
                  <a:srgbClr val="00A64B"/>
                </a:solidFill>
                <a:latin typeface="Calibri"/>
                <a:ea typeface="Calibri"/>
                <a:cs typeface="Calibri"/>
                <a:sym typeface="Calibri"/>
              </a:rPr>
              <a:t>+1.94%  </a:t>
            </a:r>
            <a:r>
              <a:rPr lang="en-US" sz="2400" dirty="0">
                <a:solidFill>
                  <a:schemeClr val="tx1"/>
                </a:solidFill>
                <a:latin typeface="Calibri"/>
                <a:ea typeface="Calibri"/>
                <a:cs typeface="Calibri"/>
                <a:sym typeface="Calibri"/>
              </a:rPr>
              <a:t>MTD             </a:t>
            </a:r>
            <a:r>
              <a:rPr lang="en-US" sz="2200" dirty="0">
                <a:solidFill>
                  <a:schemeClr val="tx1"/>
                </a:solidFill>
                <a:latin typeface="Calibri"/>
                <a:ea typeface="Calibri"/>
                <a:cs typeface="Calibri"/>
                <a:sym typeface="Calibri"/>
              </a:rPr>
              <a:t>*December </a:t>
            </a:r>
            <a:r>
              <a:rPr lang="en-US" sz="2200" dirty="0">
                <a:solidFill>
                  <a:srgbClr val="FF0000"/>
                </a:solidFill>
                <a:latin typeface="Calibri"/>
                <a:ea typeface="Calibri"/>
                <a:cs typeface="Calibri"/>
                <a:sym typeface="Calibri"/>
              </a:rPr>
              <a:t>-2.27% </a:t>
            </a:r>
            <a:r>
              <a:rPr lang="en-US" sz="2200" dirty="0">
                <a:solidFill>
                  <a:schemeClr val="tx1"/>
                </a:solidFill>
                <a:latin typeface="Calibri"/>
                <a:ea typeface="Calibri"/>
                <a:cs typeface="Calibri"/>
                <a:sym typeface="Calibri"/>
              </a:rPr>
              <a:t>Final</a:t>
            </a:r>
            <a:br>
              <a:rPr lang="en-US" sz="2200" dirty="0">
                <a:solidFill>
                  <a:schemeClr val="tx1"/>
                </a:solidFill>
                <a:latin typeface="Calibri"/>
                <a:ea typeface="Calibri"/>
                <a:cs typeface="Calibri"/>
                <a:sym typeface="Calibri"/>
              </a:rPr>
            </a:br>
            <a:br>
              <a:rPr lang="en-US" sz="2000" dirty="0">
                <a:latin typeface="Calibri"/>
                <a:ea typeface="Calibri"/>
                <a:cs typeface="Calibri"/>
                <a:sym typeface="Calibri"/>
              </a:rPr>
            </a:br>
            <a:r>
              <a:rPr lang="en-US" sz="2000" dirty="0">
                <a:latin typeface="Calibri"/>
                <a:ea typeface="Calibri"/>
                <a:cs typeface="Calibri"/>
                <a:sym typeface="Calibri"/>
              </a:rPr>
              <a:t>*2024 YTD </a:t>
            </a:r>
            <a:r>
              <a:rPr lang="en-US" sz="2000" b="1" dirty="0">
                <a:solidFill>
                  <a:srgbClr val="00A64B"/>
                </a:solidFill>
                <a:latin typeface="Calibri"/>
                <a:ea typeface="Calibri"/>
                <a:cs typeface="Calibri"/>
                <a:sym typeface="Calibri"/>
              </a:rPr>
              <a:t>+20.31%, </a:t>
            </a:r>
            <a:r>
              <a:rPr lang="en-US" sz="2000" dirty="0">
                <a:solidFill>
                  <a:schemeClr val="tx1"/>
                </a:solidFill>
                <a:latin typeface="Calibri"/>
                <a:ea typeface="Calibri"/>
                <a:cs typeface="Calibri"/>
                <a:sym typeface="Calibri"/>
              </a:rPr>
              <a:t>versus </a:t>
            </a:r>
            <a:r>
              <a:rPr lang="en-US" sz="2000" b="1" dirty="0">
                <a:solidFill>
                  <a:srgbClr val="00A64B"/>
                </a:solidFill>
                <a:latin typeface="Calibri"/>
                <a:ea typeface="Calibri"/>
                <a:cs typeface="Calibri"/>
                <a:sym typeface="Calibri"/>
              </a:rPr>
              <a:t>+12.31% </a:t>
            </a:r>
            <a:r>
              <a:rPr lang="en-US" sz="2000" dirty="0">
                <a:solidFill>
                  <a:schemeClr val="tx1"/>
                </a:solidFill>
                <a:latin typeface="Calibri"/>
                <a:ea typeface="Calibri"/>
                <a:cs typeface="Calibri"/>
                <a:sym typeface="Calibri"/>
              </a:rPr>
              <a:t>for the </a:t>
            </a:r>
            <a:r>
              <a:rPr lang="en-US" sz="2000" dirty="0">
                <a:latin typeface="Calibri"/>
                <a:ea typeface="Calibri"/>
                <a:cs typeface="Calibri"/>
                <a:sym typeface="Calibri"/>
              </a:rPr>
              <a:t>S&amp;P 500 and</a:t>
            </a:r>
            <a:br>
              <a:rPr lang="en-US" sz="2000" dirty="0">
                <a:latin typeface="Calibri"/>
                <a:ea typeface="Calibri"/>
                <a:cs typeface="Calibri"/>
                <a:sym typeface="Calibri"/>
              </a:rPr>
            </a:br>
            <a:br>
              <a:rPr lang="en-US" sz="2000" dirty="0">
                <a:solidFill>
                  <a:schemeClr val="tx1"/>
                </a:solidFill>
                <a:latin typeface="Calibri"/>
                <a:ea typeface="Calibri"/>
                <a:cs typeface="Calibri"/>
                <a:sym typeface="Calibri"/>
              </a:rPr>
            </a:br>
            <a:r>
              <a:rPr lang="en-US" sz="2000" b="1" dirty="0">
                <a:solidFill>
                  <a:srgbClr val="008000"/>
                </a:solidFill>
                <a:latin typeface="Calibri"/>
                <a:ea typeface="Calibri"/>
                <a:cs typeface="Calibri"/>
                <a:sym typeface="Calibri"/>
              </a:rPr>
              <a:t>+696.94% </a:t>
            </a:r>
            <a:r>
              <a:rPr lang="en-US" sz="2000" dirty="0">
                <a:solidFill>
                  <a:schemeClr val="tx1"/>
                </a:solidFill>
                <a:latin typeface="Calibri"/>
                <a:ea typeface="Calibri"/>
                <a:cs typeface="Calibri"/>
                <a:sym typeface="Calibri"/>
              </a:rPr>
              <a:t>since inception</a:t>
            </a: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*Versus </a:t>
            </a:r>
            <a:r>
              <a:rPr lang="en-US" sz="2000" b="1" dirty="0">
                <a:solidFill>
                  <a:schemeClr val="tx1"/>
                </a:solidFill>
                <a:latin typeface="Calibri"/>
                <a:ea typeface="Calibri"/>
                <a:cs typeface="Calibri"/>
                <a:sym typeface="Calibri"/>
              </a:rPr>
              <a:t>84.63% for all of 2022</a:t>
            </a:r>
            <a:br>
              <a:rPr lang="en-US" sz="2000" dirty="0">
                <a:solidFill>
                  <a:schemeClr val="tx1"/>
                </a:solidFill>
                <a:latin typeface="Calibri"/>
                <a:ea typeface="Calibri"/>
                <a:cs typeface="Calibri"/>
                <a:sym typeface="Calibri"/>
              </a:rPr>
            </a:br>
            <a:r>
              <a:rPr lang="en-US" sz="2000" dirty="0">
                <a:solidFill>
                  <a:schemeClr val="tx1"/>
                </a:solidFill>
                <a:latin typeface="Calibri"/>
                <a:ea typeface="Calibri"/>
                <a:cs typeface="Calibri"/>
                <a:sym typeface="Calibri"/>
              </a:rPr>
              <a:t>*Versus </a:t>
            </a:r>
            <a:r>
              <a:rPr lang="en-US" sz="2000" b="1" dirty="0">
                <a:solidFill>
                  <a:schemeClr val="tx1"/>
                </a:solidFill>
                <a:latin typeface="Calibri"/>
                <a:ea typeface="Calibri"/>
                <a:cs typeface="Calibri"/>
                <a:sym typeface="Calibri"/>
              </a:rPr>
              <a:t>79.79% for all of 2023</a:t>
            </a:r>
            <a:br>
              <a:rPr lang="en-US" sz="20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*Average annualized return of </a:t>
            </a:r>
            <a:r>
              <a:rPr lang="en-US" sz="2000" b="1" dirty="0">
                <a:solidFill>
                  <a:srgbClr val="00A64B"/>
                </a:solidFill>
                <a:latin typeface="Calibri"/>
                <a:ea typeface="Calibri"/>
                <a:cs typeface="Calibri"/>
                <a:sym typeface="Calibri"/>
              </a:rPr>
              <a:t>+</a:t>
            </a:r>
            <a:r>
              <a:rPr lang="en-US" sz="2000" b="1" dirty="0">
                <a:solidFill>
                  <a:srgbClr val="008000"/>
                </a:solidFill>
                <a:latin typeface="Calibri"/>
                <a:ea typeface="Calibri"/>
                <a:cs typeface="Calibri"/>
                <a:sym typeface="Calibri"/>
              </a:rPr>
              <a:t>51.53%</a:t>
            </a:r>
            <a:r>
              <a:rPr lang="en-US" sz="2000" dirty="0">
                <a:solidFill>
                  <a:srgbClr val="008000"/>
                </a:solidFill>
                <a:latin typeface="Calibri"/>
                <a:ea typeface="Calibri"/>
                <a:cs typeface="Calibri"/>
                <a:sym typeface="Calibri"/>
              </a:rPr>
              <a:t> </a:t>
            </a:r>
            <a:r>
              <a:rPr lang="en-US" sz="2000" dirty="0">
                <a:solidFill>
                  <a:schemeClr val="tx1"/>
                </a:solidFill>
                <a:latin typeface="Calibri"/>
                <a:ea typeface="Calibri"/>
                <a:cs typeface="Calibri"/>
                <a:sym typeface="Calibri"/>
              </a:rPr>
              <a:t>for 16 years</a:t>
            </a:r>
            <a:endParaRPr sz="2000" dirty="0">
              <a:solidFill>
                <a:schemeClr val="tx1"/>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20200" y="1943099"/>
            <a:ext cx="2133600" cy="2133600"/>
          </a:xfrm>
          <a:prstGeom prst="rect">
            <a:avLst/>
          </a:prstGeom>
          <a:noFill/>
          <a:ln w="9525">
            <a:noFill/>
            <a:miter lim="800000"/>
            <a:headEnd/>
            <a:tailEnd/>
          </a:ln>
        </p:spPr>
      </p:pic>
    </p:spTree>
    <p:extLst>
      <p:ext uri="{BB962C8B-B14F-4D97-AF65-F5344CB8AC3E}">
        <p14:creationId xmlns:p14="http://schemas.microsoft.com/office/powerpoint/2010/main" val="1474796037"/>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83127" y="457200"/>
            <a:ext cx="11596809"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Alphabet (GOOGL) – Back in Play</a:t>
            </a:r>
            <a:br>
              <a:rPr lang="en-US" sz="24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rPr>
              <a:t>Alphabet Earnings Beat Delivers Monster 10% Move, recovering a $2 trillion market cap</a:t>
            </a:r>
            <a:r>
              <a:rPr lang="en-US" sz="1800" dirty="0">
                <a:effectLst/>
                <a:latin typeface="+mj-lt"/>
              </a:rPr>
              <a:t> </a:t>
            </a:r>
            <a:br>
              <a:rPr lang="en-US" sz="1800" dirty="0">
                <a:effectLst/>
                <a:latin typeface="+mj-lt"/>
                <a:ea typeface="Times New Roman" panose="02020603050405020304" pitchFamily="18" charset="0"/>
              </a:rPr>
            </a:br>
            <a:r>
              <a:rPr lang="en-US" sz="1800" dirty="0">
                <a:solidFill>
                  <a:srgbClr val="00A64B"/>
                </a:solidFill>
                <a:effectLst/>
                <a:latin typeface="+mj-lt"/>
                <a:ea typeface="Times New Roman" panose="02020603050405020304" pitchFamily="18" charset="0"/>
              </a:rPr>
              <a:t>took profits on </a:t>
            </a:r>
            <a:r>
              <a:rPr lang="en-US" sz="1800" dirty="0">
                <a:solidFill>
                  <a:srgbClr val="00A64B"/>
                </a:solidFill>
                <a:effectLst/>
                <a:latin typeface="+mj-lt"/>
              </a:rPr>
              <a:t>long 12/$110-$120 call spread</a:t>
            </a:r>
            <a:r>
              <a:rPr lang="en-US" sz="1800" dirty="0">
                <a:solidFill>
                  <a:srgbClr val="00A64B"/>
                </a:solidFill>
                <a:latin typeface="Calibri"/>
                <a:ea typeface="Calibri"/>
                <a:cs typeface="Calibri"/>
                <a:sym typeface="Calibri"/>
              </a:rPr>
              <a:t>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12/$1,200-$1,230 bull call spread</a:t>
            </a:r>
            <a:r>
              <a:rPr lang="en-US" sz="1700" dirty="0">
                <a:solidFill>
                  <a:srgbClr val="00A64B"/>
                </a:solidFill>
                <a:latin typeface="Calibri"/>
                <a:ea typeface="Calibri"/>
                <a:cs typeface="Calibri"/>
                <a:sym typeface="Calibri"/>
              </a:rPr>
              <a:t>, took profits on long 9/$1,030-$1,080 vertical bull call spread</a:t>
            </a:r>
            <a:endParaRPr lang="en-US" sz="1800" dirty="0">
              <a:latin typeface="Calibri"/>
              <a:ea typeface="Calibri"/>
              <a:cs typeface="Calibri"/>
            </a:endParaRPr>
          </a:p>
        </p:txBody>
      </p:sp>
      <p:pic>
        <p:nvPicPr>
          <p:cNvPr id="14338" name="Picture 2" descr="Chart">
            <a:extLst>
              <a:ext uri="{FF2B5EF4-FFF2-40B4-BE49-F238E27FC236}">
                <a16:creationId xmlns:a16="http://schemas.microsoft.com/office/drawing/2014/main" id="{938847D9-D38E-0349-91A7-3003F6E7CAF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98271" y="1995890"/>
            <a:ext cx="5890547" cy="4404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476274"/>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795647" y="398585"/>
            <a:ext cx="10592789"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Amazon (AMZN) – </a:t>
            </a:r>
            <a:br>
              <a:rPr lang="en-US" sz="24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rPr>
              <a:t>Amazon Blows Out Earnings, Undervalued AI leader with tons of data</a:t>
            </a: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long 6/$160-$170 call spread – expires in </a:t>
            </a:r>
            <a:r>
              <a:rPr lang="en-US" sz="1800">
                <a:effectLst/>
                <a:latin typeface="+mj-lt"/>
                <a:ea typeface="Times New Roman" panose="02020603050405020304" pitchFamily="18" charset="0"/>
              </a:rPr>
              <a:t>6 trading days</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3/$155-$160 bull call spread , took profits on long 2/$130-$135 bull call spread</a:t>
            </a:r>
            <a:br>
              <a:rPr lang="en-US" sz="1800" dirty="0">
                <a:solidFill>
                  <a:srgbClr val="00A64B"/>
                </a:solidFill>
                <a:latin typeface="Calibri"/>
                <a:ea typeface="Calibri"/>
                <a:cs typeface="Calibri"/>
                <a:sym typeface="Calibri"/>
              </a:rPr>
            </a:br>
            <a:endParaRPr lang="en-US" sz="2400" dirty="0">
              <a:latin typeface="Calibri"/>
              <a:ea typeface="Calibri"/>
              <a:cs typeface="Calibri"/>
            </a:endParaRPr>
          </a:p>
        </p:txBody>
      </p:sp>
      <p:pic>
        <p:nvPicPr>
          <p:cNvPr id="15364" name="Picture 4" descr="Chart">
            <a:extLst>
              <a:ext uri="{FF2B5EF4-FFF2-40B4-BE49-F238E27FC236}">
                <a16:creationId xmlns:a16="http://schemas.microsoft.com/office/drawing/2014/main" id="{1E5772C0-C195-C36E-E606-06DB1D5A750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55741" y="2006799"/>
            <a:ext cx="5954343" cy="445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336853"/>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 name="TextBox 1">
            <a:extLst>
              <a:ext uri="{FF2B5EF4-FFF2-40B4-BE49-F238E27FC236}">
                <a16:creationId xmlns:a16="http://schemas.microsoft.com/office/drawing/2014/main" id="{EF35050C-0F29-D14C-59CE-87C6FCCA0969}"/>
              </a:ext>
            </a:extLst>
          </p:cNvPr>
          <p:cNvSpPr txBox="1"/>
          <p:nvPr/>
        </p:nvSpPr>
        <p:spPr>
          <a:xfrm>
            <a:off x="1361371" y="199788"/>
            <a:ext cx="9469259" cy="1631216"/>
          </a:xfrm>
          <a:prstGeom prst="rect">
            <a:avLst/>
          </a:prstGeom>
          <a:noFill/>
        </p:spPr>
        <p:txBody>
          <a:bodyPr wrap="none" rtlCol="0">
            <a:spAutoFit/>
          </a:bodyPr>
          <a:lstStyle/>
          <a:p>
            <a:pPr algn="ctr"/>
            <a:r>
              <a:rPr lang="en-US" sz="2800" dirty="0"/>
              <a:t>Tesla (TSLA) </a:t>
            </a:r>
            <a:r>
              <a:rPr lang="en-US" sz="2800" dirty="0">
                <a:latin typeface="+mj-lt"/>
              </a:rPr>
              <a:t>– </a:t>
            </a:r>
            <a:br>
              <a:rPr lang="en-US" sz="2800" dirty="0">
                <a:latin typeface="+mj-lt"/>
              </a:rPr>
            </a:br>
            <a:r>
              <a:rPr lang="en-US" sz="1800" dirty="0">
                <a:latin typeface="+mj-lt"/>
              </a:rPr>
              <a:t>$56 Billion Pay Package to be voted down- Will Elon Quit?</a:t>
            </a:r>
            <a:br>
              <a:rPr lang="en-US" sz="2400" dirty="0">
                <a:effectLst/>
              </a:rPr>
            </a:br>
            <a:r>
              <a:rPr lang="en-US" sz="1800" dirty="0">
                <a:solidFill>
                  <a:srgbClr val="FF0000"/>
                </a:solidFill>
                <a:effectLst/>
              </a:rPr>
              <a:t>Stopped out of </a:t>
            </a:r>
            <a:r>
              <a:rPr lang="en-US" sz="1800" dirty="0">
                <a:solidFill>
                  <a:srgbClr val="FF0000"/>
                </a:solidFill>
                <a:latin typeface="+mj-lt"/>
              </a:rPr>
              <a:t>long 4/$140-4150 call spread</a:t>
            </a:r>
            <a:r>
              <a:rPr lang="en-US" sz="1800" dirty="0">
                <a:solidFill>
                  <a:schemeClr val="tx1"/>
                </a:solidFill>
                <a:latin typeface="+mj-lt"/>
              </a:rPr>
              <a:t>,</a:t>
            </a:r>
            <a:r>
              <a:rPr lang="en-US" sz="1800" dirty="0">
                <a:solidFill>
                  <a:srgbClr val="00A64B"/>
                </a:solidFill>
                <a:latin typeface="+mj-lt"/>
              </a:rPr>
              <a:t> </a:t>
            </a:r>
            <a:r>
              <a:rPr lang="en-US" sz="1800" dirty="0">
                <a:solidFill>
                  <a:srgbClr val="00A64B"/>
                </a:solidFill>
                <a:effectLst/>
              </a:rPr>
              <a:t>took profits on </a:t>
            </a:r>
            <a:r>
              <a:rPr lang="en-US" sz="1800" dirty="0">
                <a:solidFill>
                  <a:srgbClr val="00A64B"/>
                </a:solidFill>
                <a:latin typeface="+mj-lt"/>
              </a:rPr>
              <a:t>long 10/$200-$210 call spread</a:t>
            </a:r>
            <a:br>
              <a:rPr lang="en-US" sz="1800" dirty="0">
                <a:effectLst/>
                <a:latin typeface="Times New Roman" panose="02020603050405020304" pitchFamily="18" charset="0"/>
                <a:ea typeface="Times New Roman" panose="02020603050405020304" pitchFamily="18" charset="0"/>
              </a:rPr>
            </a:br>
            <a:r>
              <a:rPr lang="en-US" sz="1800" dirty="0">
                <a:solidFill>
                  <a:srgbClr val="00B050"/>
                </a:solidFill>
                <a:effectLst/>
                <a:latin typeface="+mj-lt"/>
                <a:ea typeface="Times New Roman" panose="02020603050405020304" pitchFamily="18" charset="0"/>
              </a:rPr>
              <a:t>took profits on </a:t>
            </a:r>
            <a:r>
              <a:rPr lang="en-US" sz="1800" dirty="0">
                <a:solidFill>
                  <a:srgbClr val="00B050"/>
                </a:solidFill>
                <a:latin typeface="+mj-lt"/>
              </a:rPr>
              <a:t>long 6/$120-$130 call spread</a:t>
            </a:r>
            <a:r>
              <a:rPr lang="en-US" sz="1800" dirty="0">
                <a:solidFill>
                  <a:schemeClr val="tx1"/>
                </a:solidFill>
                <a:latin typeface="+mj-lt"/>
              </a:rPr>
              <a:t>, </a:t>
            </a:r>
            <a:r>
              <a:rPr lang="en-US" sz="1800" dirty="0">
                <a:solidFill>
                  <a:srgbClr val="FF0000"/>
                </a:solidFill>
                <a:latin typeface="+mj-lt"/>
              </a:rPr>
              <a:t>stopped out of long 6/$210-$220 put spread</a:t>
            </a:r>
            <a:r>
              <a:rPr lang="en-US" sz="1800" dirty="0">
                <a:solidFill>
                  <a:srgbClr val="FF0000"/>
                </a:solidFill>
                <a:effectLst/>
                <a:latin typeface="+mj-lt"/>
              </a:rPr>
              <a:t> </a:t>
            </a:r>
            <a:br>
              <a:rPr lang="en-US" sz="1800" dirty="0">
                <a:effectLst/>
                <a:latin typeface="+mj-lt"/>
                <a:ea typeface="Times New Roman" panose="02020603050405020304" pitchFamily="18" charset="0"/>
              </a:rPr>
            </a:br>
            <a:r>
              <a:rPr lang="en-US" sz="1800" dirty="0">
                <a:solidFill>
                  <a:srgbClr val="00A64B"/>
                </a:solidFill>
                <a:effectLst/>
                <a:latin typeface="+mj-lt"/>
                <a:ea typeface="Times New Roman" panose="02020603050405020304" pitchFamily="18" charset="0"/>
              </a:rPr>
              <a:t>took profits on </a:t>
            </a:r>
            <a:r>
              <a:rPr lang="en-US" sz="1800" dirty="0">
                <a:solidFill>
                  <a:srgbClr val="00A64B"/>
                </a:solidFill>
                <a:latin typeface="+mj-lt"/>
              </a:rPr>
              <a:t>long 5/$110-$120 call spread, took profits on long 5/$220-$230 put spread</a:t>
            </a:r>
            <a:endParaRPr lang="en-US" sz="1800" dirty="0"/>
          </a:p>
        </p:txBody>
      </p:sp>
      <p:pic>
        <p:nvPicPr>
          <p:cNvPr id="16386" name="Picture 2" descr="Chart">
            <a:extLst>
              <a:ext uri="{FF2B5EF4-FFF2-40B4-BE49-F238E27FC236}">
                <a16:creationId xmlns:a16="http://schemas.microsoft.com/office/drawing/2014/main" id="{CDEFBC33-AF60-FF41-F148-50BAD8E2218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98271" y="2233063"/>
            <a:ext cx="5805487" cy="4341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140126"/>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BCB56-5614-9C1F-9DC3-95E3B9DFF44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E53814F-53B2-68DD-19EF-722EA81DC556}"/>
              </a:ext>
            </a:extLst>
          </p:cNvPr>
          <p:cNvSpPr>
            <a:spLocks noGrp="1"/>
          </p:cNvSpPr>
          <p:nvPr>
            <p:ph type="body" idx="1"/>
          </p:nvPr>
        </p:nvSpPr>
        <p:spPr/>
        <p:txBody>
          <a:bodyPr/>
          <a:lstStyle/>
          <a:p>
            <a:endParaRPr lang="en-US" dirty="0"/>
          </a:p>
        </p:txBody>
      </p:sp>
      <p:pic>
        <p:nvPicPr>
          <p:cNvPr id="4" name="Picture 3" descr="A graph with numbers and a number&#10;&#10;Description automatically generated">
            <a:extLst>
              <a:ext uri="{FF2B5EF4-FFF2-40B4-BE49-F238E27FC236}">
                <a16:creationId xmlns:a16="http://schemas.microsoft.com/office/drawing/2014/main" id="{4E2EDE21-B88E-75DC-D1C7-25315C13C13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8483" y="439450"/>
            <a:ext cx="10438732" cy="5763050"/>
          </a:xfrm>
          <a:prstGeom prst="rect">
            <a:avLst/>
          </a:prstGeom>
          <a:noFill/>
          <a:ln>
            <a:noFill/>
          </a:ln>
        </p:spPr>
      </p:pic>
    </p:spTree>
    <p:extLst>
      <p:ext uri="{BB962C8B-B14F-4D97-AF65-F5344CB8AC3E}">
        <p14:creationId xmlns:p14="http://schemas.microsoft.com/office/powerpoint/2010/main" val="1939836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0" y="706186"/>
            <a:ext cx="12065330" cy="1125071"/>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Netflix (NFLX) – </a:t>
            </a:r>
            <a:br>
              <a:rPr lang="en-US" sz="2400" dirty="0">
                <a:solidFill>
                  <a:schemeClr val="dk1"/>
                </a:solidFill>
                <a:latin typeface="Calibri"/>
                <a:ea typeface="Calibri"/>
                <a:cs typeface="Calibri"/>
                <a:sym typeface="Calibri"/>
              </a:rPr>
            </a:br>
            <a:r>
              <a:rPr lang="en-US" sz="1800" dirty="0">
                <a:effectLst/>
                <a:latin typeface="Times New Roman" panose="02020603050405020304" pitchFamily="18" charset="0"/>
                <a:ea typeface="Times New Roman" panose="02020603050405020304" pitchFamily="18" charset="0"/>
              </a:rPr>
              <a:t>Netflix to Stream NFL Games from Christmas, creating another huge revenue stream for the dominant player in the sector</a:t>
            </a:r>
            <a:r>
              <a:rPr lang="en-US" sz="1800" dirty="0">
                <a:effectLst/>
              </a:rPr>
              <a:t> </a:t>
            </a:r>
            <a:br>
              <a:rPr lang="en-US" sz="2400" dirty="0">
                <a:effectLst/>
              </a:rPr>
            </a:br>
            <a:br>
              <a:rPr lang="en-US" sz="2400" dirty="0"/>
            </a:br>
            <a:endParaRPr lang="en-US" sz="2400" dirty="0">
              <a:ea typeface="Calibri"/>
            </a:endParaRPr>
          </a:p>
        </p:txBody>
      </p:sp>
      <p:pic>
        <p:nvPicPr>
          <p:cNvPr id="17410" name="Picture 2" descr="Chart">
            <a:extLst>
              <a:ext uri="{FF2B5EF4-FFF2-40B4-BE49-F238E27FC236}">
                <a16:creationId xmlns:a16="http://schemas.microsoft.com/office/drawing/2014/main" id="{48DEFC84-DEDB-26E6-246C-C2A391C414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45379" y="1588085"/>
            <a:ext cx="6592296" cy="4929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732067"/>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802888" y="228600"/>
            <a:ext cx="10537902"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Palo Alto Networks (PANW)- </a:t>
            </a:r>
            <a:r>
              <a:rPr lang="en-US" sz="1800" dirty="0">
                <a:solidFill>
                  <a:schemeClr val="dk1"/>
                </a:solidFill>
                <a:latin typeface="+mj-lt"/>
                <a:ea typeface="Calibri"/>
                <a:cs typeface="Calibri"/>
                <a:sym typeface="Calibri"/>
              </a:rPr>
              <a:t>Hacking never goes out of fashion</a:t>
            </a:r>
            <a:br>
              <a:rPr lang="en-US" sz="1800" dirty="0">
                <a:solidFill>
                  <a:schemeClr val="dk1"/>
                </a:solidFill>
                <a:latin typeface="+mj-lt"/>
                <a:ea typeface="Calibri"/>
                <a:cs typeface="Calibri"/>
                <a:sym typeface="Calibri"/>
              </a:rPr>
            </a:br>
            <a:r>
              <a:rPr lang="en-US" sz="1800" dirty="0">
                <a:effectLst/>
                <a:latin typeface="+mj-lt"/>
                <a:ea typeface="Times New Roman" panose="02020603050405020304" pitchFamily="18" charset="0"/>
              </a:rPr>
              <a:t>Palo Alto Networks Disappoints</a:t>
            </a:r>
            <a:br>
              <a:rPr lang="en-US" sz="1800" dirty="0">
                <a:solidFill>
                  <a:schemeClr val="dk1"/>
                </a:solidFill>
                <a:latin typeface="+mj-lt"/>
                <a:ea typeface="Calibri"/>
                <a:cs typeface="Calibri"/>
                <a:sym typeface="Calibri"/>
              </a:rPr>
            </a:br>
            <a:r>
              <a:rPr lang="en-US" sz="1800" dirty="0">
                <a:solidFill>
                  <a:srgbClr val="00A64B"/>
                </a:solidFill>
                <a:effectLst/>
                <a:latin typeface="+mj-lt"/>
                <a:ea typeface="Times New Roman" panose="02020603050405020304" pitchFamily="18" charset="0"/>
              </a:rPr>
              <a:t>took profits on </a:t>
            </a:r>
            <a:r>
              <a:rPr lang="en-US" sz="1800" dirty="0">
                <a:solidFill>
                  <a:srgbClr val="00A64B"/>
                </a:solidFill>
                <a:latin typeface="Calibri"/>
                <a:ea typeface="Calibri"/>
                <a:cs typeface="Calibri"/>
                <a:sym typeface="Calibri"/>
              </a:rPr>
              <a:t>long 2/$260-$270 call spread</a:t>
            </a:r>
            <a:r>
              <a:rPr lang="en-US" sz="1800" dirty="0">
                <a:solidFill>
                  <a:schemeClr val="tx1"/>
                </a:solidFill>
                <a:latin typeface="+mj-lt"/>
                <a:ea typeface="Calibri"/>
                <a:cs typeface="Calibri"/>
                <a:sym typeface="Calibri"/>
              </a:rPr>
              <a:t>, </a:t>
            </a:r>
            <a:r>
              <a:rPr lang="en-US" sz="1800" dirty="0">
                <a:solidFill>
                  <a:srgbClr val="00A64B"/>
                </a:solidFill>
                <a:latin typeface="Calibri"/>
                <a:ea typeface="Calibri"/>
                <a:cs typeface="Calibri"/>
                <a:sym typeface="Calibri"/>
              </a:rPr>
              <a:t>took profits on long 10/$130-$140 call spread</a:t>
            </a:r>
          </a:p>
        </p:txBody>
      </p:sp>
      <p:pic>
        <p:nvPicPr>
          <p:cNvPr id="18434" name="Picture 2" descr="Chart">
            <a:extLst>
              <a:ext uri="{FF2B5EF4-FFF2-40B4-BE49-F238E27FC236}">
                <a16:creationId xmlns:a16="http://schemas.microsoft.com/office/drawing/2014/main" id="{42CC4906-83AB-3560-C444-3D850F1D644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66644" y="1810522"/>
            <a:ext cx="6209524" cy="4643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941948"/>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600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Advanced Micro Devices (AMD)- Recession fears</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programable logic devices</a:t>
            </a:r>
            <a:br>
              <a:rPr lang="en-US" sz="1800" dirty="0">
                <a:solidFill>
                  <a:srgbClr val="00B050"/>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2/$75-$80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19458" name="Picture 2" descr="Chart">
            <a:extLst>
              <a:ext uri="{FF2B5EF4-FFF2-40B4-BE49-F238E27FC236}">
                <a16:creationId xmlns:a16="http://schemas.microsoft.com/office/drawing/2014/main" id="{F1D23A4C-E057-090C-9721-DAD4E8A06C9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4912" y="1793272"/>
            <a:ext cx="6422175" cy="4802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302224"/>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Salesforce (CRM)- Massive Online Migration</a:t>
            </a:r>
            <a:br>
              <a:rPr lang="en-US" sz="24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rPr>
              <a:t>Salesforce Soars 16%, on better-than-expected guidance </a:t>
            </a:r>
            <a:br>
              <a:rPr lang="en-US" sz="1800" dirty="0">
                <a:effectLst/>
                <a:latin typeface="+mj-lt"/>
                <a:ea typeface="Times New Roman" panose="02020603050405020304" pitchFamily="18" charset="0"/>
              </a:rPr>
            </a:br>
            <a:r>
              <a:rPr lang="en-US" sz="1800" dirty="0">
                <a:solidFill>
                  <a:srgbClr val="00B050"/>
                </a:solidFill>
                <a:effectLst/>
                <a:latin typeface="+mj-lt"/>
                <a:ea typeface="Times New Roman" panose="02020603050405020304" pitchFamily="18" charset="0"/>
              </a:rPr>
              <a:t>took profits on </a:t>
            </a:r>
            <a:r>
              <a:rPr lang="en-US" sz="1800" dirty="0">
                <a:solidFill>
                  <a:srgbClr val="00B050"/>
                </a:solidFill>
                <a:effectLst/>
                <a:latin typeface="+mj-lt"/>
              </a:rPr>
              <a:t>long 12/$185-$195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9/$125-$130 vertical bull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8/$125-$130 vertical bull call spread</a:t>
            </a:r>
            <a:br>
              <a:rPr lang="en-US" sz="1800" dirty="0">
                <a:solidFill>
                  <a:schemeClr val="dk1"/>
                </a:solidFill>
                <a:latin typeface="Calibri"/>
                <a:ea typeface="Calibri"/>
                <a:cs typeface="Calibri"/>
                <a:sym typeface="Calibri"/>
              </a:rPr>
            </a:br>
            <a:endParaRPr lang="en-US" sz="2000" dirty="0">
              <a:latin typeface="Calibri"/>
              <a:ea typeface="Calibri"/>
              <a:cs typeface="Calibri"/>
            </a:endParaRPr>
          </a:p>
        </p:txBody>
      </p:sp>
      <p:pic>
        <p:nvPicPr>
          <p:cNvPr id="20482" name="Picture 2" descr="Chart">
            <a:extLst>
              <a:ext uri="{FF2B5EF4-FFF2-40B4-BE49-F238E27FC236}">
                <a16:creationId xmlns:a16="http://schemas.microsoft.com/office/drawing/2014/main" id="{58B801A7-D9DE-478A-72AC-32BD1FDDFC0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18828" y="2128937"/>
            <a:ext cx="5954343" cy="445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76878"/>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Adobe (ADBE)- Cloud play</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The Quality Non-China tech play</a:t>
            </a:r>
            <a:br>
              <a:rPr lang="en-US" sz="1800" dirty="0">
                <a:solidFill>
                  <a:srgbClr val="00B050"/>
                </a:solidFill>
                <a:latin typeface="Calibri"/>
                <a:ea typeface="Calibri"/>
                <a:cs typeface="Calibri"/>
                <a:sym typeface="Calibri"/>
              </a:rPr>
            </a:br>
            <a:endParaRPr lang="en-US" sz="2400" dirty="0">
              <a:latin typeface="Calibri"/>
              <a:ea typeface="Calibri"/>
              <a:cs typeface="Calibri"/>
            </a:endParaRPr>
          </a:p>
        </p:txBody>
      </p:sp>
      <p:pic>
        <p:nvPicPr>
          <p:cNvPr id="21506" name="Picture 2" descr="Chart">
            <a:extLst>
              <a:ext uri="{FF2B5EF4-FFF2-40B4-BE49-F238E27FC236}">
                <a16:creationId xmlns:a16="http://schemas.microsoft.com/office/drawing/2014/main" id="{88491FA9-ABC3-A3F8-6366-B3DD2E6B9FE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25424" y="1519302"/>
            <a:ext cx="6741152" cy="5040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265113"/>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665018" y="533400"/>
            <a:ext cx="10759044"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Snowflake (SNOW)- Blockbuster AI Earnings</a:t>
            </a:r>
            <a:br>
              <a:rPr lang="en-US" sz="24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rPr>
              <a:t>Snowflake Crashes, down 20%, on weak guidance. CEO Frank Slootman is retiring</a:t>
            </a:r>
            <a:r>
              <a:rPr lang="en-US" sz="3200" dirty="0">
                <a:effectLst/>
                <a:latin typeface="+mj-lt"/>
              </a:rPr>
              <a:t> </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4/$150-$255 call spread</a:t>
            </a:r>
            <a:r>
              <a:rPr lang="en-US" sz="1800" dirty="0">
                <a:solidFill>
                  <a:schemeClr val="tx1"/>
                </a:solidFill>
                <a:latin typeface="Calibri"/>
                <a:ea typeface="Calibri"/>
                <a:cs typeface="Calibri"/>
                <a:sym typeface="Calibri"/>
              </a:rPr>
              <a:t>, </a:t>
            </a:r>
            <a:r>
              <a:rPr lang="en-US" sz="1800" dirty="0">
                <a:solidFill>
                  <a:srgbClr val="00B050"/>
                </a:solidFill>
                <a:latin typeface="Calibri"/>
                <a:ea typeface="Calibri"/>
                <a:cs typeface="Calibri"/>
                <a:sym typeface="Calibri"/>
              </a:rPr>
              <a:t>took profits on long 12/$135-$140 call spread</a:t>
            </a:r>
            <a:endParaRPr lang="en-US" sz="1800" dirty="0">
              <a:solidFill>
                <a:srgbClr val="00B050"/>
              </a:solidFill>
              <a:latin typeface="Calibri"/>
              <a:ea typeface="Calibri"/>
              <a:cs typeface="Calibri"/>
            </a:endParaRPr>
          </a:p>
        </p:txBody>
      </p:sp>
      <p:pic>
        <p:nvPicPr>
          <p:cNvPr id="22530" name="Picture 2" descr="Chart">
            <a:extLst>
              <a:ext uri="{FF2B5EF4-FFF2-40B4-BE49-F238E27FC236}">
                <a16:creationId xmlns:a16="http://schemas.microsoft.com/office/drawing/2014/main" id="{A788C987-BF93-9312-E653-9AA7D84AADE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76298" y="2065329"/>
            <a:ext cx="6039403" cy="4516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220050"/>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FA7CC-72AA-D139-A331-FA7896F2F66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0AA1136-43DB-C30E-DCB6-E5E44E465C44}"/>
              </a:ext>
            </a:extLst>
          </p:cNvPr>
          <p:cNvSpPr>
            <a:spLocks noGrp="1"/>
          </p:cNvSpPr>
          <p:nvPr>
            <p:ph type="body" idx="1"/>
          </p:nvPr>
        </p:nvSpPr>
        <p:spPr/>
        <p:txBody>
          <a:bodyPr/>
          <a:lstStyle/>
          <a:p>
            <a:endParaRPr lang="en-US" dirty="0"/>
          </a:p>
        </p:txBody>
      </p:sp>
      <p:pic>
        <p:nvPicPr>
          <p:cNvPr id="5" name="Picture 4" descr="A graph of a stock market&#10;&#10;Description automatically generated">
            <a:extLst>
              <a:ext uri="{FF2B5EF4-FFF2-40B4-BE49-F238E27FC236}">
                <a16:creationId xmlns:a16="http://schemas.microsoft.com/office/drawing/2014/main" id="{C9FA156C-300D-460E-E2E8-6DD7A11E5D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4830" y="0"/>
            <a:ext cx="11042340" cy="6858000"/>
          </a:xfrm>
          <a:prstGeom prst="rect">
            <a:avLst/>
          </a:prstGeom>
        </p:spPr>
      </p:pic>
    </p:spTree>
    <p:extLst>
      <p:ext uri="{BB962C8B-B14F-4D97-AF65-F5344CB8AC3E}">
        <p14:creationId xmlns:p14="http://schemas.microsoft.com/office/powerpoint/2010/main" val="413411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838200" y="381000"/>
            <a:ext cx="104394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ProShares Ultra Technology ETF (ROM) – 2X Long Technology ETF</a:t>
            </a:r>
            <a:br>
              <a:rPr lang="en-US" sz="2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10/$62-65 call spread</a:t>
            </a:r>
          </a:p>
        </p:txBody>
      </p:sp>
      <p:pic>
        <p:nvPicPr>
          <p:cNvPr id="23554" name="Picture 2" descr="Chart">
            <a:extLst>
              <a:ext uri="{FF2B5EF4-FFF2-40B4-BE49-F238E27FC236}">
                <a16:creationId xmlns:a16="http://schemas.microsoft.com/office/drawing/2014/main" id="{8FA76E4E-8070-3219-262F-5B76CD482E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51704" y="1896523"/>
            <a:ext cx="6634827" cy="4961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921760"/>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65E0B-1FDE-BE4D-D6E7-C8152FF606B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41198D8-9952-C692-15F2-12B1CD3FFB46}"/>
              </a:ext>
            </a:extLst>
          </p:cNvPr>
          <p:cNvSpPr>
            <a:spLocks noGrp="1"/>
          </p:cNvSpPr>
          <p:nvPr>
            <p:ph type="body" idx="1"/>
          </p:nvPr>
        </p:nvSpPr>
        <p:spPr/>
        <p:txBody>
          <a:bodyPr/>
          <a:lstStyle/>
          <a:p>
            <a:endParaRPr lang="en-US" dirty="0"/>
          </a:p>
        </p:txBody>
      </p:sp>
      <p:pic>
        <p:nvPicPr>
          <p:cNvPr id="4" name="IMG_0391">
            <a:hlinkClick r:id="" action="ppaction://media"/>
            <a:extLst>
              <a:ext uri="{FF2B5EF4-FFF2-40B4-BE49-F238E27FC236}">
                <a16:creationId xmlns:a16="http://schemas.microsoft.com/office/drawing/2014/main" id="{81610D4E-39EB-897D-96AE-A53587F632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3175"/>
            <a:ext cx="12192000" cy="6858000"/>
          </a:xfrm>
          <a:prstGeom prst="rect">
            <a:avLst/>
          </a:prstGeom>
        </p:spPr>
      </p:pic>
    </p:spTree>
    <p:extLst>
      <p:ext uri="{BB962C8B-B14F-4D97-AF65-F5344CB8AC3E}">
        <p14:creationId xmlns:p14="http://schemas.microsoft.com/office/powerpoint/2010/main" val="181583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EE290-8620-E44F-B34C-8D5D6A2742C8}"/>
              </a:ext>
            </a:extLst>
          </p:cNvPr>
          <p:cNvSpPr>
            <a:spLocks noGrp="1"/>
          </p:cNvSpPr>
          <p:nvPr>
            <p:ph type="title"/>
          </p:nvPr>
        </p:nvSpPr>
        <p:spPr/>
        <p:txBody>
          <a:bodyPr/>
          <a:lstStyle/>
          <a:p>
            <a:r>
              <a:rPr lang="en-US" sz="2800"/>
              <a:t>The Second Half of the Barbell</a:t>
            </a:r>
          </a:p>
        </p:txBody>
      </p:sp>
      <p:sp>
        <p:nvSpPr>
          <p:cNvPr id="3" name="Text Placeholder 2">
            <a:extLst>
              <a:ext uri="{FF2B5EF4-FFF2-40B4-BE49-F238E27FC236}">
                <a16:creationId xmlns:a16="http://schemas.microsoft.com/office/drawing/2014/main" id="{47D575CE-B87A-6849-80FB-D9B4B0F97B05}"/>
              </a:ext>
            </a:extLst>
          </p:cNvPr>
          <p:cNvSpPr>
            <a:spLocks noGrp="1"/>
          </p:cNvSpPr>
          <p:nvPr>
            <p:ph type="body" idx="1"/>
          </p:nvPr>
        </p:nvSpPr>
        <p:spPr>
          <a:xfrm>
            <a:off x="609600" y="1417637"/>
            <a:ext cx="10972800" cy="4526100"/>
          </a:xfrm>
        </p:spPr>
        <p:txBody>
          <a:bodyPr/>
          <a:lstStyle/>
          <a:p>
            <a:pPr marL="203200" indent="0">
              <a:buNone/>
            </a:pPr>
            <a:r>
              <a:rPr lang="en-US" sz="2400" dirty="0">
                <a:solidFill>
                  <a:schemeClr val="tx1"/>
                </a:solidFill>
              </a:rPr>
              <a:t>*Bets on a domestic recovery in 2022 Q4</a:t>
            </a:r>
            <a:br>
              <a:rPr lang="en-US" sz="2400" dirty="0">
                <a:solidFill>
                  <a:schemeClr val="tx1"/>
                </a:solidFill>
              </a:rPr>
            </a:br>
            <a:br>
              <a:rPr lang="en-US" sz="2400" dirty="0">
                <a:solidFill>
                  <a:schemeClr val="tx1"/>
                </a:solidFill>
              </a:rPr>
            </a:br>
            <a:r>
              <a:rPr lang="en-US" sz="2400" dirty="0">
                <a:solidFill>
                  <a:schemeClr val="tx1"/>
                </a:solidFill>
              </a:rPr>
              <a:t>*Upside potential in 2024 far greater than tech</a:t>
            </a:r>
            <a:br>
              <a:rPr lang="en-US" sz="2400" dirty="0">
                <a:solidFill>
                  <a:schemeClr val="tx1"/>
                </a:solidFill>
              </a:rPr>
            </a:br>
            <a:br>
              <a:rPr lang="en-US" sz="2400" dirty="0">
                <a:solidFill>
                  <a:schemeClr val="tx1"/>
                </a:solidFill>
              </a:rPr>
            </a:br>
            <a:r>
              <a:rPr lang="en-US" sz="2400" dirty="0">
                <a:solidFill>
                  <a:schemeClr val="tx1"/>
                </a:solidFill>
              </a:rPr>
              <a:t>*Some of these have not moved for 5 or 10 years</a:t>
            </a:r>
            <a:br>
              <a:rPr lang="en-US" sz="2400" dirty="0">
                <a:solidFill>
                  <a:schemeClr val="tx1"/>
                </a:solidFill>
              </a:rPr>
            </a:br>
            <a:br>
              <a:rPr lang="en-US" sz="2400" dirty="0">
                <a:solidFill>
                  <a:schemeClr val="tx1"/>
                </a:solidFill>
              </a:rPr>
            </a:br>
            <a:r>
              <a:rPr lang="en-US" sz="2400" dirty="0">
                <a:solidFill>
                  <a:schemeClr val="tx1"/>
                </a:solidFill>
              </a:rPr>
              <a:t>*Focuses on economically sensitive cyclical industries</a:t>
            </a:r>
            <a:br>
              <a:rPr lang="en-US" sz="2400" dirty="0">
                <a:solidFill>
                  <a:schemeClr val="tx1"/>
                </a:solidFill>
              </a:rPr>
            </a:br>
            <a:br>
              <a:rPr lang="en-US" sz="2400" dirty="0">
                <a:solidFill>
                  <a:schemeClr val="tx1"/>
                </a:solidFill>
              </a:rPr>
            </a:br>
            <a:r>
              <a:rPr lang="en-US" sz="2400" dirty="0">
                <a:solidFill>
                  <a:schemeClr val="tx1"/>
                </a:solidFill>
              </a:rPr>
              <a:t>*Makes a great counterweight to </a:t>
            </a:r>
            <a:br>
              <a:rPr lang="en-US" sz="2400" dirty="0">
                <a:solidFill>
                  <a:schemeClr val="tx1"/>
                </a:solidFill>
              </a:rPr>
            </a:br>
            <a:r>
              <a:rPr lang="en-US" sz="2400" dirty="0">
                <a:solidFill>
                  <a:schemeClr val="tx1"/>
                </a:solidFill>
              </a:rPr>
              <a:t>high-growth technology</a:t>
            </a:r>
            <a:br>
              <a:rPr lang="en-US" sz="2400" dirty="0">
                <a:solidFill>
                  <a:schemeClr val="tx1"/>
                </a:solidFill>
              </a:rPr>
            </a:br>
            <a:br>
              <a:rPr lang="en-US" sz="2400" dirty="0">
                <a:solidFill>
                  <a:schemeClr val="tx1"/>
                </a:solidFill>
              </a:rPr>
            </a:br>
            <a:r>
              <a:rPr lang="en-US" sz="2400" dirty="0">
                <a:solidFill>
                  <a:schemeClr val="tx1"/>
                </a:solidFill>
              </a:rPr>
              <a:t>*We could spend all of next ten years rotating</a:t>
            </a:r>
            <a:br>
              <a:rPr lang="en-US" sz="2400" dirty="0">
                <a:solidFill>
                  <a:schemeClr val="tx1"/>
                </a:solidFill>
              </a:rPr>
            </a:br>
            <a:r>
              <a:rPr lang="en-US" sz="2400" dirty="0">
                <a:solidFill>
                  <a:schemeClr val="tx1"/>
                </a:solidFill>
              </a:rPr>
              <a:t>between the two groups</a:t>
            </a:r>
          </a:p>
        </p:txBody>
      </p:sp>
      <p:pic>
        <p:nvPicPr>
          <p:cNvPr id="4" name="Picture 3">
            <a:extLst>
              <a:ext uri="{FF2B5EF4-FFF2-40B4-BE49-F238E27FC236}">
                <a16:creationId xmlns:a16="http://schemas.microsoft.com/office/drawing/2014/main" id="{47A5B89D-3A51-744C-A09A-6149553A09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58200" y="4194493"/>
            <a:ext cx="3429000" cy="2388870"/>
          </a:xfrm>
          <a:prstGeom prst="rect">
            <a:avLst/>
          </a:prstGeom>
        </p:spPr>
      </p:pic>
    </p:spTree>
    <p:extLst>
      <p:ext uri="{BB962C8B-B14F-4D97-AF65-F5344CB8AC3E}">
        <p14:creationId xmlns:p14="http://schemas.microsoft.com/office/powerpoint/2010/main" val="3205194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515815" y="354522"/>
            <a:ext cx="11488616" cy="2031124"/>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mj-lt"/>
                <a:ea typeface="Calibri"/>
                <a:cs typeface="Calibri"/>
                <a:sym typeface="Calibri"/>
              </a:rPr>
              <a:t>Boeing (BA) –</a:t>
            </a:r>
            <a:br>
              <a:rPr lang="en-US" sz="2400" dirty="0">
                <a:solidFill>
                  <a:schemeClr val="dk1"/>
                </a:solidFill>
                <a:latin typeface="+mj-lt"/>
                <a:ea typeface="Calibri"/>
                <a:cs typeface="Calibri"/>
                <a:sym typeface="Calibri"/>
              </a:rPr>
            </a:br>
            <a:r>
              <a:rPr lang="en-US" sz="1800" i="1" dirty="0">
                <a:effectLst/>
                <a:latin typeface="+mj-lt"/>
                <a:ea typeface="Times New Roman" panose="02020603050405020304" pitchFamily="18" charset="0"/>
              </a:rPr>
              <a:t>FAA Caps Boeing at 38 Deliveries per Month</a:t>
            </a:r>
            <a:r>
              <a:rPr lang="en-US" sz="1800" dirty="0">
                <a:solidFill>
                  <a:schemeClr val="dk1"/>
                </a:solidFill>
                <a:latin typeface="+mj-lt"/>
                <a:ea typeface="Calibri"/>
                <a:cs typeface="Calibri"/>
                <a:sym typeface="Calibri"/>
              </a:rPr>
              <a:t> </a:t>
            </a:r>
            <a:br>
              <a:rPr lang="en-US" sz="1800" dirty="0">
                <a:solidFill>
                  <a:schemeClr val="dk1"/>
                </a:solidFill>
                <a:latin typeface="+mj-lt"/>
                <a:ea typeface="Calibri"/>
                <a:cs typeface="Calibri"/>
                <a:sym typeface="Calibri"/>
              </a:rPr>
            </a:br>
            <a:r>
              <a:rPr lang="en-US" sz="1800" dirty="0">
                <a:effectLst/>
                <a:latin typeface="+mj-lt"/>
                <a:ea typeface="Times New Roman" panose="02020603050405020304" pitchFamily="18" charset="0"/>
              </a:rPr>
              <a:t>Boeing Boss Gets $33 Million Golden Parachute</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a:t>
            </a:r>
            <a:r>
              <a:rPr lang="en-US" sz="2400" b="0" i="1" u="none" strike="noStrike" dirty="0">
                <a:solidFill>
                  <a:srgbClr val="1F1F1F"/>
                </a:solidFill>
                <a:effectLst/>
                <a:highlight>
                  <a:srgbClr val="FFFFFF"/>
                </a:highlight>
                <a:latin typeface="Google Sans"/>
              </a:rPr>
              <a:t>il </a:t>
            </a:r>
            <a:r>
              <a:rPr lang="en-US" sz="2400" b="0" i="1" u="none" strike="noStrike" dirty="0" err="1">
                <a:solidFill>
                  <a:srgbClr val="1F1F1F"/>
                </a:solidFill>
                <a:effectLst/>
                <a:highlight>
                  <a:srgbClr val="FFFFFF"/>
                </a:highlight>
                <a:latin typeface="Google Sans"/>
              </a:rPr>
              <a:t>pesce</a:t>
            </a:r>
            <a:r>
              <a:rPr lang="en-US" sz="2400" b="0" i="1" u="none" strike="noStrike" dirty="0">
                <a:solidFill>
                  <a:srgbClr val="1F1F1F"/>
                </a:solidFill>
                <a:effectLst/>
                <a:highlight>
                  <a:srgbClr val="FFFFFF"/>
                </a:highlight>
                <a:latin typeface="Google Sans"/>
              </a:rPr>
              <a:t> </a:t>
            </a:r>
            <a:r>
              <a:rPr lang="en-US" sz="2400" b="0" i="1" u="none" strike="noStrike" dirty="0" err="1">
                <a:solidFill>
                  <a:srgbClr val="1F1F1F"/>
                </a:solidFill>
                <a:effectLst/>
                <a:highlight>
                  <a:srgbClr val="FFFFFF"/>
                </a:highlight>
                <a:latin typeface="Google Sans"/>
              </a:rPr>
              <a:t>marcisce</a:t>
            </a:r>
            <a:r>
              <a:rPr lang="en-US" sz="2400" b="0" i="1" u="none" strike="noStrike" dirty="0">
                <a:solidFill>
                  <a:srgbClr val="1F1F1F"/>
                </a:solidFill>
                <a:effectLst/>
                <a:highlight>
                  <a:srgbClr val="FFFFFF"/>
                </a:highlight>
                <a:latin typeface="Google Sans"/>
              </a:rPr>
              <a:t> </a:t>
            </a:r>
            <a:r>
              <a:rPr lang="en-US" sz="2400" b="0" i="1" u="none" strike="noStrike" dirty="0" err="1">
                <a:solidFill>
                  <a:srgbClr val="1F1F1F"/>
                </a:solidFill>
                <a:effectLst/>
                <a:highlight>
                  <a:srgbClr val="FFFFFF"/>
                </a:highlight>
                <a:latin typeface="Google Sans"/>
              </a:rPr>
              <a:t>dalla</a:t>
            </a:r>
            <a:r>
              <a:rPr lang="en-US" sz="2400" b="0" i="1" u="none" strike="noStrike" dirty="0">
                <a:solidFill>
                  <a:srgbClr val="1F1F1F"/>
                </a:solidFill>
                <a:effectLst/>
                <a:highlight>
                  <a:srgbClr val="FFFFFF"/>
                </a:highlight>
                <a:latin typeface="Google Sans"/>
              </a:rPr>
              <a:t> </a:t>
            </a:r>
            <a:r>
              <a:rPr lang="en-US" sz="2400" b="0" i="1" u="none" strike="noStrike" dirty="0" err="1">
                <a:solidFill>
                  <a:srgbClr val="1F1F1F"/>
                </a:solidFill>
                <a:effectLst/>
                <a:highlight>
                  <a:srgbClr val="FFFFFF"/>
                </a:highlight>
                <a:latin typeface="Google Sans"/>
              </a:rPr>
              <a:t>testa</a:t>
            </a:r>
            <a:r>
              <a:rPr lang="en-US" sz="2400" b="0" i="1" u="none" strike="noStrike" dirty="0">
                <a:solidFill>
                  <a:srgbClr val="1F1F1F"/>
                </a:solidFill>
                <a:effectLst/>
                <a:highlight>
                  <a:srgbClr val="FFFFFF"/>
                </a:highlight>
                <a:latin typeface="Google Sans"/>
              </a:rPr>
              <a:t>”</a:t>
            </a:r>
            <a:br>
              <a:rPr lang="en-US" sz="1800" dirty="0">
                <a:solidFill>
                  <a:schemeClr val="tx1"/>
                </a:solidFill>
                <a:latin typeface="+mj-lt"/>
                <a:ea typeface="Calibri"/>
                <a:cs typeface="Calibri"/>
                <a:sym typeface="Calibri"/>
              </a:rPr>
            </a:br>
            <a:r>
              <a:rPr lang="en-US" sz="1800" dirty="0">
                <a:solidFill>
                  <a:srgbClr val="FF0000"/>
                </a:solidFill>
                <a:latin typeface="+mj-lt"/>
                <a:ea typeface="Calibri"/>
                <a:cs typeface="Calibri"/>
                <a:sym typeface="Calibri"/>
              </a:rPr>
              <a:t>stopped out of long 2/$190-$200 call spread</a:t>
            </a:r>
            <a:r>
              <a:rPr lang="en-US" sz="1800" dirty="0">
                <a:solidFill>
                  <a:schemeClr val="tx1"/>
                </a:solidFill>
                <a:latin typeface="+mj-lt"/>
                <a:ea typeface="Calibri"/>
                <a:cs typeface="Calibri"/>
                <a:sym typeface="Calibri"/>
              </a:rPr>
              <a:t>, </a:t>
            </a:r>
            <a:r>
              <a:rPr lang="en-US" sz="1800" dirty="0">
                <a:solidFill>
                  <a:srgbClr val="00A64B"/>
                </a:solidFill>
                <a:latin typeface="+mj-lt"/>
                <a:ea typeface="Calibri"/>
                <a:cs typeface="Calibri"/>
                <a:sym typeface="Calibri"/>
              </a:rPr>
              <a:t>took profits on long 5/$17-$175 call spread</a:t>
            </a:r>
            <a:br>
              <a:rPr lang="en-US" sz="1800" dirty="0">
                <a:solidFill>
                  <a:schemeClr val="tx1"/>
                </a:solidFill>
                <a:latin typeface="+mj-lt"/>
                <a:ea typeface="Calibri"/>
                <a:cs typeface="Calibri"/>
                <a:sym typeface="Calibri"/>
              </a:rPr>
            </a:br>
            <a:br>
              <a:rPr lang="en-US" sz="2400" dirty="0">
                <a:solidFill>
                  <a:schemeClr val="dk1"/>
                </a:solidFill>
                <a:latin typeface="Calibri"/>
                <a:ea typeface="Calibri"/>
                <a:cs typeface="Calibri"/>
                <a:sym typeface="Calibri"/>
              </a:rPr>
            </a:br>
            <a:endParaRPr lang="en-US" sz="2400" dirty="0">
              <a:latin typeface="Calibri"/>
              <a:ea typeface="Calibri"/>
              <a:cs typeface="Calibri"/>
            </a:endParaRPr>
          </a:p>
        </p:txBody>
      </p:sp>
      <p:pic>
        <p:nvPicPr>
          <p:cNvPr id="24578" name="Picture 2" descr="Chart">
            <a:extLst>
              <a:ext uri="{FF2B5EF4-FFF2-40B4-BE49-F238E27FC236}">
                <a16:creationId xmlns:a16="http://schemas.microsoft.com/office/drawing/2014/main" id="{A63DC106-A8F2-5A35-6F79-4F6A00F5BA7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08196" y="2034960"/>
            <a:ext cx="5975608" cy="4468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278853"/>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143000" y="457200"/>
            <a:ext cx="92202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Package Delivery- United Parcel Service (UPS) – strike averted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11/$130-$140 call spread</a:t>
            </a:r>
            <a:endParaRPr lang="en-US" sz="1800" dirty="0">
              <a:latin typeface="Calibri"/>
              <a:ea typeface="Calibri"/>
              <a:cs typeface="Calibri"/>
            </a:endParaRPr>
          </a:p>
        </p:txBody>
      </p:sp>
      <p:pic>
        <p:nvPicPr>
          <p:cNvPr id="25602" name="Picture 2" descr="Chart">
            <a:extLst>
              <a:ext uri="{FF2B5EF4-FFF2-40B4-BE49-F238E27FC236}">
                <a16:creationId xmlns:a16="http://schemas.microsoft.com/office/drawing/2014/main" id="{BB16F490-49F3-42F7-3E0E-50C8BA01486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56952" y="1600200"/>
            <a:ext cx="6592296" cy="4929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806769"/>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143000" y="457200"/>
            <a:ext cx="92202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Caterpillar (CAT)- Ag + Infrastructure + Housing</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12/$220-$230 calls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12/$145-$150 call spread</a:t>
            </a:r>
            <a:r>
              <a:rPr lang="en-US" sz="1800" dirty="0">
                <a:solidFill>
                  <a:srgbClr val="00B050"/>
                </a:solidFill>
                <a:latin typeface="Calibri"/>
                <a:ea typeface="Calibri"/>
                <a:cs typeface="Calibri"/>
                <a:sym typeface="Calibri"/>
              </a:rPr>
              <a:t>, </a:t>
            </a:r>
            <a:r>
              <a:rPr lang="en-US" sz="1800" dirty="0">
                <a:solidFill>
                  <a:srgbClr val="00A64B"/>
                </a:solidFill>
                <a:latin typeface="Calibri"/>
                <a:ea typeface="Calibri"/>
                <a:cs typeface="Calibri"/>
                <a:sym typeface="Calibri"/>
              </a:rPr>
              <a:t>took profits on long 11/$125-$135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6626" name="Picture 2" descr="Chart">
            <a:extLst>
              <a:ext uri="{FF2B5EF4-FFF2-40B4-BE49-F238E27FC236}">
                <a16:creationId xmlns:a16="http://schemas.microsoft.com/office/drawing/2014/main" id="{91D9E705-1084-1418-9989-C781E64448A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0559" y="1630146"/>
            <a:ext cx="6379645" cy="477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091623"/>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05103" y="183931"/>
            <a:ext cx="11540359" cy="1143000"/>
          </a:xfrm>
          <a:prstGeom prst="rect">
            <a:avLst/>
          </a:prstGeom>
          <a:noFill/>
          <a:ln>
            <a:noFill/>
          </a:ln>
        </p:spPr>
        <p:txBody>
          <a:bodyPr lIns="91425" tIns="45700" rIns="91425" bIns="45700" anchor="ctr" anchorCtr="0">
            <a:normAutofit fontScale="90000"/>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Freeport McMoRan - (FCX)- Coming Copper Crisis</a:t>
            </a:r>
            <a:br>
              <a:rPr lang="en-US" sz="2400" dirty="0">
                <a:solidFill>
                  <a:schemeClr val="dk1"/>
                </a:solidFill>
                <a:latin typeface="Calibri"/>
                <a:ea typeface="Calibri"/>
                <a:cs typeface="Calibri"/>
                <a:sym typeface="Calibri"/>
              </a:rPr>
            </a:br>
            <a:r>
              <a:rPr lang="en-US" sz="2000" dirty="0">
                <a:effectLst/>
                <a:latin typeface="+mj-lt"/>
                <a:ea typeface="Times New Roman" panose="02020603050405020304" pitchFamily="18" charset="0"/>
              </a:rPr>
              <a:t>Freeport McMoRan Beats, </a:t>
            </a:r>
            <a:r>
              <a:rPr lang="en-US" sz="2000" dirty="0">
                <a:solidFill>
                  <a:srgbClr val="000000"/>
                </a:solidFill>
                <a:effectLst/>
                <a:latin typeface="+mj-lt"/>
                <a:ea typeface="Times New Roman" panose="02020603050405020304" pitchFamily="18" charset="0"/>
              </a:rPr>
              <a:t>helped by higher production and easing costs</a:t>
            </a:r>
            <a:br>
              <a:rPr lang="en-US" sz="2400" dirty="0">
                <a:solidFill>
                  <a:schemeClr val="dk1"/>
                </a:solidFill>
                <a:latin typeface="Calibri"/>
                <a:ea typeface="Calibri"/>
                <a:cs typeface="Calibri"/>
                <a:sym typeface="Calibri"/>
              </a:rPr>
            </a:br>
            <a:r>
              <a:rPr lang="en-US" sz="2000" dirty="0">
                <a:solidFill>
                  <a:srgbClr val="00A64B"/>
                </a:solidFill>
                <a:latin typeface="Calibri"/>
                <a:ea typeface="Calibri"/>
                <a:cs typeface="Calibri"/>
                <a:sym typeface="Calibri"/>
              </a:rPr>
              <a:t>took profits on long 4/$37-$40 call spread</a:t>
            </a:r>
            <a:r>
              <a:rPr lang="en-US" sz="2000" dirty="0">
                <a:solidFill>
                  <a:schemeClr val="tx1"/>
                </a:solidFill>
                <a:latin typeface="Calibri"/>
                <a:ea typeface="Calibri"/>
                <a:cs typeface="Calibri"/>
                <a:sym typeface="Calibri"/>
              </a:rPr>
              <a:t>, </a:t>
            </a:r>
            <a:r>
              <a:rPr lang="en-US" sz="2000" dirty="0">
                <a:solidFill>
                  <a:srgbClr val="00A64B"/>
                </a:solidFill>
                <a:latin typeface="Calibri"/>
                <a:ea typeface="Calibri"/>
                <a:cs typeface="Calibri"/>
                <a:sym typeface="Calibri"/>
              </a:rPr>
              <a:t>took profits on long 5/$42-$45 call spread,</a:t>
            </a:r>
            <a:br>
              <a:rPr lang="en-US" sz="2000" dirty="0">
                <a:solidFill>
                  <a:srgbClr val="00A64B"/>
                </a:solidFill>
                <a:latin typeface="Calibri"/>
                <a:ea typeface="Calibri"/>
                <a:cs typeface="Calibri"/>
                <a:sym typeface="Calibri"/>
              </a:rPr>
            </a:br>
            <a:r>
              <a:rPr lang="en-US" sz="2000" dirty="0">
                <a:solidFill>
                  <a:srgbClr val="FF0000"/>
                </a:solidFill>
                <a:latin typeface="Calibri"/>
                <a:ea typeface="Calibri"/>
                <a:cs typeface="Calibri"/>
                <a:sym typeface="Calibri"/>
              </a:rPr>
              <a:t>stopped out of long $48-$51 put spread</a:t>
            </a:r>
            <a:r>
              <a:rPr lang="en-US" sz="2000" dirty="0">
                <a:solidFill>
                  <a:srgbClr val="00A64B"/>
                </a:solidFill>
                <a:latin typeface="Calibri"/>
                <a:ea typeface="Calibri"/>
                <a:cs typeface="Calibri"/>
                <a:sym typeface="Calibri"/>
              </a:rPr>
              <a:t>, profits on long 6/$32-$35 call spread </a:t>
            </a:r>
            <a:br>
              <a:rPr lang="en-US" sz="2000" dirty="0">
                <a:solidFill>
                  <a:srgbClr val="00A64B"/>
                </a:solidFill>
                <a:latin typeface="Calibri"/>
                <a:ea typeface="Calibri"/>
                <a:cs typeface="Calibri"/>
                <a:sym typeface="Calibri"/>
              </a:rPr>
            </a:br>
            <a:r>
              <a:rPr lang="en-US" sz="2000" dirty="0">
                <a:solidFill>
                  <a:srgbClr val="00A64B"/>
                </a:solidFill>
                <a:latin typeface="Calibri"/>
                <a:ea typeface="Calibri"/>
                <a:cs typeface="Calibri"/>
                <a:sym typeface="Calibri"/>
              </a:rPr>
              <a:t>took profits on long 4/$30-$33 call spread, took profits on long 10/$20-$23 call spread</a:t>
            </a: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7650" name="Picture 2" descr="Chart">
            <a:extLst>
              <a:ext uri="{FF2B5EF4-FFF2-40B4-BE49-F238E27FC236}">
                <a16:creationId xmlns:a16="http://schemas.microsoft.com/office/drawing/2014/main" id="{4AC799F9-500B-522F-92AD-4156BBACE33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3785" y="1926528"/>
            <a:ext cx="6121239" cy="4577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131667"/>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675583" y="304800"/>
            <a:ext cx="11098924" cy="1208691"/>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Walt Disney (DIS) -</a:t>
            </a:r>
            <a:r>
              <a:rPr lang="en-US" sz="1800" dirty="0">
                <a:effectLst/>
                <a:latin typeface="+mj-lt"/>
                <a:ea typeface="Times New Roman" panose="02020603050405020304" pitchFamily="18" charset="0"/>
              </a:rPr>
              <a:t>Disney Beats</a:t>
            </a:r>
            <a:br>
              <a:rPr lang="en-US" sz="24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rPr>
              <a:t>Disney Dives on Earnings Bust, although streaming broke even versus an expected loss</a:t>
            </a:r>
            <a:r>
              <a:rPr lang="en-US" sz="1800" dirty="0">
                <a:effectLst/>
                <a:latin typeface="+mj-lt"/>
              </a:rPr>
              <a:t> </a:t>
            </a: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endParaRPr lang="en-US" sz="1800" dirty="0">
              <a:latin typeface="Calibri"/>
              <a:ea typeface="Calibri"/>
              <a:cs typeface="Calibri"/>
            </a:endParaRPr>
          </a:p>
        </p:txBody>
      </p:sp>
      <p:pic>
        <p:nvPicPr>
          <p:cNvPr id="28674" name="Picture 2" descr="Chart">
            <a:extLst>
              <a:ext uri="{FF2B5EF4-FFF2-40B4-BE49-F238E27FC236}">
                <a16:creationId xmlns:a16="http://schemas.microsoft.com/office/drawing/2014/main" id="{AEBE3571-B674-2D04-DF3E-CB0E2021ED1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30439" y="1464508"/>
            <a:ext cx="6804947" cy="5088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430399"/>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Industrials Sector SPDR (XLI)-</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(GE), (MMM), (UNP), (UTX), (BA), (HON)</a:t>
            </a:r>
          </a:p>
        </p:txBody>
      </p:sp>
      <p:pic>
        <p:nvPicPr>
          <p:cNvPr id="29698" name="Picture 2" descr="Chart">
            <a:extLst>
              <a:ext uri="{FF2B5EF4-FFF2-40B4-BE49-F238E27FC236}">
                <a16:creationId xmlns:a16="http://schemas.microsoft.com/office/drawing/2014/main" id="{51E8D6EA-C5EB-C191-84FE-5CAC78A91AB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72261" y="1295400"/>
            <a:ext cx="6847478" cy="51204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Union Pacific RR (UNP)- Big Stuff to Ship</a:t>
            </a:r>
            <a:br>
              <a:rPr lang="en-US" sz="2000" dirty="0">
                <a:solidFill>
                  <a:schemeClr val="dk1"/>
                </a:solidFill>
                <a:latin typeface="Calibri"/>
                <a:ea typeface="Calibri"/>
                <a:cs typeface="Calibri"/>
                <a:sym typeface="Calibri"/>
              </a:rPr>
            </a:br>
            <a:r>
              <a:rPr lang="en-US" sz="2000" dirty="0">
                <a:solidFill>
                  <a:srgbClr val="00A64B"/>
                </a:solidFill>
                <a:latin typeface="Calibri"/>
                <a:ea typeface="Calibri"/>
                <a:cs typeface="Calibri"/>
                <a:sym typeface="Calibri"/>
              </a:rPr>
              <a:t>took profits on </a:t>
            </a:r>
            <a:r>
              <a:rPr lang="en-US" sz="1800" dirty="0">
                <a:solidFill>
                  <a:srgbClr val="00A64B"/>
                </a:solidFill>
                <a:latin typeface="Calibri"/>
                <a:ea typeface="Calibri"/>
                <a:cs typeface="Calibri"/>
                <a:sym typeface="Calibri"/>
              </a:rPr>
              <a:t>long 5/$200-$210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11/$150-$160 call spread</a:t>
            </a:r>
            <a:br>
              <a:rPr lang="en-US" sz="1800" dirty="0">
                <a:latin typeface="Calibri"/>
                <a:ea typeface="Calibri"/>
                <a:cs typeface="Calibri"/>
              </a:rPr>
            </a:br>
            <a:endParaRPr lang="en-US" sz="1800" dirty="0">
              <a:solidFill>
                <a:schemeClr val="dk1"/>
              </a:solidFill>
              <a:latin typeface="Calibri"/>
              <a:ea typeface="Calibri"/>
              <a:cs typeface="Calibri"/>
              <a:sym typeface="Calibri"/>
            </a:endParaRPr>
          </a:p>
        </p:txBody>
      </p:sp>
      <p:pic>
        <p:nvPicPr>
          <p:cNvPr id="30722" name="Picture 2" descr="Chart">
            <a:extLst>
              <a:ext uri="{FF2B5EF4-FFF2-40B4-BE49-F238E27FC236}">
                <a16:creationId xmlns:a16="http://schemas.microsoft.com/office/drawing/2014/main" id="{ECECDF41-7397-3CAB-179C-64AFF11C5D7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21117" y="1731531"/>
            <a:ext cx="6549766" cy="4897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988918"/>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7BFBD-D53E-0E10-80D7-95F992E486B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2417B7A-3B45-6E9C-F843-4686CAD66080}"/>
              </a:ext>
            </a:extLst>
          </p:cNvPr>
          <p:cNvSpPr>
            <a:spLocks noGrp="1"/>
          </p:cNvSpPr>
          <p:nvPr>
            <p:ph type="body" idx="1"/>
          </p:nvPr>
        </p:nvSpPr>
        <p:spPr/>
        <p:txBody>
          <a:bodyPr/>
          <a:lstStyle/>
          <a:p>
            <a:endParaRPr lang="en-US" dirty="0"/>
          </a:p>
        </p:txBody>
      </p:sp>
      <p:pic>
        <p:nvPicPr>
          <p:cNvPr id="5" name="Picture 4" descr="A graph of a graph&#10;&#10;Description automatically generated with medium confidence">
            <a:extLst>
              <a:ext uri="{FF2B5EF4-FFF2-40B4-BE49-F238E27FC236}">
                <a16:creationId xmlns:a16="http://schemas.microsoft.com/office/drawing/2014/main" id="{19CF8676-E6B9-7997-DB44-64EABB9EDD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18729"/>
            <a:ext cx="12206874" cy="5827642"/>
          </a:xfrm>
          <a:prstGeom prst="rect">
            <a:avLst/>
          </a:prstGeom>
        </p:spPr>
      </p:pic>
    </p:spTree>
    <p:extLst>
      <p:ext uri="{BB962C8B-B14F-4D97-AF65-F5344CB8AC3E}">
        <p14:creationId xmlns:p14="http://schemas.microsoft.com/office/powerpoint/2010/main" val="960768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Wal-Mart (WMT)-</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11/$125-$130 bear put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10/$119-$121 bear put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8/$114-$117 bear put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31746" name="Picture 2" descr="Chart">
            <a:extLst>
              <a:ext uri="{FF2B5EF4-FFF2-40B4-BE49-F238E27FC236}">
                <a16:creationId xmlns:a16="http://schemas.microsoft.com/office/drawing/2014/main" id="{19A91DB7-5E6B-A2BC-4793-09D238BC8C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01651" y="1702418"/>
            <a:ext cx="6588698" cy="4926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22781"/>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318911"/>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mj-lt"/>
                <a:ea typeface="Calibri"/>
                <a:cs typeface="Calibri"/>
                <a:sym typeface="Calibri"/>
              </a:rPr>
              <a:t>Delta Airlines (DAL) – Travel is Back!</a:t>
            </a:r>
            <a:br>
              <a:rPr lang="en-US" sz="2400" dirty="0">
                <a:solidFill>
                  <a:schemeClr val="dk1"/>
                </a:solidFill>
                <a:latin typeface="+mj-lt"/>
                <a:ea typeface="Calibri"/>
                <a:cs typeface="Calibri"/>
                <a:sym typeface="Calibri"/>
              </a:rPr>
            </a:br>
            <a:r>
              <a:rPr lang="en-US" sz="1800" dirty="0">
                <a:solidFill>
                  <a:schemeClr val="dk1"/>
                </a:solidFill>
                <a:latin typeface="+mj-lt"/>
                <a:ea typeface="Calibri"/>
                <a:cs typeface="Calibri"/>
                <a:sym typeface="Calibri"/>
              </a:rPr>
              <a:t>The Non-Boeing Airline – uses Airbuses</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a:t>
            </a:r>
            <a:r>
              <a:rPr lang="en-US" sz="1800" dirty="0">
                <a:solidFill>
                  <a:srgbClr val="FF0000"/>
                </a:solidFill>
                <a:latin typeface="+mj-lt"/>
                <a:ea typeface="Calibri"/>
                <a:cs typeface="Calibri"/>
                <a:sym typeface="Calibri"/>
              </a:rPr>
              <a:t>long 2/$35-$38 call spread</a:t>
            </a: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32770" name="Picture 2" descr="Chart">
            <a:extLst>
              <a:ext uri="{FF2B5EF4-FFF2-40B4-BE49-F238E27FC236}">
                <a16:creationId xmlns:a16="http://schemas.microsoft.com/office/drawing/2014/main" id="{E81F038A-AF03-7AAE-3F67-498EB0DE1C5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14791" y="1652256"/>
            <a:ext cx="6762417" cy="505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91653"/>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Transports Sector SPDR (XTN)- Worst Hit Sector</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(ALGT),  (ALK), (JBLU), (LUV), (CHRW), (DAL) </a:t>
            </a:r>
          </a:p>
        </p:txBody>
      </p:sp>
      <p:pic>
        <p:nvPicPr>
          <p:cNvPr id="33794" name="Picture 2" descr="Chart">
            <a:extLst>
              <a:ext uri="{FF2B5EF4-FFF2-40B4-BE49-F238E27FC236}">
                <a16:creationId xmlns:a16="http://schemas.microsoft.com/office/drawing/2014/main" id="{9F8D9B92-E457-0E31-1B0E-4080399B73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02848" y="1381689"/>
            <a:ext cx="7017599" cy="5247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774040"/>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2595324" y="517538"/>
            <a:ext cx="7001351" cy="645678"/>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Health Care Sector (XLV)</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(JNJ), (PFE), (MRK), (GILD), (ACT), (AMGN)</a:t>
            </a:r>
            <a:br>
              <a:rPr lang="en-US" sz="20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4818" name="Picture 2" descr="Chart">
            <a:extLst>
              <a:ext uri="{FF2B5EF4-FFF2-40B4-BE49-F238E27FC236}">
                <a16:creationId xmlns:a16="http://schemas.microsoft.com/office/drawing/2014/main" id="{F39FA573-F587-E9C4-84B2-5B6E8C15803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1584" y="1274858"/>
            <a:ext cx="7001352" cy="52355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Amgen (AMGN)</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2000" dirty="0">
                <a:solidFill>
                  <a:srgbClr val="00A64B"/>
                </a:solidFill>
                <a:latin typeface="Calibri"/>
                <a:ea typeface="Calibri"/>
                <a:cs typeface="Calibri"/>
                <a:sym typeface="Calibri"/>
              </a:rPr>
              <a:t>long 11/$185-$200 bull call spread</a:t>
            </a:r>
            <a:endParaRPr lang="en-US" sz="2000" dirty="0">
              <a:solidFill>
                <a:schemeClr val="dk1"/>
              </a:solidFill>
              <a:latin typeface="Calibri"/>
              <a:ea typeface="Calibri"/>
              <a:cs typeface="Calibri"/>
              <a:sym typeface="Calibri"/>
            </a:endParaRPr>
          </a:p>
        </p:txBody>
      </p:sp>
      <p:pic>
        <p:nvPicPr>
          <p:cNvPr id="35842" name="Picture 2" descr="Chart">
            <a:extLst>
              <a:ext uri="{FF2B5EF4-FFF2-40B4-BE49-F238E27FC236}">
                <a16:creationId xmlns:a16="http://schemas.microsoft.com/office/drawing/2014/main" id="{36DAE4CD-63B7-C4D0-B9C6-49546E81018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51704" y="1575821"/>
            <a:ext cx="6656092" cy="4977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779783"/>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Goldman Sachs (GS) – </a:t>
            </a:r>
            <a:br>
              <a:rPr lang="en-US" sz="28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rPr>
              <a:t>Goldman Sachs Blows Out Earnings</a:t>
            </a:r>
            <a:r>
              <a:rPr lang="en-US" sz="1800" dirty="0">
                <a:latin typeface="+mj-lt"/>
                <a:ea typeface="Times New Roman" panose="02020603050405020304" pitchFamily="18" charset="0"/>
              </a:rPr>
              <a:t> </a:t>
            </a:r>
            <a:r>
              <a:rPr lang="en-US" sz="1800" dirty="0">
                <a:effectLst/>
                <a:latin typeface="+mj-lt"/>
                <a:ea typeface="Times New Roman" panose="02020603050405020304" pitchFamily="18" charset="0"/>
              </a:rPr>
              <a:t>on a surge in bond trading</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12/$330-$350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11/$330-$350 call spread</a:t>
            </a:r>
            <a:br>
              <a:rPr lang="en-US" sz="1800" dirty="0">
                <a:solidFill>
                  <a:srgbClr val="00A64B"/>
                </a:solidFill>
                <a:latin typeface="Calibri"/>
                <a:ea typeface="Calibri"/>
                <a:cs typeface="Calibri"/>
                <a:sym typeface="Calibri"/>
              </a:rPr>
            </a:br>
            <a:r>
              <a:rPr lang="en-US" sz="1800" dirty="0">
                <a:solidFill>
                  <a:srgbClr val="FF0000"/>
                </a:solidFill>
                <a:latin typeface="Calibri"/>
                <a:ea typeface="Calibri"/>
                <a:cs typeface="Calibri"/>
                <a:sym typeface="Calibri"/>
              </a:rPr>
              <a:t>stop loss on long 11/$385-$395 call spreads</a:t>
            </a:r>
            <a:br>
              <a:rPr lang="en-US" sz="1800" dirty="0">
                <a:solidFill>
                  <a:schemeClr val="tx1"/>
                </a:solidFill>
                <a:latin typeface="Calibri"/>
                <a:ea typeface="Calibri"/>
                <a:cs typeface="Calibri"/>
                <a:sym typeface="Calibri"/>
              </a:rPr>
            </a:br>
            <a:br>
              <a:rPr lang="en-US" sz="1800" dirty="0">
                <a:solidFill>
                  <a:srgbClr val="00A64B"/>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36866" name="Picture 2" descr="Chart">
            <a:extLst>
              <a:ext uri="{FF2B5EF4-FFF2-40B4-BE49-F238E27FC236}">
                <a16:creationId xmlns:a16="http://schemas.microsoft.com/office/drawing/2014/main" id="{1E06513D-790C-A26D-188D-CEA028AF7D4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86931" y="1976678"/>
            <a:ext cx="6018138" cy="4500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612644"/>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Morgan Stanley (MS) </a:t>
            </a:r>
            <a:br>
              <a:rPr lang="en-US" sz="28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rPr>
              <a:t>Morgan Stanley Beats, on surge in investment banking business</a:t>
            </a:r>
            <a:r>
              <a:rPr lang="en-US" sz="2400" dirty="0">
                <a:effectLst/>
                <a:latin typeface="+mj-lt"/>
              </a:rPr>
              <a:t> </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4/$65-$70 call spread</a:t>
            </a:r>
            <a:br>
              <a:rPr lang="en-US" sz="1800" dirty="0">
                <a:solidFill>
                  <a:srgbClr val="00A64B"/>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37890" name="Picture 2" descr="Chart">
            <a:extLst>
              <a:ext uri="{FF2B5EF4-FFF2-40B4-BE49-F238E27FC236}">
                <a16:creationId xmlns:a16="http://schemas.microsoft.com/office/drawing/2014/main" id="{41536DE1-5D46-32DF-71AF-60974E3CB24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57321" y="1676400"/>
            <a:ext cx="6677357" cy="4993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310563"/>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156138" y="533400"/>
            <a:ext cx="9054662" cy="1295400"/>
          </a:xfrm>
          <a:prstGeom prst="rect">
            <a:avLst/>
          </a:prstGeom>
          <a:noFill/>
          <a:ln>
            <a:noFill/>
          </a:ln>
        </p:spPr>
        <p:txBody>
          <a:bodyPr lIns="91425" tIns="45700" rIns="91425" bIns="45700" anchor="ctr" anchorCtr="0">
            <a:noAutofit/>
          </a:bodyPr>
          <a:lstStyle/>
          <a:p>
            <a:pPr lvl="0">
              <a:buClr>
                <a:schemeClr val="dk1"/>
              </a:buClr>
              <a:buSzPct val="25000"/>
            </a:pP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JP Morgan Chase (JPM) – </a:t>
            </a:r>
            <a:br>
              <a:rPr lang="en-US" sz="18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cs typeface="Times New Roman" panose="02020603050405020304" pitchFamily="18" charset="0"/>
              </a:rPr>
              <a:t>JP Morgan Misses on Earnings, tanking the shares by $10</a:t>
            </a:r>
            <a:r>
              <a:rPr lang="en-US" sz="3600" dirty="0">
                <a:effectLst/>
                <a:latin typeface="+mj-lt"/>
                <a:cs typeface="Times New Roman" panose="02020603050405020304" pitchFamily="18" charset="0"/>
              </a:rPr>
              <a:t>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4/$105-$115 call spread </a:t>
            </a: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br>
            <a:endParaRPr lang="en-US" sz="1800" dirty="0">
              <a:solidFill>
                <a:srgbClr val="FF0000"/>
              </a:solidFill>
              <a:latin typeface="Calibri"/>
              <a:ea typeface="Calibri"/>
              <a:cs typeface="Calibri"/>
              <a:sym typeface="Calibri"/>
            </a:endParaRPr>
          </a:p>
        </p:txBody>
      </p:sp>
      <p:pic>
        <p:nvPicPr>
          <p:cNvPr id="38914" name="Picture 2" descr="Chart">
            <a:extLst>
              <a:ext uri="{FF2B5EF4-FFF2-40B4-BE49-F238E27FC236}">
                <a16:creationId xmlns:a16="http://schemas.microsoft.com/office/drawing/2014/main" id="{E20825FB-9FE4-BFE3-6B56-CE4F2327F10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51116" y="1828800"/>
            <a:ext cx="6464706" cy="4834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315692"/>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398585" y="381000"/>
            <a:ext cx="1124243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Bank of America (BAC) </a:t>
            </a:r>
            <a:r>
              <a:rPr lang="en-US" sz="2800" dirty="0">
                <a:solidFill>
                  <a:schemeClr val="dk1"/>
                </a:solidFill>
                <a:latin typeface="+mn-lt"/>
                <a:ea typeface="Calibri"/>
                <a:cs typeface="Calibri"/>
                <a:sym typeface="Calibri"/>
              </a:rPr>
              <a:t>– </a:t>
            </a:r>
            <a:r>
              <a:rPr lang="en-US" sz="1800" b="1" i="1" dirty="0">
                <a:effectLst/>
                <a:latin typeface="+mn-lt"/>
                <a:ea typeface="Times New Roman" panose="02020603050405020304" pitchFamily="18" charset="0"/>
              </a:rPr>
              <a:t>Bank of America Rips</a:t>
            </a:r>
            <a:r>
              <a:rPr lang="en-US" sz="1800" dirty="0">
                <a:effectLst/>
                <a:latin typeface="+mn-lt"/>
                <a:ea typeface="Times New Roman" panose="02020603050405020304" pitchFamily="18" charset="0"/>
              </a:rPr>
              <a:t>, on a great earnings report</a:t>
            </a:r>
            <a:r>
              <a:rPr lang="en-US" sz="3600" dirty="0">
                <a:effectLst/>
                <a:latin typeface="+mn-lt"/>
              </a:rPr>
              <a:t>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4/$20-$23 call spread</a:t>
            </a:r>
            <a:br>
              <a:rPr lang="en-US" sz="1800" dirty="0">
                <a:solidFill>
                  <a:schemeClr val="tx1"/>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39938" name="Picture 2" descr="Chart">
            <a:extLst>
              <a:ext uri="{FF2B5EF4-FFF2-40B4-BE49-F238E27FC236}">
                <a16:creationId xmlns:a16="http://schemas.microsoft.com/office/drawing/2014/main" id="{877130C8-C910-77F9-3589-F7A64AE60D8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17326" y="1676400"/>
            <a:ext cx="6804947" cy="5088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969903"/>
      </p:ext>
    </p:extLst>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Citigroup (C) –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4/$30-$35 call spread</a:t>
            </a:r>
            <a:br>
              <a:rPr lang="en-US" sz="1800" dirty="0">
                <a:solidFill>
                  <a:schemeClr val="tx1"/>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40962" name="Picture 2" descr="Chart">
            <a:extLst>
              <a:ext uri="{FF2B5EF4-FFF2-40B4-BE49-F238E27FC236}">
                <a16:creationId xmlns:a16="http://schemas.microsoft.com/office/drawing/2014/main" id="{C666FB50-A920-EE28-B518-80AC008BA91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6764" y="1563229"/>
            <a:ext cx="6571031" cy="4913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506918"/>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10" name="TextBox 9">
            <a:extLst>
              <a:ext uri="{FF2B5EF4-FFF2-40B4-BE49-F238E27FC236}">
                <a16:creationId xmlns:a16="http://schemas.microsoft.com/office/drawing/2014/main" id="{B4A79E0C-D03C-894E-8D0C-D6C1DECB54F1}"/>
              </a:ext>
            </a:extLst>
          </p:cNvPr>
          <p:cNvSpPr txBox="1"/>
          <p:nvPr/>
        </p:nvSpPr>
        <p:spPr>
          <a:xfrm>
            <a:off x="8364146" y="2170158"/>
            <a:ext cx="2593980" cy="830997"/>
          </a:xfrm>
          <a:prstGeom prst="rect">
            <a:avLst/>
          </a:prstGeom>
          <a:noFill/>
        </p:spPr>
        <p:txBody>
          <a:bodyPr wrap="none" rtlCol="0">
            <a:spAutoFit/>
          </a:bodyPr>
          <a:lstStyle/>
          <a:p>
            <a:pPr algn="ctr"/>
            <a:r>
              <a:rPr lang="en-US" sz="2400" b="1" dirty="0"/>
              <a:t>Expiration Value</a:t>
            </a:r>
            <a:br>
              <a:rPr lang="en-US" sz="2400" b="1" dirty="0"/>
            </a:br>
            <a:r>
              <a:rPr lang="en-US" sz="2400" b="1" dirty="0">
                <a:solidFill>
                  <a:srgbClr val="00A64B"/>
                </a:solidFill>
              </a:rPr>
              <a:t>+20.31%</a:t>
            </a:r>
          </a:p>
        </p:txBody>
      </p:sp>
      <p:sp>
        <p:nvSpPr>
          <p:cNvPr id="4" name="TextBox 3">
            <a:extLst>
              <a:ext uri="{FF2B5EF4-FFF2-40B4-BE49-F238E27FC236}">
                <a16:creationId xmlns:a16="http://schemas.microsoft.com/office/drawing/2014/main" id="{1532160A-02C6-392E-55B2-BB485B314BB1}"/>
              </a:ext>
            </a:extLst>
          </p:cNvPr>
          <p:cNvSpPr txBox="1"/>
          <p:nvPr/>
        </p:nvSpPr>
        <p:spPr>
          <a:xfrm>
            <a:off x="1968306" y="-91999"/>
            <a:ext cx="7795720" cy="2677656"/>
          </a:xfrm>
          <a:prstGeom prst="rect">
            <a:avLst/>
          </a:prstGeom>
          <a:noFill/>
        </p:spPr>
        <p:txBody>
          <a:bodyPr wrap="square">
            <a:spAutoFit/>
          </a:bodyPr>
          <a:lstStyle/>
          <a:p>
            <a:pPr algn="ctr"/>
            <a:br>
              <a:rPr lang="en-US" sz="2400" b="1" dirty="0"/>
            </a:br>
            <a:br>
              <a:rPr lang="en-US" sz="2400" b="1" dirty="0"/>
            </a:br>
            <a:r>
              <a:rPr lang="en-US" sz="2400" b="1" dirty="0"/>
              <a:t>Portfolio Review – Aggressively Neutral</a:t>
            </a:r>
            <a:br>
              <a:rPr lang="en-US" sz="2400" b="1" dirty="0"/>
            </a:br>
            <a:r>
              <a:rPr lang="en-US" sz="2400" b="1" dirty="0"/>
              <a:t>10% risk on, long, 20% risk off, 70% cash</a:t>
            </a:r>
            <a:br>
              <a:rPr lang="en-US" sz="2400" b="1" dirty="0"/>
            </a:br>
            <a:br>
              <a:rPr lang="en-US" sz="2400" b="1" dirty="0"/>
            </a:br>
            <a:br>
              <a:rPr lang="en-US" sz="2400" b="1" dirty="0"/>
            </a:br>
            <a:endParaRPr lang="en-US" sz="2400" b="1" dirty="0"/>
          </a:p>
        </p:txBody>
      </p:sp>
      <p:graphicFrame>
        <p:nvGraphicFramePr>
          <p:cNvPr id="2" name="Table 1">
            <a:extLst>
              <a:ext uri="{FF2B5EF4-FFF2-40B4-BE49-F238E27FC236}">
                <a16:creationId xmlns:a16="http://schemas.microsoft.com/office/drawing/2014/main" id="{8066FBC1-C277-387C-36EE-1FC64435008F}"/>
              </a:ext>
            </a:extLst>
          </p:cNvPr>
          <p:cNvGraphicFramePr>
            <a:graphicFrameLocks noGrp="1"/>
          </p:cNvGraphicFramePr>
          <p:nvPr>
            <p:extLst>
              <p:ext uri="{D42A27DB-BD31-4B8C-83A1-F6EECF244321}">
                <p14:modId xmlns:p14="http://schemas.microsoft.com/office/powerpoint/2010/main" val="952330129"/>
              </p:ext>
            </p:extLst>
          </p:nvPr>
        </p:nvGraphicFramePr>
        <p:xfrm>
          <a:off x="650126" y="1711098"/>
          <a:ext cx="5445874" cy="4525962"/>
        </p:xfrm>
        <a:graphic>
          <a:graphicData uri="http://schemas.openxmlformats.org/drawingml/2006/table">
            <a:tbl>
              <a:tblPr>
                <a:tableStyleId>{D65DD7F7-462A-4F70-8277-D15755171BC1}</a:tableStyleId>
              </a:tblPr>
              <a:tblGrid>
                <a:gridCol w="4318870">
                  <a:extLst>
                    <a:ext uri="{9D8B030D-6E8A-4147-A177-3AD203B41FA5}">
                      <a16:colId xmlns:a16="http://schemas.microsoft.com/office/drawing/2014/main" val="3010310344"/>
                    </a:ext>
                  </a:extLst>
                </a:gridCol>
                <a:gridCol w="1127004">
                  <a:extLst>
                    <a:ext uri="{9D8B030D-6E8A-4147-A177-3AD203B41FA5}">
                      <a16:colId xmlns:a16="http://schemas.microsoft.com/office/drawing/2014/main" val="2764261177"/>
                    </a:ext>
                  </a:extLst>
                </a:gridCol>
              </a:tblGrid>
              <a:tr h="323283">
                <a:tc>
                  <a:txBody>
                    <a:bodyPr/>
                    <a:lstStyle/>
                    <a:p>
                      <a:pPr algn="ctr" fontAlgn="b"/>
                      <a:r>
                        <a:rPr lang="en-US" sz="1700" u="sng" strike="noStrike">
                          <a:effectLst/>
                        </a:rPr>
                        <a:t>Risk On</a:t>
                      </a:r>
                      <a:endParaRPr lang="en-US" sz="1700" b="1" i="0" u="sng" strike="noStrike">
                        <a:solidFill>
                          <a:srgbClr val="000000"/>
                        </a:solidFill>
                        <a:effectLst/>
                        <a:latin typeface="Helvetica" pitchFamily="2" charset="0"/>
                      </a:endParaRPr>
                    </a:p>
                  </a:txBody>
                  <a:tcPr marL="7885" marR="7885" marT="7885" marB="0" anchor="b"/>
                </a:tc>
                <a:tc>
                  <a:txBody>
                    <a:bodyPr/>
                    <a:lstStyle/>
                    <a:p>
                      <a:pPr algn="ctr" fontAlgn="b"/>
                      <a:r>
                        <a:rPr lang="en-US" sz="1700" u="none" strike="noStrike">
                          <a:effectLst/>
                        </a:rPr>
                        <a:t> </a:t>
                      </a:r>
                      <a:endParaRPr lang="en-US" sz="1700" b="1" i="0" u="none" strike="noStrike">
                        <a:solidFill>
                          <a:srgbClr val="000000"/>
                        </a:solidFill>
                        <a:effectLst/>
                        <a:latin typeface="Helvetica" pitchFamily="2" charset="0"/>
                      </a:endParaRPr>
                    </a:p>
                  </a:txBody>
                  <a:tcPr marL="7885" marR="7885" marT="7885" marB="0" anchor="b"/>
                </a:tc>
                <a:extLst>
                  <a:ext uri="{0D108BD9-81ED-4DB2-BD59-A6C34878D82A}">
                    <a16:rowId xmlns:a16="http://schemas.microsoft.com/office/drawing/2014/main" val="2214398063"/>
                  </a:ext>
                </a:extLst>
              </a:tr>
              <a:tr h="323283">
                <a:tc>
                  <a:txBody>
                    <a:bodyPr/>
                    <a:lstStyle/>
                    <a:p>
                      <a:pPr algn="ctr" fontAlgn="b"/>
                      <a:r>
                        <a:rPr lang="en-US" sz="1700" u="sng" strike="noStrike">
                          <a:effectLst/>
                        </a:rPr>
                        <a:t> </a:t>
                      </a:r>
                      <a:endParaRPr lang="en-US" sz="1700" b="1" i="0" u="sng" strike="noStrike">
                        <a:solidFill>
                          <a:srgbClr val="000000"/>
                        </a:solidFill>
                        <a:effectLst/>
                        <a:latin typeface="Helvetica" pitchFamily="2" charset="0"/>
                      </a:endParaRPr>
                    </a:p>
                  </a:txBody>
                  <a:tcPr marL="7885" marR="7885" marT="7885" marB="0" anchor="b"/>
                </a:tc>
                <a:tc>
                  <a:txBody>
                    <a:bodyPr/>
                    <a:lstStyle/>
                    <a:p>
                      <a:pPr algn="ctr" fontAlgn="b"/>
                      <a:r>
                        <a:rPr lang="en-US" sz="1700" u="none" strike="noStrike">
                          <a:effectLst/>
                        </a:rPr>
                        <a:t> </a:t>
                      </a:r>
                      <a:endParaRPr lang="en-US" sz="1700" b="1" i="0" u="none" strike="noStrike">
                        <a:solidFill>
                          <a:srgbClr val="000000"/>
                        </a:solidFill>
                        <a:effectLst/>
                        <a:latin typeface="Helvetica" pitchFamily="2" charset="0"/>
                      </a:endParaRPr>
                    </a:p>
                  </a:txBody>
                  <a:tcPr marL="7885" marR="7885" marT="7885" marB="0" anchor="b"/>
                </a:tc>
                <a:extLst>
                  <a:ext uri="{0D108BD9-81ED-4DB2-BD59-A6C34878D82A}">
                    <a16:rowId xmlns:a16="http://schemas.microsoft.com/office/drawing/2014/main" val="2338814277"/>
                  </a:ext>
                </a:extLst>
              </a:tr>
              <a:tr h="323283">
                <a:tc>
                  <a:txBody>
                    <a:bodyPr/>
                    <a:lstStyle/>
                    <a:p>
                      <a:pPr algn="l" fontAlgn="b"/>
                      <a:r>
                        <a:rPr lang="en-US" sz="2000" u="none" strike="noStrike">
                          <a:effectLst/>
                        </a:rPr>
                        <a:t>(AMZN) $160-$170 call spread</a:t>
                      </a:r>
                      <a:endParaRPr lang="en-US" sz="2000" b="0" i="0" u="none" strike="noStrike">
                        <a:solidFill>
                          <a:srgbClr val="000000"/>
                        </a:solidFill>
                        <a:effectLst/>
                        <a:latin typeface="Helvetica" pitchFamily="2" charset="0"/>
                      </a:endParaRPr>
                    </a:p>
                  </a:txBody>
                  <a:tcPr marL="7885" marR="7885" marT="7885" marB="0" anchor="b"/>
                </a:tc>
                <a:tc>
                  <a:txBody>
                    <a:bodyPr/>
                    <a:lstStyle/>
                    <a:p>
                      <a:pPr algn="ctr" fontAlgn="b"/>
                      <a:r>
                        <a:rPr lang="en-US" sz="1700" u="none" strike="noStrike">
                          <a:effectLst/>
                        </a:rPr>
                        <a:t>10.00%</a:t>
                      </a:r>
                      <a:endParaRPr lang="en-US" sz="1700" b="1" i="0" u="none" strike="noStrike">
                        <a:solidFill>
                          <a:srgbClr val="000000"/>
                        </a:solidFill>
                        <a:effectLst/>
                        <a:latin typeface="Helvetica" pitchFamily="2" charset="0"/>
                      </a:endParaRPr>
                    </a:p>
                  </a:txBody>
                  <a:tcPr marL="7885" marR="7885" marT="7885" marB="0" anchor="b"/>
                </a:tc>
                <a:extLst>
                  <a:ext uri="{0D108BD9-81ED-4DB2-BD59-A6C34878D82A}">
                    <a16:rowId xmlns:a16="http://schemas.microsoft.com/office/drawing/2014/main" val="263801907"/>
                  </a:ext>
                </a:extLst>
              </a:tr>
              <a:tr h="323283">
                <a:tc>
                  <a:txBody>
                    <a:bodyPr/>
                    <a:lstStyle/>
                    <a:p>
                      <a:pPr algn="l" fontAlgn="b"/>
                      <a:r>
                        <a:rPr lang="en-US" sz="1700" u="none" strike="noStrike">
                          <a:effectLst/>
                        </a:rPr>
                        <a:t> </a:t>
                      </a:r>
                      <a:endParaRPr lang="en-US" sz="1700" b="1" i="0" u="none" strike="noStrike">
                        <a:solidFill>
                          <a:srgbClr val="000000"/>
                        </a:solidFill>
                        <a:effectLst/>
                        <a:latin typeface="Helvetica" pitchFamily="2" charset="0"/>
                      </a:endParaRPr>
                    </a:p>
                  </a:txBody>
                  <a:tcPr marL="7885" marR="7885" marT="7885" marB="0" anchor="b"/>
                </a:tc>
                <a:tc>
                  <a:txBody>
                    <a:bodyPr/>
                    <a:lstStyle/>
                    <a:p>
                      <a:pPr algn="ctr" fontAlgn="b"/>
                      <a:r>
                        <a:rPr lang="en-US" sz="1700" u="none" strike="noStrike">
                          <a:effectLst/>
                        </a:rPr>
                        <a:t> </a:t>
                      </a:r>
                      <a:endParaRPr lang="en-US" sz="1700" b="1" i="0" u="none" strike="noStrike">
                        <a:solidFill>
                          <a:srgbClr val="000000"/>
                        </a:solidFill>
                        <a:effectLst/>
                        <a:latin typeface="Helvetica" pitchFamily="2" charset="0"/>
                      </a:endParaRPr>
                    </a:p>
                  </a:txBody>
                  <a:tcPr marL="7885" marR="7885" marT="7885" marB="0" anchor="b"/>
                </a:tc>
                <a:extLst>
                  <a:ext uri="{0D108BD9-81ED-4DB2-BD59-A6C34878D82A}">
                    <a16:rowId xmlns:a16="http://schemas.microsoft.com/office/drawing/2014/main" val="2174900120"/>
                  </a:ext>
                </a:extLst>
              </a:tr>
              <a:tr h="323283">
                <a:tc>
                  <a:txBody>
                    <a:bodyPr/>
                    <a:lstStyle/>
                    <a:p>
                      <a:pPr algn="ctr" fontAlgn="b"/>
                      <a:r>
                        <a:rPr lang="en-US" sz="1700" u="sng" strike="noStrike">
                          <a:effectLst/>
                        </a:rPr>
                        <a:t>Risk Off</a:t>
                      </a:r>
                      <a:endParaRPr lang="en-US" sz="1700" b="1" i="0" u="sng" strike="noStrike">
                        <a:solidFill>
                          <a:srgbClr val="000000"/>
                        </a:solidFill>
                        <a:effectLst/>
                        <a:latin typeface="Helvetica" pitchFamily="2" charset="0"/>
                      </a:endParaRPr>
                    </a:p>
                  </a:txBody>
                  <a:tcPr marL="7885" marR="7885" marT="7885" marB="0" anchor="b"/>
                </a:tc>
                <a:tc>
                  <a:txBody>
                    <a:bodyPr/>
                    <a:lstStyle/>
                    <a:p>
                      <a:pPr algn="ctr" fontAlgn="b"/>
                      <a:r>
                        <a:rPr lang="en-US" sz="1700" u="none" strike="noStrike">
                          <a:effectLst/>
                        </a:rPr>
                        <a:t> </a:t>
                      </a:r>
                      <a:endParaRPr lang="en-US" sz="1700" b="1" i="0" u="none" strike="noStrike">
                        <a:solidFill>
                          <a:srgbClr val="000000"/>
                        </a:solidFill>
                        <a:effectLst/>
                        <a:latin typeface="Helvetica" pitchFamily="2" charset="0"/>
                      </a:endParaRPr>
                    </a:p>
                  </a:txBody>
                  <a:tcPr marL="7885" marR="7885" marT="7885" marB="0" anchor="b"/>
                </a:tc>
                <a:extLst>
                  <a:ext uri="{0D108BD9-81ED-4DB2-BD59-A6C34878D82A}">
                    <a16:rowId xmlns:a16="http://schemas.microsoft.com/office/drawing/2014/main" val="1327421488"/>
                  </a:ext>
                </a:extLst>
              </a:tr>
              <a:tr h="323283">
                <a:tc>
                  <a:txBody>
                    <a:bodyPr/>
                    <a:lstStyle/>
                    <a:p>
                      <a:pPr algn="ctr" fontAlgn="b"/>
                      <a:r>
                        <a:rPr lang="en-US" sz="1700" u="sng" strike="noStrike">
                          <a:effectLst/>
                        </a:rPr>
                        <a:t> </a:t>
                      </a:r>
                      <a:endParaRPr lang="en-US" sz="1700" b="1" i="0" u="sng" strike="noStrike">
                        <a:solidFill>
                          <a:srgbClr val="000000"/>
                        </a:solidFill>
                        <a:effectLst/>
                        <a:latin typeface="Helvetica" pitchFamily="2" charset="0"/>
                      </a:endParaRPr>
                    </a:p>
                  </a:txBody>
                  <a:tcPr marL="7885" marR="7885" marT="7885" marB="0" anchor="b"/>
                </a:tc>
                <a:tc>
                  <a:txBody>
                    <a:bodyPr/>
                    <a:lstStyle/>
                    <a:p>
                      <a:pPr algn="ctr" fontAlgn="b"/>
                      <a:r>
                        <a:rPr lang="en-US" sz="1700" u="none" strike="noStrike">
                          <a:effectLst/>
                        </a:rPr>
                        <a:t> </a:t>
                      </a:r>
                      <a:endParaRPr lang="en-US" sz="1700" b="1" i="0" u="none" strike="noStrike">
                        <a:solidFill>
                          <a:srgbClr val="000000"/>
                        </a:solidFill>
                        <a:effectLst/>
                        <a:latin typeface="Helvetica" pitchFamily="2" charset="0"/>
                      </a:endParaRPr>
                    </a:p>
                  </a:txBody>
                  <a:tcPr marL="7885" marR="7885" marT="7885" marB="0" anchor="b"/>
                </a:tc>
                <a:extLst>
                  <a:ext uri="{0D108BD9-81ED-4DB2-BD59-A6C34878D82A}">
                    <a16:rowId xmlns:a16="http://schemas.microsoft.com/office/drawing/2014/main" val="1987396442"/>
                  </a:ext>
                </a:extLst>
              </a:tr>
              <a:tr h="323283">
                <a:tc>
                  <a:txBody>
                    <a:bodyPr/>
                    <a:lstStyle/>
                    <a:p>
                      <a:pPr algn="l" fontAlgn="b"/>
                      <a:r>
                        <a:rPr lang="en-US" sz="2000" u="none" strike="noStrike">
                          <a:effectLst/>
                        </a:rPr>
                        <a:t>(GLD) $200-$205 call spread</a:t>
                      </a:r>
                      <a:endParaRPr lang="en-US" sz="2000" b="0" i="0" u="none" strike="noStrike">
                        <a:solidFill>
                          <a:srgbClr val="000000"/>
                        </a:solidFill>
                        <a:effectLst/>
                        <a:latin typeface="Helvetica" pitchFamily="2" charset="0"/>
                      </a:endParaRPr>
                    </a:p>
                  </a:txBody>
                  <a:tcPr marL="7885" marR="7885" marT="7885" marB="0" anchor="b"/>
                </a:tc>
                <a:tc>
                  <a:txBody>
                    <a:bodyPr/>
                    <a:lstStyle/>
                    <a:p>
                      <a:pPr algn="ctr" fontAlgn="b"/>
                      <a:r>
                        <a:rPr lang="en-US" sz="2000" u="none" strike="noStrike">
                          <a:effectLst/>
                        </a:rPr>
                        <a:t>-10.00%</a:t>
                      </a:r>
                      <a:endParaRPr lang="en-US" sz="2000" b="0" i="0" u="none" strike="noStrike">
                        <a:solidFill>
                          <a:srgbClr val="000000"/>
                        </a:solidFill>
                        <a:effectLst/>
                        <a:latin typeface="Helvetica" pitchFamily="2" charset="0"/>
                      </a:endParaRPr>
                    </a:p>
                  </a:txBody>
                  <a:tcPr marL="7885" marR="7885" marT="7885" marB="0" anchor="b"/>
                </a:tc>
                <a:extLst>
                  <a:ext uri="{0D108BD9-81ED-4DB2-BD59-A6C34878D82A}">
                    <a16:rowId xmlns:a16="http://schemas.microsoft.com/office/drawing/2014/main" val="987791146"/>
                  </a:ext>
                </a:extLst>
              </a:tr>
              <a:tr h="323283">
                <a:tc>
                  <a:txBody>
                    <a:bodyPr/>
                    <a:lstStyle/>
                    <a:p>
                      <a:pPr algn="l" fontAlgn="b"/>
                      <a:r>
                        <a:rPr lang="en-US" sz="2000" u="none" strike="noStrike">
                          <a:effectLst/>
                        </a:rPr>
                        <a:t>(SLV) $23-$25 call spread</a:t>
                      </a:r>
                      <a:endParaRPr lang="en-US" sz="2000" b="0" i="0" u="none" strike="noStrike">
                        <a:solidFill>
                          <a:srgbClr val="000000"/>
                        </a:solidFill>
                        <a:effectLst/>
                        <a:latin typeface="Helvetica" pitchFamily="2" charset="0"/>
                      </a:endParaRPr>
                    </a:p>
                  </a:txBody>
                  <a:tcPr marL="7885" marR="7885" marT="7885" marB="0" anchor="b"/>
                </a:tc>
                <a:tc>
                  <a:txBody>
                    <a:bodyPr/>
                    <a:lstStyle/>
                    <a:p>
                      <a:pPr algn="ctr" fontAlgn="b"/>
                      <a:r>
                        <a:rPr lang="en-US" sz="2000" u="none" strike="noStrike">
                          <a:effectLst/>
                        </a:rPr>
                        <a:t>-10.00%</a:t>
                      </a:r>
                      <a:endParaRPr lang="en-US" sz="2000" b="0" i="0" u="none" strike="noStrike">
                        <a:solidFill>
                          <a:srgbClr val="000000"/>
                        </a:solidFill>
                        <a:effectLst/>
                        <a:latin typeface="Helvetica" pitchFamily="2" charset="0"/>
                      </a:endParaRPr>
                    </a:p>
                  </a:txBody>
                  <a:tcPr marL="7885" marR="7885" marT="7885" marB="0" anchor="b"/>
                </a:tc>
                <a:extLst>
                  <a:ext uri="{0D108BD9-81ED-4DB2-BD59-A6C34878D82A}">
                    <a16:rowId xmlns:a16="http://schemas.microsoft.com/office/drawing/2014/main" val="1136470427"/>
                  </a:ext>
                </a:extLst>
              </a:tr>
              <a:tr h="323283">
                <a:tc>
                  <a:txBody>
                    <a:bodyPr/>
                    <a:lstStyle/>
                    <a:p>
                      <a:pPr algn="l" fontAlgn="b"/>
                      <a:r>
                        <a:rPr lang="en-US" sz="2000" u="none" strike="noStrike">
                          <a:effectLst/>
                        </a:rPr>
                        <a:t> </a:t>
                      </a:r>
                      <a:endParaRPr lang="en-US" sz="2000" b="0" i="0" u="none" strike="noStrike">
                        <a:solidFill>
                          <a:srgbClr val="000000"/>
                        </a:solidFill>
                        <a:effectLst/>
                        <a:latin typeface="Helvetica" pitchFamily="2" charset="0"/>
                      </a:endParaRPr>
                    </a:p>
                  </a:txBody>
                  <a:tcPr marL="7885" marR="7885" marT="7885" marB="0" anchor="b"/>
                </a:tc>
                <a:tc>
                  <a:txBody>
                    <a:bodyPr/>
                    <a:lstStyle/>
                    <a:p>
                      <a:pPr algn="ctr" fontAlgn="b"/>
                      <a:r>
                        <a:rPr lang="en-US" sz="2000" u="none" strike="noStrike">
                          <a:effectLst/>
                        </a:rPr>
                        <a:t> </a:t>
                      </a:r>
                      <a:endParaRPr lang="en-US" sz="2000" b="0" i="0" u="none" strike="noStrike">
                        <a:solidFill>
                          <a:srgbClr val="000000"/>
                        </a:solidFill>
                        <a:effectLst/>
                        <a:latin typeface="Helvetica" pitchFamily="2" charset="0"/>
                      </a:endParaRPr>
                    </a:p>
                  </a:txBody>
                  <a:tcPr marL="7885" marR="7885" marT="7885" marB="0" anchor="b"/>
                </a:tc>
                <a:extLst>
                  <a:ext uri="{0D108BD9-81ED-4DB2-BD59-A6C34878D82A}">
                    <a16:rowId xmlns:a16="http://schemas.microsoft.com/office/drawing/2014/main" val="1383465770"/>
                  </a:ext>
                </a:extLst>
              </a:tr>
              <a:tr h="323283">
                <a:tc>
                  <a:txBody>
                    <a:bodyPr/>
                    <a:lstStyle/>
                    <a:p>
                      <a:pPr algn="l" fontAlgn="b"/>
                      <a:r>
                        <a:rPr lang="en-US" sz="2000" u="none" strike="noStrike">
                          <a:effectLst/>
                        </a:rPr>
                        <a:t> </a:t>
                      </a:r>
                      <a:endParaRPr lang="en-US" sz="2000" b="0" i="0" u="none" strike="noStrike">
                        <a:solidFill>
                          <a:srgbClr val="000000"/>
                        </a:solidFill>
                        <a:effectLst/>
                        <a:latin typeface="Helvetica" pitchFamily="2" charset="0"/>
                      </a:endParaRPr>
                    </a:p>
                  </a:txBody>
                  <a:tcPr marL="7885" marR="7885" marT="7885" marB="0" anchor="b"/>
                </a:tc>
                <a:tc>
                  <a:txBody>
                    <a:bodyPr/>
                    <a:lstStyle/>
                    <a:p>
                      <a:pPr algn="ctr" fontAlgn="b"/>
                      <a:r>
                        <a:rPr lang="en-US" sz="2000" u="none" strike="noStrike">
                          <a:effectLst/>
                        </a:rPr>
                        <a:t> </a:t>
                      </a:r>
                      <a:endParaRPr lang="en-US" sz="2000" b="0" i="0" u="none" strike="noStrike">
                        <a:solidFill>
                          <a:srgbClr val="000000"/>
                        </a:solidFill>
                        <a:effectLst/>
                        <a:latin typeface="Helvetica" pitchFamily="2" charset="0"/>
                      </a:endParaRPr>
                    </a:p>
                  </a:txBody>
                  <a:tcPr marL="7885" marR="7885" marT="7885" marB="0" anchor="b"/>
                </a:tc>
                <a:extLst>
                  <a:ext uri="{0D108BD9-81ED-4DB2-BD59-A6C34878D82A}">
                    <a16:rowId xmlns:a16="http://schemas.microsoft.com/office/drawing/2014/main" val="240357926"/>
                  </a:ext>
                </a:extLst>
              </a:tr>
              <a:tr h="323283">
                <a:tc>
                  <a:txBody>
                    <a:bodyPr/>
                    <a:lstStyle/>
                    <a:p>
                      <a:pPr algn="ctr" fontAlgn="b"/>
                      <a:r>
                        <a:rPr lang="en-US" sz="1700" u="none" strike="noStrike">
                          <a:effectLst/>
                        </a:rPr>
                        <a:t>Total Net Position</a:t>
                      </a:r>
                      <a:endParaRPr lang="en-US" sz="1700" b="1" i="0" u="none" strike="noStrike">
                        <a:solidFill>
                          <a:srgbClr val="000000"/>
                        </a:solidFill>
                        <a:effectLst/>
                        <a:latin typeface="Helvetica" pitchFamily="2" charset="0"/>
                      </a:endParaRPr>
                    </a:p>
                  </a:txBody>
                  <a:tcPr marL="7885" marR="7885" marT="7885" marB="0" anchor="b"/>
                </a:tc>
                <a:tc>
                  <a:txBody>
                    <a:bodyPr/>
                    <a:lstStyle/>
                    <a:p>
                      <a:pPr algn="ctr" fontAlgn="b"/>
                      <a:r>
                        <a:rPr lang="en-US" sz="1700" u="none" strike="noStrike">
                          <a:effectLst/>
                        </a:rPr>
                        <a:t>-10.00%</a:t>
                      </a:r>
                      <a:endParaRPr lang="en-US" sz="1700" b="1" i="0" u="none" strike="noStrike">
                        <a:solidFill>
                          <a:srgbClr val="000000"/>
                        </a:solidFill>
                        <a:effectLst/>
                        <a:latin typeface="Helvetica" pitchFamily="2" charset="0"/>
                      </a:endParaRPr>
                    </a:p>
                  </a:txBody>
                  <a:tcPr marL="7885" marR="7885" marT="7885" marB="0" anchor="b"/>
                </a:tc>
                <a:extLst>
                  <a:ext uri="{0D108BD9-81ED-4DB2-BD59-A6C34878D82A}">
                    <a16:rowId xmlns:a16="http://schemas.microsoft.com/office/drawing/2014/main" val="2841230591"/>
                  </a:ext>
                </a:extLst>
              </a:tr>
              <a:tr h="323283">
                <a:tc>
                  <a:txBody>
                    <a:bodyPr/>
                    <a:lstStyle/>
                    <a:p>
                      <a:pPr algn="ctr" fontAlgn="b"/>
                      <a:r>
                        <a:rPr lang="en-US" sz="1700" u="none" strike="noStrike">
                          <a:effectLst/>
                        </a:rPr>
                        <a:t> </a:t>
                      </a:r>
                      <a:endParaRPr lang="en-US" sz="1700" b="1" i="0" u="none" strike="noStrike">
                        <a:solidFill>
                          <a:srgbClr val="000000"/>
                        </a:solidFill>
                        <a:effectLst/>
                        <a:latin typeface="Helvetica" pitchFamily="2" charset="0"/>
                      </a:endParaRPr>
                    </a:p>
                  </a:txBody>
                  <a:tcPr marL="7885" marR="7885" marT="7885" marB="0" anchor="b"/>
                </a:tc>
                <a:tc>
                  <a:txBody>
                    <a:bodyPr/>
                    <a:lstStyle/>
                    <a:p>
                      <a:pPr algn="ctr" fontAlgn="b"/>
                      <a:r>
                        <a:rPr lang="en-US" sz="1700" u="none" strike="noStrike">
                          <a:effectLst/>
                        </a:rPr>
                        <a:t> </a:t>
                      </a:r>
                      <a:endParaRPr lang="en-US" sz="1700" b="1" i="0" u="none" strike="noStrike">
                        <a:solidFill>
                          <a:srgbClr val="000000"/>
                        </a:solidFill>
                        <a:effectLst/>
                        <a:latin typeface="Helvetica" pitchFamily="2" charset="0"/>
                      </a:endParaRPr>
                    </a:p>
                  </a:txBody>
                  <a:tcPr marL="7885" marR="7885" marT="7885" marB="0" anchor="b"/>
                </a:tc>
                <a:extLst>
                  <a:ext uri="{0D108BD9-81ED-4DB2-BD59-A6C34878D82A}">
                    <a16:rowId xmlns:a16="http://schemas.microsoft.com/office/drawing/2014/main" val="2872556686"/>
                  </a:ext>
                </a:extLst>
              </a:tr>
              <a:tr h="323283">
                <a:tc>
                  <a:txBody>
                    <a:bodyPr/>
                    <a:lstStyle/>
                    <a:p>
                      <a:pPr algn="l" fontAlgn="b"/>
                      <a:r>
                        <a:rPr lang="en-US" sz="1700" u="none" strike="noStrike">
                          <a:effectLst/>
                        </a:rPr>
                        <a:t> </a:t>
                      </a:r>
                      <a:endParaRPr lang="en-US" sz="1700" b="1" i="0" u="none" strike="noStrike">
                        <a:solidFill>
                          <a:srgbClr val="000000"/>
                        </a:solidFill>
                        <a:effectLst/>
                        <a:latin typeface="Helvetica" pitchFamily="2" charset="0"/>
                      </a:endParaRPr>
                    </a:p>
                  </a:txBody>
                  <a:tcPr marL="7885" marR="7885" marT="7885" marB="0" anchor="b"/>
                </a:tc>
                <a:tc>
                  <a:txBody>
                    <a:bodyPr/>
                    <a:lstStyle/>
                    <a:p>
                      <a:pPr algn="ctr" fontAlgn="b"/>
                      <a:r>
                        <a:rPr lang="en-US" sz="1700" u="none" strike="noStrike">
                          <a:effectLst/>
                        </a:rPr>
                        <a:t> </a:t>
                      </a:r>
                      <a:endParaRPr lang="en-US" sz="1700" b="1" i="0" u="none" strike="noStrike">
                        <a:solidFill>
                          <a:srgbClr val="000000"/>
                        </a:solidFill>
                        <a:effectLst/>
                        <a:latin typeface="Helvetica" pitchFamily="2" charset="0"/>
                      </a:endParaRPr>
                    </a:p>
                  </a:txBody>
                  <a:tcPr marL="7885" marR="7885" marT="7885" marB="0" anchor="b"/>
                </a:tc>
                <a:extLst>
                  <a:ext uri="{0D108BD9-81ED-4DB2-BD59-A6C34878D82A}">
                    <a16:rowId xmlns:a16="http://schemas.microsoft.com/office/drawing/2014/main" val="2613032340"/>
                  </a:ext>
                </a:extLst>
              </a:tr>
              <a:tr h="323283">
                <a:tc>
                  <a:txBody>
                    <a:bodyPr/>
                    <a:lstStyle/>
                    <a:p>
                      <a:pPr algn="ctr" fontAlgn="b"/>
                      <a:r>
                        <a:rPr lang="en-US" sz="1700" u="none" strike="noStrike">
                          <a:effectLst/>
                        </a:rPr>
                        <a:t>Total Aggregate Position</a:t>
                      </a:r>
                      <a:endParaRPr lang="en-US" sz="1700" b="1" i="0" u="none" strike="noStrike">
                        <a:solidFill>
                          <a:srgbClr val="000000"/>
                        </a:solidFill>
                        <a:effectLst/>
                        <a:latin typeface="Helvetica" pitchFamily="2" charset="0"/>
                      </a:endParaRPr>
                    </a:p>
                  </a:txBody>
                  <a:tcPr marL="7885" marR="7885" marT="7885" marB="0" anchor="b"/>
                </a:tc>
                <a:tc>
                  <a:txBody>
                    <a:bodyPr/>
                    <a:lstStyle/>
                    <a:p>
                      <a:pPr algn="ctr" fontAlgn="b"/>
                      <a:r>
                        <a:rPr lang="en-US" sz="1700" u="none" strike="noStrike" dirty="0">
                          <a:effectLst/>
                        </a:rPr>
                        <a:t>30.00%</a:t>
                      </a:r>
                      <a:endParaRPr lang="en-US" sz="1700" b="1" i="0" u="none" strike="noStrike" dirty="0">
                        <a:solidFill>
                          <a:srgbClr val="000000"/>
                        </a:solidFill>
                        <a:effectLst/>
                        <a:latin typeface="Helvetica" pitchFamily="2" charset="0"/>
                      </a:endParaRPr>
                    </a:p>
                  </a:txBody>
                  <a:tcPr marL="7885" marR="7885" marT="7885" marB="0" anchor="b"/>
                </a:tc>
                <a:extLst>
                  <a:ext uri="{0D108BD9-81ED-4DB2-BD59-A6C34878D82A}">
                    <a16:rowId xmlns:a16="http://schemas.microsoft.com/office/drawing/2014/main" val="1517390324"/>
                  </a:ext>
                </a:extLst>
              </a:tr>
            </a:tbl>
          </a:graphicData>
        </a:graphic>
      </p:graphicFrame>
      <p:pic>
        <p:nvPicPr>
          <p:cNvPr id="7" name="Picture 6" descr="A pie chart with a few blue squares&#10;&#10;Description automatically generated with medium confidence">
            <a:extLst>
              <a:ext uri="{FF2B5EF4-FFF2-40B4-BE49-F238E27FC236}">
                <a16:creationId xmlns:a16="http://schemas.microsoft.com/office/drawing/2014/main" id="{2F0A4231-4FA7-A56F-95F5-D1A4D25DDA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74233" y="3086543"/>
            <a:ext cx="3579586" cy="3522541"/>
          </a:xfrm>
          <a:prstGeom prst="rect">
            <a:avLst/>
          </a:prstGeom>
        </p:spPr>
      </p:pic>
    </p:spTree>
    <p:extLst>
      <p:ext uri="{BB962C8B-B14F-4D97-AF65-F5344CB8AC3E}">
        <p14:creationId xmlns:p14="http://schemas.microsoft.com/office/powerpoint/2010/main" val="2505852961"/>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Charles Schwab (SCHW) – </a:t>
            </a:r>
            <a:r>
              <a:rPr lang="en-US" sz="1800" dirty="0">
                <a:solidFill>
                  <a:schemeClr val="dk1"/>
                </a:solidFill>
                <a:latin typeface="Calibri"/>
                <a:ea typeface="Calibri"/>
                <a:cs typeface="Calibri"/>
                <a:sym typeface="Calibri"/>
              </a:rPr>
              <a:t>LEAPS expire at Max profit</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4/$30-$35 call spread </a:t>
            </a:r>
            <a:br>
              <a:rPr lang="en-US" sz="1800" dirty="0">
                <a:solidFill>
                  <a:schemeClr val="tx1"/>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41986" name="Picture 2" descr="Chart">
            <a:extLst>
              <a:ext uri="{FF2B5EF4-FFF2-40B4-BE49-F238E27FC236}">
                <a16:creationId xmlns:a16="http://schemas.microsoft.com/office/drawing/2014/main" id="{B624F46A-5681-C9FE-113A-FAE61A2FF3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66645" y="1404210"/>
            <a:ext cx="6783682" cy="5072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439461"/>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Interactive Brokers (IBKR) – </a:t>
            </a:r>
            <a:r>
              <a:rPr lang="en-US" sz="1800" dirty="0">
                <a:solidFill>
                  <a:schemeClr val="dk1"/>
                </a:solidFill>
                <a:latin typeface="Calibri"/>
                <a:ea typeface="Calibri"/>
                <a:cs typeface="Calibri"/>
                <a:sym typeface="Calibri"/>
              </a:rPr>
              <a:t>LEAPS expire at Max Profit</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4/$60-$65 call spread</a:t>
            </a:r>
            <a:br>
              <a:rPr lang="en-US" sz="1800" dirty="0">
                <a:solidFill>
                  <a:schemeClr val="tx1"/>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43010" name="Picture 2" descr="Chart">
            <a:extLst>
              <a:ext uri="{FF2B5EF4-FFF2-40B4-BE49-F238E27FC236}">
                <a16:creationId xmlns:a16="http://schemas.microsoft.com/office/drawing/2014/main" id="{151D4EBB-A802-D80E-E1C6-C4FE4802CCE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45378" y="1388308"/>
            <a:ext cx="6804947" cy="5088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229930"/>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 SPDR Metals &amp; Mining ETF (XME) –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long 2/$28-$30 call spread</a:t>
            </a:r>
          </a:p>
        </p:txBody>
      </p:sp>
      <p:pic>
        <p:nvPicPr>
          <p:cNvPr id="44034" name="Picture 2" descr="Chart">
            <a:extLst>
              <a:ext uri="{FF2B5EF4-FFF2-40B4-BE49-F238E27FC236}">
                <a16:creationId xmlns:a16="http://schemas.microsoft.com/office/drawing/2014/main" id="{C8D8B363-DA5A-CE7B-EB9C-1BB4C410F3D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89219" y="1676400"/>
            <a:ext cx="6613561" cy="494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431317"/>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Blackrock (BLK)-Asset Collection Boom</a:t>
            </a:r>
            <a:br>
              <a:rPr lang="en-US" sz="24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3/$770-$790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3/$310-$340 call spread</a:t>
            </a:r>
            <a:br>
              <a:rPr lang="en-US" sz="2400" dirty="0">
                <a:solidFill>
                  <a:schemeClr val="dk1"/>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45058" name="Picture 2" descr="Chart">
            <a:extLst>
              <a:ext uri="{FF2B5EF4-FFF2-40B4-BE49-F238E27FC236}">
                <a16:creationId xmlns:a16="http://schemas.microsoft.com/office/drawing/2014/main" id="{7ADCC61E-4D54-BCB4-57FA-2FB4DBFFC36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78586" y="1676400"/>
            <a:ext cx="6634827" cy="4961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873532"/>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713679" y="170793"/>
            <a:ext cx="1079438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mj-lt"/>
                <a:ea typeface="Calibri"/>
                <a:cs typeface="Calibri"/>
                <a:sym typeface="Calibri"/>
              </a:rPr>
              <a:t>Visa (V) – Inflation boost</a:t>
            </a:r>
            <a:br>
              <a:rPr lang="en-US" sz="2800" dirty="0">
                <a:solidFill>
                  <a:schemeClr val="dk1"/>
                </a:solidFill>
                <a:latin typeface="+mj-lt"/>
                <a:ea typeface="Calibri"/>
                <a:cs typeface="Calibri"/>
                <a:sym typeface="Calibri"/>
              </a:rPr>
            </a:br>
            <a:r>
              <a:rPr lang="en-US" sz="1800" dirty="0">
                <a:effectLst/>
                <a:latin typeface="+mj-lt"/>
                <a:ea typeface="Times New Roman" panose="02020603050405020304" pitchFamily="18" charset="0"/>
              </a:rPr>
              <a:t>Visa Pops on Earnings Beat, </a:t>
            </a:r>
            <a:r>
              <a:rPr lang="en-US" sz="1800" dirty="0">
                <a:solidFill>
                  <a:srgbClr val="232A31"/>
                </a:solidFill>
                <a:effectLst/>
                <a:latin typeface="+mj-lt"/>
                <a:ea typeface="Times New Roman" panose="02020603050405020304" pitchFamily="18" charset="0"/>
              </a:rPr>
              <a:t>showing a 10% revenue increase YOY</a:t>
            </a:r>
            <a:br>
              <a:rPr lang="en-US" sz="1800" dirty="0">
                <a:effectLst/>
                <a:latin typeface="Times New Roman" panose="02020603050405020304" pitchFamily="18" charset="0"/>
                <a:ea typeface="Times New Roman" panose="02020603050405020304" pitchFamily="18" charset="0"/>
              </a:rPr>
            </a:br>
            <a:r>
              <a:rPr lang="en-US" sz="1800" dirty="0">
                <a:solidFill>
                  <a:srgbClr val="00A64B"/>
                </a:solidFill>
                <a:latin typeface="Calibri"/>
                <a:ea typeface="Calibri"/>
                <a:cs typeface="Calibri"/>
                <a:sym typeface="Calibri"/>
              </a:rPr>
              <a:t>took profits on long 2/$240-$250 bull call spread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10/$160-$170 bull call spread</a:t>
            </a:r>
            <a:r>
              <a:rPr lang="en-US" sz="2800" dirty="0">
                <a:solidFill>
                  <a:schemeClr val="dk1"/>
                </a:solidFill>
                <a:latin typeface="Calibri"/>
                <a:ea typeface="Calibri"/>
                <a:cs typeface="Calibri"/>
                <a:sym typeface="Calibri"/>
              </a:rPr>
              <a:t>, </a:t>
            </a:r>
            <a:r>
              <a:rPr lang="en-US" sz="1800" dirty="0">
                <a:solidFill>
                  <a:srgbClr val="00A64B"/>
                </a:solidFill>
                <a:latin typeface="Calibri"/>
                <a:ea typeface="Calibri"/>
                <a:cs typeface="Calibri"/>
                <a:sym typeface="Calibri"/>
              </a:rPr>
              <a:t>took profits on long 6/$150-$160 bull call spread</a:t>
            </a:r>
          </a:p>
        </p:txBody>
      </p:sp>
      <p:pic>
        <p:nvPicPr>
          <p:cNvPr id="46082" name="Picture 2" descr="Chart">
            <a:extLst>
              <a:ext uri="{FF2B5EF4-FFF2-40B4-BE49-F238E27FC236}">
                <a16:creationId xmlns:a16="http://schemas.microsoft.com/office/drawing/2014/main" id="{E130BCC7-BAB0-303D-CBD7-311CAD3BA71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71528" y="1879456"/>
            <a:ext cx="6144881" cy="4595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956804"/>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9144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Consumer Discretionary SPDR (XLY)</a:t>
            </a:r>
            <a:br>
              <a:rPr lang="en-US" sz="28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(DIS), (AMZN), (HD), (CMCSA), (MCD), (SBUX)</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47106" name="Picture 2" descr="Chart">
            <a:extLst>
              <a:ext uri="{FF2B5EF4-FFF2-40B4-BE49-F238E27FC236}">
                <a16:creationId xmlns:a16="http://schemas.microsoft.com/office/drawing/2014/main" id="{7D7269F0-B6C8-4167-F2C5-6499BC5838A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4670" y="1295400"/>
            <a:ext cx="7102659" cy="53113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165647" y="453571"/>
            <a:ext cx="10615448" cy="1621971"/>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Berkshire Hathaway (BRKB)- Natural Barbell</a:t>
            </a:r>
            <a:br>
              <a:rPr lang="en-US" sz="2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Announces Blockbuster earnings at $93 billion for 2023</a:t>
            </a:r>
            <a:br>
              <a:rPr lang="en-US" sz="2400" dirty="0">
                <a:effectLst/>
                <a:latin typeface="+mj-lt"/>
              </a:rPr>
            </a:br>
            <a:r>
              <a:rPr lang="en-US" sz="1800" dirty="0">
                <a:solidFill>
                  <a:srgbClr val="00A64B"/>
                </a:solidFill>
                <a:effectLst/>
                <a:latin typeface="+mj-lt"/>
              </a:rPr>
              <a:t>took profits on long 12/$320-$330 call spread </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1800" dirty="0">
                <a:solidFill>
                  <a:srgbClr val="00A64B"/>
                </a:solidFill>
                <a:effectLst/>
                <a:latin typeface="+mj-lt"/>
              </a:rPr>
              <a:t>long 4/$260-$270 call spread, </a:t>
            </a:r>
            <a:r>
              <a:rPr lang="en-US" sz="1800" dirty="0">
                <a:solidFill>
                  <a:srgbClr val="00A64B"/>
                </a:solidFill>
              </a:rPr>
              <a:t>took profits on </a:t>
            </a:r>
            <a:r>
              <a:rPr lang="en-US" sz="1800" dirty="0">
                <a:solidFill>
                  <a:srgbClr val="00A64B"/>
                </a:solidFill>
                <a:latin typeface="Calibri"/>
                <a:cs typeface="Calibri"/>
                <a:sym typeface="Calibri"/>
              </a:rPr>
              <a:t>long </a:t>
            </a:r>
            <a:r>
              <a:rPr lang="en-US" sz="1800" dirty="0">
                <a:solidFill>
                  <a:srgbClr val="00A64B"/>
                </a:solidFill>
                <a:ea typeface="Calibri"/>
                <a:cs typeface="Calibri" panose="020F0502020204030204" pitchFamily="34" charset="0"/>
                <a:sym typeface="Calibri"/>
              </a:rPr>
              <a:t>1/$290-$300 call spread</a:t>
            </a:r>
            <a:br>
              <a:rPr lang="en-US" sz="1800" dirty="0">
                <a:solidFill>
                  <a:srgbClr val="00A64B"/>
                </a:solidFill>
                <a:ea typeface="Calibri"/>
                <a:cs typeface="Calibri" panose="020F0502020204030204" pitchFamily="34" charset="0"/>
                <a:sym typeface="Calibri"/>
              </a:rPr>
            </a:br>
            <a:r>
              <a:rPr lang="en-US" sz="1800" dirty="0">
                <a:solidFill>
                  <a:srgbClr val="00A64B"/>
                </a:solidFill>
              </a:rPr>
              <a:t>took profits on </a:t>
            </a:r>
            <a:r>
              <a:rPr lang="en-US" sz="1800" dirty="0">
                <a:solidFill>
                  <a:srgbClr val="00A64B"/>
                </a:solidFill>
                <a:latin typeface="Calibri"/>
                <a:cs typeface="Calibri"/>
                <a:sym typeface="Calibri"/>
              </a:rPr>
              <a:t>long </a:t>
            </a:r>
            <a:r>
              <a:rPr lang="en-US" sz="1800" dirty="0">
                <a:solidFill>
                  <a:srgbClr val="00A64B"/>
                </a:solidFill>
                <a:ea typeface="Calibri"/>
                <a:cs typeface="Calibri" panose="020F0502020204030204" pitchFamily="34" charset="0"/>
                <a:sym typeface="Calibri"/>
              </a:rPr>
              <a:t>10/$220-$230 call spread,</a:t>
            </a:r>
            <a:r>
              <a:rPr lang="en-US" sz="1800" dirty="0">
                <a:solidFill>
                  <a:schemeClr val="tx1"/>
                </a:solidFill>
                <a:ea typeface="Calibri"/>
                <a:cs typeface="Calibri" panose="020F0502020204030204" pitchFamily="34" charset="0"/>
                <a:sym typeface="Calibri"/>
              </a:rPr>
              <a:t> </a:t>
            </a:r>
            <a:r>
              <a:rPr lang="en-US" sz="1800" dirty="0">
                <a:solidFill>
                  <a:srgbClr val="00B050"/>
                </a:solidFill>
              </a:rPr>
              <a:t>took profits on </a:t>
            </a:r>
            <a:r>
              <a:rPr lang="en-US" sz="1800" dirty="0">
                <a:solidFill>
                  <a:srgbClr val="00B050"/>
                </a:solidFill>
                <a:ea typeface="Calibri"/>
                <a:cs typeface="Calibri" panose="020F0502020204030204" pitchFamily="34" charset="0"/>
                <a:sym typeface="Calibri"/>
              </a:rPr>
              <a:t>long 7/$220-$230 call spread</a:t>
            </a:r>
            <a:br>
              <a:rPr lang="en-US" sz="1800" dirty="0">
                <a:solidFill>
                  <a:srgbClr val="00A64B"/>
                </a:solidFill>
                <a:ea typeface="Calibri"/>
                <a:cs typeface="Calibri" panose="020F0502020204030204" pitchFamily="34" charset="0"/>
                <a:sym typeface="Calibri"/>
              </a:rPr>
            </a:br>
            <a:r>
              <a:rPr lang="en-US" sz="1800" dirty="0">
                <a:solidFill>
                  <a:srgbClr val="00A64B"/>
                </a:solidFill>
              </a:rPr>
              <a:t>took profits on </a:t>
            </a:r>
            <a:r>
              <a:rPr lang="en-US" sz="1800" dirty="0">
                <a:solidFill>
                  <a:srgbClr val="00A64B"/>
                </a:solidFill>
                <a:ea typeface="Calibri"/>
                <a:cs typeface="Calibri" panose="020F0502020204030204" pitchFamily="34" charset="0"/>
                <a:sym typeface="Calibri"/>
              </a:rPr>
              <a:t>long 7/$220-$230 call spread</a:t>
            </a:r>
            <a:r>
              <a:rPr lang="en-US" sz="1800" dirty="0">
                <a:solidFill>
                  <a:schemeClr val="dk1"/>
                </a:solidFill>
                <a:latin typeface="Calibri"/>
                <a:ea typeface="Calibri"/>
                <a:cs typeface="Calibri"/>
                <a:sym typeface="Calibri"/>
              </a:rPr>
              <a:t>, </a:t>
            </a:r>
            <a:r>
              <a:rPr lang="en-US" sz="1800" dirty="0">
                <a:solidFill>
                  <a:srgbClr val="00A64B"/>
                </a:solidFill>
                <a:latin typeface="Calibri"/>
                <a:ea typeface="Calibri"/>
                <a:cs typeface="Calibri"/>
                <a:sym typeface="Calibri"/>
              </a:rPr>
              <a:t>took profits on </a:t>
            </a:r>
            <a:r>
              <a:rPr lang="en-US" sz="1800" dirty="0">
                <a:solidFill>
                  <a:srgbClr val="00A64B"/>
                </a:solidFill>
                <a:ea typeface="Calibri"/>
                <a:cs typeface="Calibri" panose="020F0502020204030204" pitchFamily="34" charset="0"/>
                <a:sym typeface="Calibri"/>
              </a:rPr>
              <a:t>long 6/$260-$270 call spread</a:t>
            </a:r>
            <a:br>
              <a:rPr lang="en-US" sz="1800" dirty="0">
                <a:solidFill>
                  <a:srgbClr val="00A64B"/>
                </a:solidFill>
                <a:ea typeface="Calibri"/>
                <a:cs typeface="Calibri" panose="020F0502020204030204" pitchFamily="34" charset="0"/>
                <a:sym typeface="Calibri"/>
              </a:rPr>
            </a:br>
            <a:br>
              <a:rPr lang="en-US" sz="1800" dirty="0">
                <a:solidFill>
                  <a:srgbClr val="00A64B"/>
                </a:solidFill>
                <a:ea typeface="Calibri"/>
                <a:cs typeface="Calibri" panose="020F0502020204030204" pitchFamily="34" charset="0"/>
                <a:sym typeface="Calibri"/>
              </a:rPr>
            </a:br>
            <a:endParaRPr lang="en-US" sz="1800" dirty="0">
              <a:solidFill>
                <a:srgbClr val="00A64B"/>
              </a:solidFill>
              <a:latin typeface="+mj-lt"/>
              <a:ea typeface="Calibri"/>
              <a:cs typeface="Calibri" panose="020F0502020204030204" pitchFamily="34" charset="0"/>
              <a:sym typeface="Calibri"/>
            </a:endParaRPr>
          </a:p>
        </p:txBody>
      </p:sp>
      <p:pic>
        <p:nvPicPr>
          <p:cNvPr id="48130" name="Picture 2" descr="Chart">
            <a:extLst>
              <a:ext uri="{FF2B5EF4-FFF2-40B4-BE49-F238E27FC236}">
                <a16:creationId xmlns:a16="http://schemas.microsoft.com/office/drawing/2014/main" id="{5C788BB6-76F4-41D2-A74D-A737F09852C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7490" y="2574379"/>
            <a:ext cx="5443980" cy="4070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226466"/>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90CDD-C014-E67E-556A-2523A69D388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94BCC40-CF38-0886-8C50-6C1F9606DC35}"/>
              </a:ext>
            </a:extLst>
          </p:cNvPr>
          <p:cNvSpPr>
            <a:spLocks noGrp="1"/>
          </p:cNvSpPr>
          <p:nvPr>
            <p:ph type="body" idx="1"/>
          </p:nvPr>
        </p:nvSpPr>
        <p:spPr/>
        <p:txBody>
          <a:bodyPr/>
          <a:lstStyle/>
          <a:p>
            <a:endParaRPr lang="en-US" dirty="0"/>
          </a:p>
        </p:txBody>
      </p:sp>
      <p:pic>
        <p:nvPicPr>
          <p:cNvPr id="5" name="Picture 4" descr="A person taking a selfie&#10;&#10;Description automatically generated">
            <a:extLst>
              <a:ext uri="{FF2B5EF4-FFF2-40B4-BE49-F238E27FC236}">
                <a16:creationId xmlns:a16="http://schemas.microsoft.com/office/drawing/2014/main" id="{D4AC5AA3-3804-F873-B666-8A4040B727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2658" y="0"/>
            <a:ext cx="7006683" cy="6858000"/>
          </a:xfrm>
          <a:prstGeom prst="rect">
            <a:avLst/>
          </a:prstGeom>
        </p:spPr>
      </p:pic>
    </p:spTree>
    <p:extLst>
      <p:ext uri="{BB962C8B-B14F-4D97-AF65-F5344CB8AC3E}">
        <p14:creationId xmlns:p14="http://schemas.microsoft.com/office/powerpoint/2010/main" val="10770712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Shape 136"/>
          <p:cNvSpPr txBox="1">
            <a:spLocks noGrp="1"/>
          </p:cNvSpPr>
          <p:nvPr>
            <p:ph type="body" idx="1"/>
          </p:nvPr>
        </p:nvSpPr>
        <p:spPr>
          <a:xfrm>
            <a:off x="441960" y="1291118"/>
            <a:ext cx="11308080" cy="4755823"/>
          </a:xfrm>
          <a:prstGeom prst="rect">
            <a:avLst/>
          </a:prstGeom>
          <a:noFill/>
          <a:ln>
            <a:noFill/>
          </a:ln>
        </p:spPr>
        <p:txBody>
          <a:bodyPr lIns="91425" tIns="45700" rIns="91425" bIns="45700" anchor="t" anchorCtr="0">
            <a:noAutofit/>
          </a:bodyPr>
          <a:lstStyle/>
          <a:p>
            <a:pPr marL="0" marR="0" indent="0">
              <a:lnSpc>
                <a:spcPts val="1800"/>
              </a:lnSpc>
              <a:spcBef>
                <a:spcPts val="0"/>
              </a:spcBef>
              <a:spcAft>
                <a:spcPts val="0"/>
              </a:spcAft>
              <a:buNone/>
            </a:pPr>
            <a:br>
              <a:rPr lang="en-US" sz="2000" dirty="0">
                <a:solidFill>
                  <a:schemeClr val="tx1"/>
                </a:solidFill>
                <a:effectLst/>
                <a:latin typeface="+mj-lt"/>
                <a:ea typeface="Times New Roman" panose="02020603050405020304" pitchFamily="18" charset="0"/>
              </a:rPr>
            </a:br>
            <a:br>
              <a:rPr lang="en-US" sz="2000" dirty="0">
                <a:solidFill>
                  <a:schemeClr val="tx1"/>
                </a:solidFill>
                <a:effectLst/>
                <a:latin typeface="+mj-lt"/>
                <a:ea typeface="Times New Roman" panose="02020603050405020304" pitchFamily="18" charset="0"/>
              </a:rPr>
            </a:br>
            <a:r>
              <a:rPr lang="en-US" sz="2000" dirty="0">
                <a:solidFill>
                  <a:schemeClr val="tx1"/>
                </a:solidFill>
                <a:effectLst/>
                <a:latin typeface="+mj-lt"/>
                <a:ea typeface="Times New Roman" panose="02020603050405020304" pitchFamily="18" charset="0"/>
              </a:rPr>
              <a:t>*Hot Nonfarm Payroll Reports Slams bonds, earlier rallies were based on weak economic data</a:t>
            </a:r>
            <a:br>
              <a:rPr lang="en-US" sz="2000" dirty="0">
                <a:solidFill>
                  <a:schemeClr val="tx1"/>
                </a:solidFill>
                <a:effectLst/>
                <a:latin typeface="+mj-lt"/>
                <a:ea typeface="Times New Roman" panose="02020603050405020304" pitchFamily="18" charset="0"/>
              </a:rPr>
            </a:br>
            <a:br>
              <a:rPr lang="en-US" sz="2000" dirty="0">
                <a:solidFill>
                  <a:schemeClr val="tx1"/>
                </a:solidFill>
                <a:effectLst/>
                <a:latin typeface="+mj-lt"/>
                <a:ea typeface="Times New Roman" panose="02020603050405020304" pitchFamily="18" charset="0"/>
              </a:rPr>
            </a:br>
            <a:r>
              <a:rPr lang="en-US" sz="2000" dirty="0">
                <a:solidFill>
                  <a:schemeClr val="tx1"/>
                </a:solidFill>
                <a:effectLst/>
                <a:latin typeface="+mj-lt"/>
                <a:ea typeface="Times New Roman" panose="02020603050405020304" pitchFamily="18" charset="0"/>
              </a:rPr>
              <a:t>*Funds are Pouring into Corporate Bonds at Four Year Highs</a:t>
            </a:r>
            <a:br>
              <a:rPr lang="en-US" sz="2000" dirty="0">
                <a:solidFill>
                  <a:schemeClr val="tx1"/>
                </a:solidFill>
                <a:latin typeface="+mj-lt"/>
                <a:ea typeface="Times New Roman" panose="02020603050405020304" pitchFamily="18" charset="0"/>
              </a:rPr>
            </a:br>
            <a:br>
              <a:rPr lang="en-US" sz="2000" dirty="0">
                <a:solidFill>
                  <a:schemeClr val="tx1"/>
                </a:solidFill>
                <a:latin typeface="+mj-lt"/>
                <a:ea typeface="Times New Roman" panose="02020603050405020304" pitchFamily="18" charset="0"/>
              </a:rPr>
            </a:br>
            <a:r>
              <a:rPr lang="en-US" sz="2000" dirty="0">
                <a:solidFill>
                  <a:schemeClr val="tx1"/>
                </a:solidFill>
                <a:latin typeface="+mj-lt"/>
                <a:ea typeface="Times New Roman" panose="02020603050405020304" pitchFamily="18" charset="0"/>
              </a:rPr>
              <a:t>*</a:t>
            </a:r>
            <a:r>
              <a:rPr lang="en-US" sz="2000" dirty="0">
                <a:solidFill>
                  <a:schemeClr val="tx1"/>
                </a:solidFill>
                <a:effectLst/>
                <a:latin typeface="+mj-lt"/>
                <a:ea typeface="Times New Roman" panose="02020603050405020304" pitchFamily="18" charset="0"/>
              </a:rPr>
              <a:t>Global investors Hoovered up $3.6 billion into investment</a:t>
            </a:r>
            <a:br>
              <a:rPr lang="en-US" sz="2000" dirty="0">
                <a:solidFill>
                  <a:schemeClr val="tx1"/>
                </a:solidFill>
                <a:effectLst/>
                <a:latin typeface="+mj-lt"/>
                <a:ea typeface="Times New Roman" panose="02020603050405020304" pitchFamily="18" charset="0"/>
              </a:rPr>
            </a:br>
            <a:r>
              <a:rPr lang="en-US" sz="2000" dirty="0">
                <a:solidFill>
                  <a:schemeClr val="tx1"/>
                </a:solidFill>
                <a:effectLst/>
                <a:latin typeface="+mj-lt"/>
                <a:ea typeface="Times New Roman" panose="02020603050405020304" pitchFamily="18" charset="0"/>
              </a:rPr>
              <a:t> grade corporate bond funds in the week to Wednesday in</a:t>
            </a:r>
            <a:br>
              <a:rPr lang="en-US" sz="2000" dirty="0">
                <a:solidFill>
                  <a:schemeClr val="tx1"/>
                </a:solidFill>
                <a:effectLst/>
                <a:latin typeface="+mj-lt"/>
                <a:ea typeface="Times New Roman" panose="02020603050405020304" pitchFamily="18" charset="0"/>
              </a:rPr>
            </a:br>
            <a:r>
              <a:rPr lang="en-US" sz="2000" dirty="0">
                <a:solidFill>
                  <a:schemeClr val="tx1"/>
                </a:solidFill>
                <a:effectLst/>
                <a:latin typeface="+mj-lt"/>
                <a:ea typeface="Times New Roman" panose="02020603050405020304" pitchFamily="18" charset="0"/>
              </a:rPr>
              <a:t> the 31st straight week of inflows, the longest </a:t>
            </a:r>
            <a:br>
              <a:rPr lang="en-US" sz="2000" dirty="0">
                <a:solidFill>
                  <a:schemeClr val="tx1"/>
                </a:solidFill>
                <a:effectLst/>
                <a:latin typeface="+mj-lt"/>
                <a:ea typeface="Times New Roman" panose="02020603050405020304" pitchFamily="18" charset="0"/>
              </a:rPr>
            </a:br>
            <a:r>
              <a:rPr lang="en-US" sz="2000" dirty="0">
                <a:solidFill>
                  <a:schemeClr val="tx1"/>
                </a:solidFill>
                <a:effectLst/>
                <a:latin typeface="+mj-lt"/>
                <a:ea typeface="Times New Roman" panose="02020603050405020304" pitchFamily="18" charset="0"/>
              </a:rPr>
              <a:t> streak since 2019</a:t>
            </a:r>
            <a:r>
              <a:rPr lang="en-US" sz="2000" dirty="0">
                <a:solidFill>
                  <a:schemeClr val="tx1"/>
                </a:solidFill>
                <a:effectLst/>
                <a:latin typeface="+mj-lt"/>
              </a:rPr>
              <a:t> </a:t>
            </a:r>
            <a:br>
              <a:rPr lang="en-US" sz="2000" dirty="0">
                <a:solidFill>
                  <a:schemeClr val="tx1"/>
                </a:solidFill>
                <a:effectLst/>
                <a:latin typeface="+mj-lt"/>
              </a:rPr>
            </a:br>
            <a:br>
              <a:rPr lang="en-US" sz="2000" dirty="0">
                <a:solidFill>
                  <a:schemeClr val="tx1"/>
                </a:solidFill>
                <a:effectLst/>
                <a:highlight>
                  <a:srgbClr val="FFFFFF"/>
                </a:highlight>
                <a:latin typeface="+mj-lt"/>
                <a:ea typeface="Times New Roman" panose="02020603050405020304" pitchFamily="18" charset="0"/>
              </a:rPr>
            </a:br>
            <a:r>
              <a:rPr lang="en-US" sz="2000" dirty="0">
                <a:solidFill>
                  <a:schemeClr val="tx1"/>
                </a:solidFill>
                <a:effectLst/>
                <a:highlight>
                  <a:srgbClr val="FFFFFF"/>
                </a:highlight>
                <a:latin typeface="+mj-lt"/>
                <a:ea typeface="Times New Roman" panose="02020603050405020304" pitchFamily="18" charset="0"/>
              </a:rPr>
              <a:t>*Bonds are becoming respectable again after</a:t>
            </a:r>
            <a:br>
              <a:rPr lang="en-US" sz="2000" dirty="0">
                <a:solidFill>
                  <a:schemeClr val="tx1"/>
                </a:solidFill>
                <a:effectLst/>
                <a:highlight>
                  <a:srgbClr val="FFFFFF"/>
                </a:highlight>
                <a:latin typeface="+mj-lt"/>
                <a:ea typeface="Times New Roman" panose="02020603050405020304" pitchFamily="18" charset="0"/>
              </a:rPr>
            </a:br>
            <a:r>
              <a:rPr lang="en-US" sz="2000" dirty="0">
                <a:solidFill>
                  <a:schemeClr val="tx1"/>
                </a:solidFill>
                <a:effectLst/>
                <a:highlight>
                  <a:srgbClr val="FFFFFF"/>
                </a:highlight>
                <a:latin typeface="+mj-lt"/>
                <a:ea typeface="Times New Roman" panose="02020603050405020304" pitchFamily="18" charset="0"/>
              </a:rPr>
              <a:t> a long winter. Buy (TLT) on dips</a:t>
            </a:r>
            <a:br>
              <a:rPr lang="en-US" sz="2000" dirty="0">
                <a:solidFill>
                  <a:schemeClr val="tx1"/>
                </a:solidFill>
                <a:effectLst/>
                <a:highlight>
                  <a:srgbClr val="FFFFFF"/>
                </a:highlight>
                <a:latin typeface="+mj-lt"/>
                <a:ea typeface="Times New Roman" panose="02020603050405020304" pitchFamily="18" charset="0"/>
              </a:rPr>
            </a:br>
            <a:br>
              <a:rPr lang="en-US" sz="2000" dirty="0">
                <a:solidFill>
                  <a:schemeClr val="tx1"/>
                </a:solidFill>
                <a:effectLst/>
                <a:latin typeface="+mj-lt"/>
                <a:ea typeface="Times New Roman" panose="02020603050405020304" pitchFamily="18" charset="0"/>
              </a:rPr>
            </a:br>
            <a:br>
              <a:rPr lang="en-US" sz="2000" dirty="0">
                <a:solidFill>
                  <a:schemeClr val="tx1"/>
                </a:solidFill>
                <a:effectLst/>
                <a:latin typeface="+mj-lt"/>
                <a:ea typeface="Times New Roman" panose="02020603050405020304" pitchFamily="18" charset="0"/>
              </a:rPr>
            </a:br>
            <a:br>
              <a:rPr lang="en-US" sz="2000" dirty="0">
                <a:solidFill>
                  <a:schemeClr val="tx1"/>
                </a:solidFill>
                <a:effectLst/>
                <a:highlight>
                  <a:srgbClr val="FFFFFF"/>
                </a:highlight>
                <a:latin typeface="+mj-lt"/>
                <a:ea typeface="Times New Roman" panose="02020603050405020304" pitchFamily="18" charset="0"/>
              </a:rPr>
            </a:br>
            <a:br>
              <a:rPr lang="en-US" sz="2000" dirty="0">
                <a:solidFill>
                  <a:schemeClr val="tx1"/>
                </a:solidFill>
                <a:effectLst/>
                <a:highlight>
                  <a:srgbClr val="FFFFFF"/>
                </a:highlight>
                <a:latin typeface="+mj-lt"/>
                <a:ea typeface="Times New Roman" panose="02020603050405020304" pitchFamily="18" charset="0"/>
              </a:rPr>
            </a:br>
            <a:br>
              <a:rPr lang="en-US" sz="2000" dirty="0">
                <a:solidFill>
                  <a:schemeClr val="tx1"/>
                </a:solidFill>
                <a:effectLst/>
                <a:highlight>
                  <a:srgbClr val="FFFFFF"/>
                </a:highlight>
                <a:latin typeface="+mn-lt"/>
                <a:ea typeface="Times New Roman" panose="02020603050405020304" pitchFamily="18" charset="0"/>
              </a:rPr>
            </a:br>
            <a:br>
              <a:rPr lang="en-US" sz="1800" dirty="0">
                <a:solidFill>
                  <a:srgbClr val="FF0000"/>
                </a:solidFill>
                <a:effectLst/>
                <a:latin typeface="+mj-lt"/>
                <a:ea typeface="Times New Roman" panose="02020603050405020304" pitchFamily="18" charset="0"/>
              </a:rPr>
            </a:br>
            <a:br>
              <a:rPr lang="en-US" sz="1800" dirty="0">
                <a:solidFill>
                  <a:srgbClr val="FF0000"/>
                </a:solidFill>
                <a:effectLst/>
                <a:latin typeface="+mj-lt"/>
                <a:ea typeface="Times New Roman" panose="02020603050405020304" pitchFamily="18" charset="0"/>
              </a:rPr>
            </a:br>
            <a:endParaRPr lang="en-US" sz="2000" dirty="0">
              <a:solidFill>
                <a:srgbClr val="FF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D3F388A-175F-0D45-84CB-4FFDB83A2EF4}"/>
              </a:ext>
            </a:extLst>
          </p:cNvPr>
          <p:cNvSpPr>
            <a:spLocks noGrp="1"/>
          </p:cNvSpPr>
          <p:nvPr>
            <p:ph type="title"/>
          </p:nvPr>
        </p:nvSpPr>
        <p:spPr>
          <a:xfrm>
            <a:off x="609600" y="0"/>
            <a:ext cx="10972800" cy="1143000"/>
          </a:xfrm>
        </p:spPr>
        <p:txBody>
          <a:bodyPr/>
          <a:lstStyle/>
          <a:p>
            <a:r>
              <a:rPr lang="en-US" sz="2800" dirty="0"/>
              <a:t>Bonds – Cut Off at the Knees</a:t>
            </a:r>
            <a:endParaRPr lang="en-US" sz="2400" dirty="0"/>
          </a:p>
        </p:txBody>
      </p:sp>
      <p:pic>
        <p:nvPicPr>
          <p:cNvPr id="3" name="Picture 2">
            <a:extLst>
              <a:ext uri="{FF2B5EF4-FFF2-40B4-BE49-F238E27FC236}">
                <a16:creationId xmlns:a16="http://schemas.microsoft.com/office/drawing/2014/main" id="{DC49835B-4952-BFE7-34A5-9DEE276987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11142" y="3695859"/>
            <a:ext cx="4490357" cy="2987584"/>
          </a:xfrm>
          <a:prstGeom prst="rect">
            <a:avLst/>
          </a:prstGeom>
        </p:spPr>
      </p:pic>
    </p:spTree>
    <p:extLst>
      <p:ext uri="{BB962C8B-B14F-4D97-AF65-F5344CB8AC3E}">
        <p14:creationId xmlns:p14="http://schemas.microsoft.com/office/powerpoint/2010/main" val="2952436408"/>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1864"/>
            <a:ext cx="12192000" cy="1869788"/>
          </a:xfrm>
        </p:spPr>
        <p:txBody>
          <a:bodyPr/>
          <a:lstStyle/>
          <a:p>
            <a:r>
              <a:rPr lang="en-US" sz="2400" dirty="0"/>
              <a:t> </a:t>
            </a: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r>
              <a:rPr lang="en-US" sz="2400" dirty="0"/>
              <a:t>Treasury ETF (TLT) </a:t>
            </a:r>
            <a:r>
              <a:rPr lang="mr-IN" sz="2400" dirty="0"/>
              <a:t>–</a:t>
            </a:r>
            <a:r>
              <a:rPr lang="en-US" sz="2400" dirty="0"/>
              <a:t> </a:t>
            </a:r>
            <a:br>
              <a:rPr lang="en-US" sz="1800" dirty="0">
                <a:solidFill>
                  <a:schemeClr val="tx1"/>
                </a:solidFill>
                <a:effectLst/>
                <a:latin typeface="+mj-lt"/>
              </a:rPr>
            </a:br>
            <a:r>
              <a:rPr lang="en-US" sz="1800" dirty="0">
                <a:solidFill>
                  <a:srgbClr val="00A64B"/>
                </a:solidFill>
                <a:effectLst/>
                <a:latin typeface="+mj-lt"/>
              </a:rPr>
              <a:t>took profits on long 6/$$94-</a:t>
            </a:r>
            <a:r>
              <a:rPr lang="en-US" sz="1800" dirty="0">
                <a:solidFill>
                  <a:srgbClr val="00A64B"/>
                </a:solidFill>
                <a:latin typeface="+mj-lt"/>
              </a:rPr>
              <a:t>$</a:t>
            </a:r>
            <a:r>
              <a:rPr lang="en-US" sz="1800" dirty="0">
                <a:solidFill>
                  <a:srgbClr val="00A64B"/>
                </a:solidFill>
                <a:effectLst/>
                <a:latin typeface="+mj-lt"/>
              </a:rPr>
              <a:t>97 put spread</a:t>
            </a:r>
            <a:r>
              <a:rPr lang="en-US" sz="1800" dirty="0">
                <a:solidFill>
                  <a:schemeClr val="tx1"/>
                </a:solidFill>
                <a:effectLst/>
                <a:latin typeface="+mj-lt"/>
              </a:rPr>
              <a:t>, </a:t>
            </a:r>
            <a:r>
              <a:rPr lang="en-US" sz="1800" dirty="0">
                <a:solidFill>
                  <a:srgbClr val="00A64B"/>
                </a:solidFill>
                <a:effectLst/>
                <a:latin typeface="+mj-lt"/>
              </a:rPr>
              <a:t>took profits on long 5/$82-$85 calls spread</a:t>
            </a:r>
            <a:br>
              <a:rPr lang="en-US" sz="1800" dirty="0">
                <a:solidFill>
                  <a:schemeClr val="tx1"/>
                </a:solidFill>
                <a:effectLst/>
                <a:latin typeface="+mj-lt"/>
              </a:rPr>
            </a:br>
            <a:r>
              <a:rPr lang="en-US" sz="1800" dirty="0">
                <a:solidFill>
                  <a:srgbClr val="00A64B"/>
                </a:solidFill>
                <a:effectLst/>
                <a:latin typeface="+mj-lt"/>
              </a:rPr>
              <a:t>took profits on long 4/$87-$90 call spread took profits on long 2/$90-$93 call spread, </a:t>
            </a:r>
            <a:br>
              <a:rPr lang="en-US" sz="1800" dirty="0">
                <a:solidFill>
                  <a:schemeClr val="tx1"/>
                </a:solidFill>
                <a:effectLst/>
                <a:latin typeface="+mj-lt"/>
              </a:rPr>
            </a:br>
            <a:r>
              <a:rPr lang="en-US" sz="1800" dirty="0">
                <a:solidFill>
                  <a:srgbClr val="00B050"/>
                </a:solidFill>
                <a:effectLst/>
                <a:latin typeface="+mj-lt"/>
              </a:rPr>
              <a:t>Took profits in $100-$103 put spread</a:t>
            </a:r>
            <a:r>
              <a:rPr lang="en-US" sz="1800" dirty="0">
                <a:solidFill>
                  <a:schemeClr val="tx1"/>
                </a:solidFill>
                <a:effectLst/>
                <a:latin typeface="+mj-lt"/>
              </a:rPr>
              <a:t>, </a:t>
            </a:r>
            <a:r>
              <a:rPr lang="en-US" sz="1800" dirty="0">
                <a:solidFill>
                  <a:srgbClr val="00A64B"/>
                </a:solidFill>
                <a:effectLst/>
                <a:latin typeface="+mj-lt"/>
              </a:rPr>
              <a:t>took profits on long 12/$95-$98 put spread </a:t>
            </a:r>
            <a:br>
              <a:rPr lang="en-US" sz="1800" dirty="0">
                <a:solidFill>
                  <a:schemeClr val="tx1"/>
                </a:solidFill>
                <a:effectLst/>
                <a:latin typeface="+mj-lt"/>
              </a:rPr>
            </a:br>
            <a:r>
              <a:rPr lang="en-US" sz="1800" dirty="0">
                <a:solidFill>
                  <a:srgbClr val="00B050"/>
                </a:solidFill>
              </a:rPr>
              <a:t> took profits on </a:t>
            </a:r>
            <a:r>
              <a:rPr lang="en-US" sz="1800" dirty="0">
                <a:solidFill>
                  <a:srgbClr val="00B050"/>
                </a:solidFill>
                <a:effectLst/>
                <a:latin typeface="+mj-lt"/>
              </a:rPr>
              <a:t>long 12/$79-$82 call spread</a:t>
            </a:r>
            <a:r>
              <a:rPr lang="en-US" sz="1800" dirty="0">
                <a:solidFill>
                  <a:schemeClr val="tx1"/>
                </a:solidFill>
                <a:effectLst/>
                <a:latin typeface="+mj-lt"/>
              </a:rPr>
              <a:t>, </a:t>
            </a:r>
            <a:r>
              <a:rPr lang="en-US" sz="1800" dirty="0">
                <a:solidFill>
                  <a:srgbClr val="00B050"/>
                </a:solidFill>
              </a:rPr>
              <a:t>took profits on </a:t>
            </a:r>
            <a:r>
              <a:rPr lang="en-US" sz="1800" dirty="0">
                <a:solidFill>
                  <a:srgbClr val="00B050"/>
                </a:solidFill>
                <a:latin typeface="+mj-lt"/>
              </a:rPr>
              <a:t>long 11/$76-79 call spread, </a:t>
            </a:r>
            <a:br>
              <a:rPr lang="en-US" sz="1800" dirty="0">
                <a:solidFill>
                  <a:srgbClr val="00A64B"/>
                </a:solidFill>
                <a:latin typeface="+mj-lt"/>
              </a:rPr>
            </a:br>
            <a:br>
              <a:rPr lang="en-US" sz="2400" dirty="0"/>
            </a:br>
            <a:br>
              <a:rPr lang="en-US" sz="1800" dirty="0">
                <a:solidFill>
                  <a:schemeClr val="tx1"/>
                </a:solidFill>
              </a:rPr>
            </a:br>
            <a:br>
              <a:rPr lang="en-US" sz="1800" dirty="0"/>
            </a:br>
            <a:br>
              <a:rPr lang="en-US" sz="1800" dirty="0"/>
            </a:br>
            <a:br>
              <a:rPr lang="en-US" sz="1800" dirty="0">
                <a:solidFill>
                  <a:schemeClr val="tx1"/>
                </a:solidFill>
              </a:rPr>
            </a:br>
            <a:br>
              <a:rPr lang="en-US" sz="2400" dirty="0"/>
            </a:br>
            <a:br>
              <a:rPr lang="en-US" sz="1800" dirty="0">
                <a:solidFill>
                  <a:srgbClr val="00A64B"/>
                </a:solidFill>
              </a:rPr>
            </a:br>
            <a:br>
              <a:rPr lang="en-US" sz="1800" dirty="0">
                <a:solidFill>
                  <a:schemeClr val="tx1"/>
                </a:solidFill>
              </a:rPr>
            </a:br>
            <a:br>
              <a:rPr lang="en-US" sz="1800" dirty="0"/>
            </a:br>
            <a:br>
              <a:rPr lang="en-US" sz="1800" dirty="0">
                <a:solidFill>
                  <a:schemeClr val="tx1"/>
                </a:solidFill>
              </a:rPr>
            </a:br>
            <a:br>
              <a:rPr lang="en-US" sz="1800" dirty="0">
                <a:solidFill>
                  <a:srgbClr val="00A64B"/>
                </a:solidFill>
              </a:rPr>
            </a:br>
            <a:br>
              <a:rPr lang="en-US" sz="1800" dirty="0">
                <a:solidFill>
                  <a:srgbClr val="00A64B"/>
                </a:solidFill>
              </a:rPr>
            </a:br>
            <a:br>
              <a:rPr lang="en-US" sz="1800" dirty="0">
                <a:solidFill>
                  <a:schemeClr val="tx1"/>
                </a:solidFill>
              </a:rPr>
            </a:br>
            <a:br>
              <a:rPr lang="en-US" sz="1800" dirty="0">
                <a:solidFill>
                  <a:schemeClr val="tx1"/>
                </a:solidFill>
              </a:rPr>
            </a:br>
            <a:br>
              <a:rPr lang="en-US" sz="1800" dirty="0">
                <a:solidFill>
                  <a:schemeClr val="tx1"/>
                </a:solidFill>
              </a:rPr>
            </a:br>
            <a:br>
              <a:rPr lang="en-US" sz="2400" dirty="0"/>
            </a:br>
            <a:br>
              <a:rPr lang="en-US" sz="2400" dirty="0"/>
            </a:br>
            <a:br>
              <a:rPr lang="en-US" sz="2400" dirty="0"/>
            </a:br>
            <a:br>
              <a:rPr lang="en-US" sz="1800" dirty="0">
                <a:solidFill>
                  <a:srgbClr val="00A64B"/>
                </a:solidFill>
              </a:rPr>
            </a:br>
            <a:br>
              <a:rPr lang="en-US" sz="2000" dirty="0">
                <a:solidFill>
                  <a:srgbClr val="00A64B"/>
                </a:solidFill>
              </a:rPr>
            </a:br>
            <a:br>
              <a:rPr lang="en-US" sz="1800" dirty="0"/>
            </a:br>
            <a:br>
              <a:rPr lang="en-US" dirty="0"/>
            </a:br>
            <a:br>
              <a:rPr lang="en-US" sz="1600" dirty="0">
                <a:solidFill>
                  <a:srgbClr val="00B050"/>
                </a:solidFill>
                <a:latin typeface="Calibri"/>
                <a:ea typeface="Calibri"/>
                <a:cs typeface="Calibri"/>
                <a:sym typeface="Calibri"/>
              </a:rPr>
            </a:br>
            <a:endParaRPr lang="en-US" sz="1600" dirty="0">
              <a:solidFill>
                <a:srgbClr val="00B050"/>
              </a:solidFill>
            </a:endParaRPr>
          </a:p>
        </p:txBody>
      </p:sp>
      <p:pic>
        <p:nvPicPr>
          <p:cNvPr id="49154" name="Picture 2" descr="Chart">
            <a:extLst>
              <a:ext uri="{FF2B5EF4-FFF2-40B4-BE49-F238E27FC236}">
                <a16:creationId xmlns:a16="http://schemas.microsoft.com/office/drawing/2014/main" id="{6246C36E-7AF2-3550-EAD0-68BEA41DBEF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12503" y="1810334"/>
            <a:ext cx="6166994" cy="4611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65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0AE4-C9CF-1A46-8746-7CAC76C2C70E}"/>
              </a:ext>
            </a:extLst>
          </p:cNvPr>
          <p:cNvSpPr>
            <a:spLocks noGrp="1"/>
          </p:cNvSpPr>
          <p:nvPr>
            <p:ph type="title"/>
          </p:nvPr>
        </p:nvSpPr>
        <p:spPr>
          <a:xfrm>
            <a:off x="1981200" y="274638"/>
            <a:ext cx="8229600" cy="868363"/>
          </a:xfrm>
        </p:spPr>
        <p:txBody>
          <a:bodyPr/>
          <a:lstStyle/>
          <a:p>
            <a:r>
              <a:rPr lang="en-US" sz="2800" b="1" dirty="0"/>
              <a:t>The Method to My </a:t>
            </a:r>
            <a:r>
              <a:rPr lang="en-US" sz="2800" b="1" i="1" dirty="0"/>
              <a:t>Madness</a:t>
            </a:r>
            <a:br>
              <a:rPr lang="en-US" sz="2800" b="1" i="1" dirty="0"/>
            </a:br>
            <a:endParaRPr lang="en-US" sz="1800" b="1" dirty="0"/>
          </a:p>
        </p:txBody>
      </p:sp>
      <p:sp>
        <p:nvSpPr>
          <p:cNvPr id="3" name="Text Placeholder 2">
            <a:extLst>
              <a:ext uri="{FF2B5EF4-FFF2-40B4-BE49-F238E27FC236}">
                <a16:creationId xmlns:a16="http://schemas.microsoft.com/office/drawing/2014/main" id="{9182DC3C-3A8F-9541-A211-CE5669DBF4BA}"/>
              </a:ext>
            </a:extLst>
          </p:cNvPr>
          <p:cNvSpPr>
            <a:spLocks noGrp="1"/>
          </p:cNvSpPr>
          <p:nvPr>
            <p:ph type="body" idx="1"/>
          </p:nvPr>
        </p:nvSpPr>
        <p:spPr>
          <a:xfrm>
            <a:off x="381000" y="1143001"/>
            <a:ext cx="11811000" cy="5543736"/>
          </a:xfrm>
        </p:spPr>
        <p:txBody>
          <a:bodyPr/>
          <a:lstStyle/>
          <a:p>
            <a:pPr marL="203200" indent="0">
              <a:buNone/>
            </a:pPr>
            <a:r>
              <a:rPr lang="en-US" sz="2000" dirty="0">
                <a:solidFill>
                  <a:schemeClr val="tx1"/>
                </a:solidFill>
                <a:effectLst/>
                <a:latin typeface="+mj-lt"/>
                <a:ea typeface="Times New Roman" panose="02020603050405020304" pitchFamily="18" charset="0"/>
              </a:rPr>
              <a:t>*Now that </a:t>
            </a:r>
            <a:r>
              <a:rPr lang="en-US" sz="2000" b="1" dirty="0">
                <a:solidFill>
                  <a:schemeClr val="tx1"/>
                </a:solidFill>
                <a:effectLst/>
                <a:latin typeface="+mj-lt"/>
                <a:ea typeface="Times New Roman" panose="02020603050405020304" pitchFamily="18" charset="0"/>
              </a:rPr>
              <a:t>NVIDIA has split</a:t>
            </a:r>
            <a:r>
              <a:rPr lang="en-US" sz="2000" dirty="0">
                <a:solidFill>
                  <a:schemeClr val="tx1"/>
                </a:solidFill>
                <a:effectLst/>
                <a:latin typeface="+mj-lt"/>
                <a:ea typeface="Times New Roman" panose="02020603050405020304" pitchFamily="18" charset="0"/>
              </a:rPr>
              <a:t>, what’s next?</a:t>
            </a:r>
            <a:br>
              <a:rPr lang="en-US" sz="2000" dirty="0">
                <a:solidFill>
                  <a:schemeClr val="tx1"/>
                </a:solidFill>
                <a:effectLst/>
                <a:latin typeface="+mj-lt"/>
                <a:ea typeface="Times New Roman" panose="02020603050405020304" pitchFamily="18" charset="0"/>
              </a:rPr>
            </a:br>
            <a:br>
              <a:rPr lang="en-US" sz="2000" dirty="0">
                <a:solidFill>
                  <a:schemeClr val="tx1"/>
                </a:solidFill>
                <a:effectLst/>
                <a:latin typeface="+mj-lt"/>
                <a:ea typeface="Times New Roman" panose="02020603050405020304" pitchFamily="18" charset="0"/>
              </a:rPr>
            </a:br>
            <a:r>
              <a:rPr lang="en-US" sz="2000" dirty="0">
                <a:solidFill>
                  <a:schemeClr val="tx1"/>
                </a:solidFill>
                <a:effectLst/>
                <a:latin typeface="+mj-lt"/>
                <a:ea typeface="Times New Roman" panose="02020603050405020304" pitchFamily="18" charset="0"/>
              </a:rPr>
              <a:t>*The next focus is on the </a:t>
            </a:r>
            <a:r>
              <a:rPr lang="en-US" sz="2000" b="1" dirty="0">
                <a:solidFill>
                  <a:schemeClr val="tx1"/>
                </a:solidFill>
                <a:effectLst/>
                <a:latin typeface="+mj-lt"/>
                <a:ea typeface="Times New Roman" panose="02020603050405020304" pitchFamily="18" charset="0"/>
              </a:rPr>
              <a:t>first interest rate cut in five years</a:t>
            </a:r>
            <a:r>
              <a:rPr lang="en-US" sz="2000" dirty="0">
                <a:solidFill>
                  <a:schemeClr val="tx1"/>
                </a:solidFill>
                <a:effectLst/>
                <a:latin typeface="+mj-lt"/>
                <a:ea typeface="Times New Roman" panose="02020603050405020304" pitchFamily="18" charset="0"/>
              </a:rPr>
              <a:t>, no matter how long it takes</a:t>
            </a:r>
            <a:br>
              <a:rPr lang="en-US" sz="2000" dirty="0">
                <a:solidFill>
                  <a:schemeClr val="tx1"/>
                </a:solidFill>
                <a:effectLst/>
                <a:latin typeface="+mj-lt"/>
                <a:ea typeface="Times New Roman" panose="02020603050405020304" pitchFamily="18" charset="0"/>
              </a:rPr>
            </a:br>
            <a:br>
              <a:rPr lang="en-US" sz="2000" dirty="0">
                <a:solidFill>
                  <a:schemeClr val="tx1"/>
                </a:solidFill>
                <a:effectLst/>
                <a:latin typeface="+mj-lt"/>
                <a:ea typeface="Times New Roman" panose="02020603050405020304" pitchFamily="18" charset="0"/>
              </a:rPr>
            </a:br>
            <a:r>
              <a:rPr lang="en-US" sz="2000" dirty="0">
                <a:solidFill>
                  <a:schemeClr val="tx1"/>
                </a:solidFill>
                <a:effectLst/>
                <a:latin typeface="+mj-lt"/>
                <a:ea typeface="Times New Roman" panose="02020603050405020304" pitchFamily="18" charset="0"/>
              </a:rPr>
              <a:t>*</a:t>
            </a:r>
            <a:r>
              <a:rPr lang="en-US" sz="2000" dirty="0">
                <a:solidFill>
                  <a:schemeClr val="tx1"/>
                </a:solidFill>
                <a:latin typeface="+mj-lt"/>
                <a:ea typeface="Times New Roman" panose="02020603050405020304" pitchFamily="18" charset="0"/>
              </a:rPr>
              <a:t>T</a:t>
            </a:r>
            <a:r>
              <a:rPr lang="en-US" sz="2000" dirty="0">
                <a:solidFill>
                  <a:schemeClr val="tx1"/>
                </a:solidFill>
                <a:effectLst/>
                <a:latin typeface="+mj-lt"/>
                <a:ea typeface="Times New Roman" panose="02020603050405020304" pitchFamily="18" charset="0"/>
              </a:rPr>
              <a:t>he general </a:t>
            </a:r>
            <a:r>
              <a:rPr lang="en-US" sz="2000" b="1" dirty="0">
                <a:solidFill>
                  <a:schemeClr val="tx1"/>
                </a:solidFill>
                <a:effectLst/>
                <a:latin typeface="+mj-lt"/>
                <a:ea typeface="Times New Roman" panose="02020603050405020304" pitchFamily="18" charset="0"/>
              </a:rPr>
              <a:t>downside is limited </a:t>
            </a:r>
            <a:r>
              <a:rPr lang="en-US" sz="2000" dirty="0">
                <a:solidFill>
                  <a:schemeClr val="tx1"/>
                </a:solidFill>
                <a:effectLst/>
                <a:latin typeface="+mj-lt"/>
                <a:ea typeface="Times New Roman" panose="02020603050405020304" pitchFamily="18" charset="0"/>
              </a:rPr>
              <a:t>to 5%-8% with $8 trillion in cash on the sidelines and a further $26.8 trillion in short-term US treasury Bills</a:t>
            </a:r>
            <a:br>
              <a:rPr lang="en-US" sz="2000" dirty="0">
                <a:solidFill>
                  <a:schemeClr val="tx1"/>
                </a:solidFill>
                <a:effectLst/>
                <a:latin typeface="+mj-lt"/>
                <a:ea typeface="Times New Roman" panose="02020603050405020304" pitchFamily="18" charset="0"/>
              </a:rPr>
            </a:br>
            <a:br>
              <a:rPr lang="en-US" sz="2000" dirty="0">
                <a:solidFill>
                  <a:schemeClr val="tx1"/>
                </a:solidFill>
                <a:effectLst/>
                <a:latin typeface="+mj-lt"/>
                <a:ea typeface="Times New Roman" panose="02020603050405020304" pitchFamily="18" charset="0"/>
              </a:rPr>
            </a:br>
            <a:r>
              <a:rPr lang="en-US" sz="2000" dirty="0">
                <a:solidFill>
                  <a:schemeClr val="tx1"/>
                </a:solidFill>
                <a:effectLst/>
                <a:latin typeface="+mj-lt"/>
                <a:ea typeface="Times New Roman" panose="02020603050405020304" pitchFamily="18" charset="0"/>
              </a:rPr>
              <a:t>*</a:t>
            </a:r>
            <a:r>
              <a:rPr lang="en-US" sz="2000" dirty="0">
                <a:solidFill>
                  <a:schemeClr val="tx1"/>
                </a:solidFill>
                <a:latin typeface="+mj-lt"/>
                <a:ea typeface="Times New Roman" panose="02020603050405020304" pitchFamily="18" charset="0"/>
              </a:rPr>
              <a:t>T</a:t>
            </a:r>
            <a:r>
              <a:rPr lang="en-US" sz="2000" dirty="0">
                <a:solidFill>
                  <a:schemeClr val="tx1"/>
                </a:solidFill>
                <a:effectLst/>
                <a:latin typeface="+mj-lt"/>
                <a:ea typeface="Times New Roman" panose="02020603050405020304" pitchFamily="18" charset="0"/>
              </a:rPr>
              <a:t>echnology stocks won’t crash, just have a </a:t>
            </a:r>
            <a:r>
              <a:rPr lang="en-US" sz="2000" b="1" dirty="0">
                <a:solidFill>
                  <a:schemeClr val="tx1"/>
                </a:solidFill>
                <a:effectLst/>
                <a:latin typeface="+mj-lt"/>
                <a:ea typeface="Times New Roman" panose="02020603050405020304" pitchFamily="18" charset="0"/>
              </a:rPr>
              <a:t>sideways “time” correction</a:t>
            </a:r>
            <a:br>
              <a:rPr lang="en-US" sz="2000" dirty="0">
                <a:solidFill>
                  <a:schemeClr val="tx1"/>
                </a:solidFill>
                <a:effectLst/>
                <a:latin typeface="+mj-lt"/>
                <a:ea typeface="Times New Roman" panose="02020603050405020304" pitchFamily="18" charset="0"/>
              </a:rPr>
            </a:br>
            <a:br>
              <a:rPr lang="en-US" sz="2000" dirty="0">
                <a:solidFill>
                  <a:schemeClr val="tx1"/>
                </a:solidFill>
                <a:effectLst/>
                <a:latin typeface="+mj-lt"/>
                <a:ea typeface="Times New Roman" panose="02020603050405020304" pitchFamily="18" charset="0"/>
              </a:rPr>
            </a:br>
            <a:r>
              <a:rPr lang="en-US" sz="2000" dirty="0">
                <a:solidFill>
                  <a:schemeClr val="tx1"/>
                </a:solidFill>
                <a:effectLst/>
                <a:latin typeface="+mj-lt"/>
                <a:ea typeface="Times New Roman" panose="02020603050405020304" pitchFamily="18" charset="0"/>
              </a:rPr>
              <a:t>*All economic data is globa</a:t>
            </a:r>
            <a:r>
              <a:rPr lang="en-US" sz="2000" dirty="0">
                <a:solidFill>
                  <a:schemeClr val="tx1"/>
                </a:solidFill>
                <a:latin typeface="+mj-lt"/>
                <a:ea typeface="Times New Roman" panose="02020603050405020304" pitchFamily="18" charset="0"/>
              </a:rPr>
              <a:t>ll</a:t>
            </a:r>
            <a:r>
              <a:rPr lang="en-US" sz="2000" dirty="0">
                <a:solidFill>
                  <a:schemeClr val="tx1"/>
                </a:solidFill>
                <a:effectLst/>
                <a:latin typeface="+mj-lt"/>
                <a:ea typeface="Times New Roman" panose="02020603050405020304" pitchFamily="18" charset="0"/>
              </a:rPr>
              <a:t>y </a:t>
            </a:r>
            <a:r>
              <a:rPr lang="en-US" sz="2000" b="1" dirty="0">
                <a:solidFill>
                  <a:schemeClr val="tx1"/>
                </a:solidFill>
                <a:effectLst/>
                <a:latin typeface="+mj-lt"/>
                <a:ea typeface="Times New Roman" panose="02020603050405020304" pitchFamily="18" charset="0"/>
              </a:rPr>
              <a:t>slowing</a:t>
            </a:r>
            <a:r>
              <a:rPr lang="en-US" sz="2000" dirty="0">
                <a:solidFill>
                  <a:schemeClr val="tx1"/>
                </a:solidFill>
                <a:effectLst/>
                <a:latin typeface="+mj-lt"/>
                <a:ea typeface="Times New Roman" panose="02020603050405020304" pitchFamily="18" charset="0"/>
              </a:rPr>
              <a:t>, including</a:t>
            </a:r>
            <a:r>
              <a:rPr lang="en-US" sz="2000" dirty="0">
                <a:solidFill>
                  <a:schemeClr val="tx1"/>
                </a:solidFill>
                <a:latin typeface="+mj-lt"/>
                <a:ea typeface="Times New Roman" panose="02020603050405020304" pitchFamily="18" charset="0"/>
              </a:rPr>
              <a:t> the US,</a:t>
            </a:r>
            <a:br>
              <a:rPr lang="en-US" sz="2000" dirty="0">
                <a:solidFill>
                  <a:schemeClr val="tx1"/>
                </a:solidFill>
                <a:latin typeface="+mj-lt"/>
                <a:ea typeface="Times New Roman" panose="02020603050405020304" pitchFamily="18" charset="0"/>
              </a:rPr>
            </a:br>
            <a:r>
              <a:rPr lang="en-US" sz="2000" dirty="0">
                <a:solidFill>
                  <a:schemeClr val="tx1"/>
                </a:solidFill>
                <a:latin typeface="+mj-lt"/>
                <a:ea typeface="Times New Roman" panose="02020603050405020304" pitchFamily="18" charset="0"/>
              </a:rPr>
              <a:t> with the only good economy in the world. The May </a:t>
            </a:r>
            <a:r>
              <a:rPr lang="en-US" sz="2000" b="1" dirty="0">
                <a:solidFill>
                  <a:schemeClr val="tx1"/>
                </a:solidFill>
                <a:latin typeface="+mj-lt"/>
                <a:ea typeface="Times New Roman" panose="02020603050405020304" pitchFamily="18" charset="0"/>
              </a:rPr>
              <a:t>Nonfarm Payroll</a:t>
            </a:r>
            <a:br>
              <a:rPr lang="en-US" sz="2000" b="1" dirty="0">
                <a:solidFill>
                  <a:schemeClr val="tx1"/>
                </a:solidFill>
                <a:latin typeface="+mj-lt"/>
                <a:ea typeface="Times New Roman" panose="02020603050405020304" pitchFamily="18" charset="0"/>
              </a:rPr>
            </a:br>
            <a:r>
              <a:rPr lang="en-US" sz="2000" b="1" dirty="0">
                <a:solidFill>
                  <a:schemeClr val="tx1"/>
                </a:solidFill>
                <a:latin typeface="+mj-lt"/>
                <a:ea typeface="Times New Roman" panose="02020603050405020304" pitchFamily="18" charset="0"/>
              </a:rPr>
              <a:t>Report was an anomaly. </a:t>
            </a:r>
            <a:br>
              <a:rPr lang="en-US" sz="2000" dirty="0">
                <a:solidFill>
                  <a:schemeClr val="tx1"/>
                </a:solidFill>
                <a:latin typeface="+mj-lt"/>
                <a:ea typeface="Times New Roman" panose="02020603050405020304" pitchFamily="18" charset="0"/>
              </a:rPr>
            </a:br>
            <a:br>
              <a:rPr lang="en-US" sz="2000" dirty="0">
                <a:solidFill>
                  <a:schemeClr val="tx1"/>
                </a:solidFill>
                <a:latin typeface="+mj-lt"/>
                <a:ea typeface="Times New Roman" panose="02020603050405020304" pitchFamily="18" charset="0"/>
              </a:rPr>
            </a:br>
            <a:r>
              <a:rPr lang="en-US" sz="2000" dirty="0">
                <a:solidFill>
                  <a:schemeClr val="tx1"/>
                </a:solidFill>
                <a:latin typeface="+mj-lt"/>
                <a:ea typeface="Times New Roman" panose="02020603050405020304" pitchFamily="18" charset="0"/>
              </a:rPr>
              <a:t>*Interest rates are </a:t>
            </a:r>
            <a:r>
              <a:rPr lang="en-US" sz="2000" b="1" dirty="0">
                <a:solidFill>
                  <a:schemeClr val="tx1"/>
                </a:solidFill>
                <a:latin typeface="+mj-lt"/>
                <a:ea typeface="Times New Roman" panose="02020603050405020304" pitchFamily="18" charset="0"/>
              </a:rPr>
              <a:t>higher for longer</a:t>
            </a:r>
            <a:r>
              <a:rPr lang="en-US" sz="2000" dirty="0">
                <a:solidFill>
                  <a:schemeClr val="tx1"/>
                </a:solidFill>
                <a:latin typeface="+mj-lt"/>
                <a:ea typeface="Times New Roman" panose="02020603050405020304" pitchFamily="18" charset="0"/>
              </a:rPr>
              <a:t>, but September is back </a:t>
            </a:r>
            <a:br>
              <a:rPr lang="en-US" sz="2000" dirty="0">
                <a:solidFill>
                  <a:schemeClr val="tx1"/>
                </a:solidFill>
                <a:latin typeface="+mj-lt"/>
                <a:ea typeface="Times New Roman" panose="02020603050405020304" pitchFamily="18" charset="0"/>
              </a:rPr>
            </a:br>
            <a:r>
              <a:rPr lang="en-US" sz="2000" dirty="0">
                <a:solidFill>
                  <a:schemeClr val="tx1"/>
                </a:solidFill>
                <a:latin typeface="+mj-lt"/>
                <a:ea typeface="Times New Roman" panose="02020603050405020304" pitchFamily="18" charset="0"/>
              </a:rPr>
              <a:t>on the plate in view of recent date releases</a:t>
            </a:r>
            <a:br>
              <a:rPr lang="en-US" sz="2000" dirty="0">
                <a:solidFill>
                  <a:schemeClr val="tx1"/>
                </a:solidFill>
                <a:latin typeface="+mj-lt"/>
              </a:rPr>
            </a:br>
            <a:br>
              <a:rPr lang="en-US" sz="2000" b="1" dirty="0">
                <a:solidFill>
                  <a:schemeClr val="tx1"/>
                </a:solidFill>
                <a:latin typeface="+mj-lt"/>
              </a:rPr>
            </a:br>
            <a:r>
              <a:rPr lang="en-US" sz="2000" b="1" dirty="0">
                <a:solidFill>
                  <a:schemeClr val="tx1"/>
                </a:solidFill>
                <a:latin typeface="+mj-lt"/>
              </a:rPr>
              <a:t>*Buy stocks and bonds on dips</a:t>
            </a:r>
            <a:br>
              <a:rPr lang="en-US" sz="2000" b="1" dirty="0">
                <a:solidFill>
                  <a:schemeClr val="tx1"/>
                </a:solidFill>
                <a:latin typeface="+mj-lt"/>
              </a:rPr>
            </a:br>
            <a:br>
              <a:rPr lang="en-US" sz="2000" dirty="0">
                <a:solidFill>
                  <a:srgbClr val="FF0000"/>
                </a:solidFill>
                <a:latin typeface="+mj-lt"/>
              </a:rPr>
            </a:br>
            <a:br>
              <a:rPr lang="en-US" sz="2000" dirty="0">
                <a:solidFill>
                  <a:srgbClr val="FF0000"/>
                </a:solidFill>
                <a:latin typeface="+mj-lt"/>
                <a:ea typeface="Calibri"/>
                <a:cs typeface="Calibri" panose="020F0502020204030204" pitchFamily="34" charset="0"/>
                <a:sym typeface="Calibri"/>
              </a:rPr>
            </a:br>
            <a:br>
              <a:rPr lang="en-US" sz="1800" dirty="0">
                <a:solidFill>
                  <a:srgbClr val="FF0000"/>
                </a:solidFill>
                <a:latin typeface="+mj-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2000" dirty="0">
                <a:solidFill>
                  <a:srgbClr val="FF0000"/>
                </a:solidFill>
              </a:rPr>
            </a:br>
            <a:br>
              <a:rPr lang="en-US" sz="2000" dirty="0">
                <a:solidFill>
                  <a:srgbClr val="FF0000"/>
                </a:solidFill>
              </a:rPr>
            </a:br>
            <a:br>
              <a:rPr lang="en-US" sz="1800" dirty="0">
                <a:solidFill>
                  <a:srgbClr val="FF0000"/>
                </a:solidFill>
              </a:rPr>
            </a:br>
            <a:endParaRPr lang="en-US" sz="1800" dirty="0">
              <a:solidFill>
                <a:srgbClr val="FF0000"/>
              </a:solidFill>
            </a:endParaRPr>
          </a:p>
        </p:txBody>
      </p:sp>
      <p:pic>
        <p:nvPicPr>
          <p:cNvPr id="6" name="Picture 5" descr="A person wearing headphones&#10;&#10;Description automatically generated with medium confidence">
            <a:extLst>
              <a:ext uri="{FF2B5EF4-FFF2-40B4-BE49-F238E27FC236}">
                <a16:creationId xmlns:a16="http://schemas.microsoft.com/office/drawing/2014/main" id="{9B521974-2212-F14A-BB5B-94214332B4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46028" y="4184293"/>
            <a:ext cx="3048991" cy="2399068"/>
          </a:xfrm>
          <a:prstGeom prst="rect">
            <a:avLst/>
          </a:prstGeom>
        </p:spPr>
      </p:pic>
    </p:spTree>
    <p:extLst>
      <p:ext uri="{BB962C8B-B14F-4D97-AF65-F5344CB8AC3E}">
        <p14:creationId xmlns:p14="http://schemas.microsoft.com/office/powerpoint/2010/main" val="5776835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99611"/>
            <a:ext cx="8229600" cy="1143000"/>
          </a:xfrm>
        </p:spPr>
        <p:txBody>
          <a:bodyPr/>
          <a:lstStyle/>
          <a:p>
            <a:br>
              <a:rPr lang="en-US" sz="2400" dirty="0"/>
            </a:br>
            <a:r>
              <a:rPr lang="en-US" sz="2400" dirty="0"/>
              <a:t>Ten Year Treasury Yield ($TNX) – 4.29%</a:t>
            </a:r>
            <a:br>
              <a:rPr lang="en-US" sz="2400" dirty="0"/>
            </a:br>
            <a:br>
              <a:rPr lang="en-US" sz="2400" dirty="0"/>
            </a:br>
            <a:endParaRPr lang="en-US" sz="2000" dirty="0"/>
          </a:p>
        </p:txBody>
      </p:sp>
      <p:pic>
        <p:nvPicPr>
          <p:cNvPr id="50178" name="Picture 2" descr="Chart">
            <a:extLst>
              <a:ext uri="{FF2B5EF4-FFF2-40B4-BE49-F238E27FC236}">
                <a16:creationId xmlns:a16="http://schemas.microsoft.com/office/drawing/2014/main" id="{97AA9229-68FD-C489-016F-1B5591FE887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52768" y="1342611"/>
            <a:ext cx="7038864" cy="5263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3722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Junk Bonds (JNK) 7.47% Yield</a:t>
            </a: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51202" name="Picture 2" descr="Chart">
            <a:extLst>
              <a:ext uri="{FF2B5EF4-FFF2-40B4-BE49-F238E27FC236}">
                <a16:creationId xmlns:a16="http://schemas.microsoft.com/office/drawing/2014/main" id="{7786E5EE-2C6B-0B4B-8031-913E7A8B4DA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24114" y="1295400"/>
            <a:ext cx="6975068" cy="5215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776870"/>
      </p:ext>
    </p:extLst>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Municipal Bonds (MUB) </a:t>
            </a:r>
            <a:r>
              <a:rPr lang="en-US" sz="2000" dirty="0">
                <a:solidFill>
                  <a:schemeClr val="dk1"/>
                </a:solidFill>
                <a:latin typeface="Calibri"/>
                <a:ea typeface="Calibri"/>
                <a:cs typeface="Calibri"/>
                <a:sym typeface="Calibri"/>
              </a:rPr>
              <a:t>3.38% Yield-</a:t>
            </a:r>
            <a:br>
              <a:rPr lang="en-US" sz="20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52226" name="Picture 2" descr="Chart">
            <a:extLst>
              <a:ext uri="{FF2B5EF4-FFF2-40B4-BE49-F238E27FC236}">
                <a16:creationId xmlns:a16="http://schemas.microsoft.com/office/drawing/2014/main" id="{5AB773A5-9390-A557-963D-247AC7944EB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0875" y="940907"/>
            <a:ext cx="7230250" cy="5406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801064"/>
      </p:ext>
    </p:extLst>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Emerging Market Debt (ELD) </a:t>
            </a:r>
            <a:r>
              <a:rPr lang="en-US" sz="2000" dirty="0">
                <a:solidFill>
                  <a:schemeClr val="dk1"/>
                </a:solidFill>
                <a:latin typeface="Calibri"/>
                <a:ea typeface="Calibri"/>
                <a:cs typeface="Calibri"/>
                <a:sym typeface="Calibri"/>
              </a:rPr>
              <a:t>6.56% Yield-</a:t>
            </a:r>
            <a:br>
              <a:rPr lang="en-US" sz="20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53250" name="Picture 2" descr="Chart">
            <a:extLst>
              <a:ext uri="{FF2B5EF4-FFF2-40B4-BE49-F238E27FC236}">
                <a16:creationId xmlns:a16="http://schemas.microsoft.com/office/drawing/2014/main" id="{8BBC9E85-A90F-8141-D12F-3F71F1E4928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59610" y="1015429"/>
            <a:ext cx="7272780" cy="5438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653971"/>
      </p:ext>
    </p:extLst>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2X Short Treasuries (TBT)-Out of Favor</a:t>
            </a:r>
            <a:endParaRPr lang="en-US" sz="2000" dirty="0">
              <a:solidFill>
                <a:schemeClr val="dk1"/>
              </a:solidFill>
              <a:latin typeface="Calibri"/>
              <a:ea typeface="Calibri"/>
              <a:cs typeface="Calibri"/>
              <a:sym typeface="Calibri"/>
            </a:endParaRPr>
          </a:p>
        </p:txBody>
      </p:sp>
      <p:pic>
        <p:nvPicPr>
          <p:cNvPr id="54274" name="Picture 2" descr="Chart">
            <a:extLst>
              <a:ext uri="{FF2B5EF4-FFF2-40B4-BE49-F238E27FC236}">
                <a16:creationId xmlns:a16="http://schemas.microsoft.com/office/drawing/2014/main" id="{7E001BEB-E341-5B30-02DE-06D1AFFDF1D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2140" y="1254473"/>
            <a:ext cx="7187720" cy="5374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828789"/>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Anally Capital Management (NLY) – Leveraged REIT Play</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Yield 14.10%</a:t>
            </a:r>
            <a:br>
              <a:rPr lang="en-US" sz="2400" dirty="0">
                <a:solidFill>
                  <a:schemeClr val="dk1"/>
                </a:solidFill>
                <a:latin typeface="Calibri"/>
                <a:ea typeface="Calibri"/>
                <a:cs typeface="Calibri"/>
                <a:sym typeface="Calibri"/>
              </a:rPr>
            </a:br>
            <a:r>
              <a:rPr lang="en-US" sz="2400" dirty="0">
                <a:solidFill>
                  <a:srgbClr val="00A64B"/>
                </a:solidFill>
                <a:latin typeface="Calibri"/>
                <a:ea typeface="Calibri"/>
                <a:cs typeface="Calibri"/>
                <a:sym typeface="Calibri"/>
              </a:rPr>
              <a:t>took profits on </a:t>
            </a:r>
            <a:r>
              <a:rPr lang="en-US" sz="1800" dirty="0">
                <a:solidFill>
                  <a:srgbClr val="00A64B"/>
                </a:solidFill>
                <a:latin typeface="+mj-lt"/>
                <a:ea typeface="Calibri"/>
                <a:cs typeface="Calibri"/>
                <a:sym typeface="Calibri"/>
              </a:rPr>
              <a:t>long 12/$15-$16 call spread</a:t>
            </a:r>
            <a:endParaRPr lang="en-US" sz="1800" dirty="0">
              <a:solidFill>
                <a:schemeClr val="dk1"/>
              </a:solidFill>
              <a:latin typeface="+mj-lt"/>
              <a:ea typeface="Calibri"/>
              <a:cs typeface="Calibri"/>
              <a:sym typeface="Calibri"/>
            </a:endParaRPr>
          </a:p>
        </p:txBody>
      </p:sp>
      <p:pic>
        <p:nvPicPr>
          <p:cNvPr id="55298" name="Picture 2" descr="Chart">
            <a:extLst>
              <a:ext uri="{FF2B5EF4-FFF2-40B4-BE49-F238E27FC236}">
                <a16:creationId xmlns:a16="http://schemas.microsoft.com/office/drawing/2014/main" id="{C47D88CD-62D9-F1F5-6DB8-A2D0D796B5B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93526" y="1540708"/>
            <a:ext cx="6804947" cy="5088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89513"/>
      </p:ext>
    </p:extLst>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Foreign Currencies –  Dollar Catches a Bid</a:t>
            </a:r>
            <a:endParaRPr lang="en-US" sz="2400" dirty="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1034143" y="990600"/>
            <a:ext cx="10384134" cy="5410199"/>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br>
              <a:rPr lang="en-US" sz="2000" dirty="0">
                <a:solidFill>
                  <a:schemeClr val="tx1"/>
                </a:solidFill>
                <a:effectLst/>
                <a:latin typeface="+mj-lt"/>
                <a:ea typeface="Times New Roman" panose="02020603050405020304" pitchFamily="18" charset="0"/>
                <a:cs typeface="Times New Roman" panose="02020603050405020304" pitchFamily="18" charset="0"/>
              </a:rPr>
            </a:br>
            <a:br>
              <a:rPr lang="en-US" sz="2000" dirty="0">
                <a:solidFill>
                  <a:schemeClr val="tx1"/>
                </a:solidFill>
                <a:effectLst/>
                <a:latin typeface="+mj-lt"/>
                <a:ea typeface="Times New Roman" panose="02020603050405020304" pitchFamily="18" charset="0"/>
                <a:cs typeface="Times New Roman" panose="02020603050405020304" pitchFamily="18" charset="0"/>
              </a:rPr>
            </a:br>
            <a:r>
              <a:rPr lang="en-US" sz="2000" dirty="0">
                <a:solidFill>
                  <a:schemeClr val="tx1"/>
                </a:solidFill>
                <a:effectLst/>
                <a:latin typeface="+mj-lt"/>
                <a:ea typeface="Times New Roman" panose="02020603050405020304" pitchFamily="18" charset="0"/>
                <a:cs typeface="Times New Roman" panose="02020603050405020304" pitchFamily="18" charset="0"/>
              </a:rPr>
              <a:t>*Red hot May </a:t>
            </a:r>
            <a:r>
              <a:rPr lang="en-US" sz="2000" b="1" dirty="0">
                <a:solidFill>
                  <a:schemeClr val="tx1"/>
                </a:solidFill>
                <a:effectLst/>
                <a:latin typeface="+mj-lt"/>
                <a:ea typeface="Times New Roman" panose="02020603050405020304" pitchFamily="18" charset="0"/>
                <a:cs typeface="Times New Roman" panose="02020603050405020304" pitchFamily="18" charset="0"/>
              </a:rPr>
              <a:t>Nonfarm Payroll Report </a:t>
            </a:r>
            <a:r>
              <a:rPr lang="en-US" sz="2000" dirty="0">
                <a:solidFill>
                  <a:schemeClr val="tx1"/>
                </a:solidFill>
                <a:effectLst/>
                <a:latin typeface="+mj-lt"/>
                <a:ea typeface="Times New Roman" panose="02020603050405020304" pitchFamily="18" charset="0"/>
                <a:cs typeface="Times New Roman" panose="02020603050405020304" pitchFamily="18" charset="0"/>
              </a:rPr>
              <a:t>gives dollar a new bid</a:t>
            </a:r>
            <a:br>
              <a:rPr lang="en-US" sz="2000" dirty="0">
                <a:solidFill>
                  <a:schemeClr val="tx1"/>
                </a:solidFill>
                <a:effectLst/>
                <a:latin typeface="+mj-lt"/>
                <a:ea typeface="Times New Roman" panose="02020603050405020304" pitchFamily="18" charset="0"/>
                <a:cs typeface="Times New Roman" panose="02020603050405020304" pitchFamily="18" charset="0"/>
              </a:rPr>
            </a:br>
            <a:br>
              <a:rPr lang="en-US" sz="2000" b="1" dirty="0">
                <a:solidFill>
                  <a:schemeClr val="tx1"/>
                </a:solidFill>
                <a:effectLst/>
                <a:latin typeface="+mj-lt"/>
                <a:ea typeface="Times New Roman" panose="02020603050405020304" pitchFamily="18" charset="0"/>
                <a:cs typeface="Times New Roman" panose="02020603050405020304" pitchFamily="18" charset="0"/>
              </a:rPr>
            </a:br>
            <a:r>
              <a:rPr lang="en-US" sz="2000" b="1" dirty="0">
                <a:solidFill>
                  <a:schemeClr val="tx1"/>
                </a:solidFill>
                <a:effectLst/>
                <a:latin typeface="+mj-lt"/>
                <a:ea typeface="Times New Roman" panose="02020603050405020304" pitchFamily="18" charset="0"/>
                <a:cs typeface="Times New Roman" panose="02020603050405020304" pitchFamily="18" charset="0"/>
              </a:rPr>
              <a:t>*Right wing wins </a:t>
            </a:r>
            <a:r>
              <a:rPr lang="en-US" sz="2000" dirty="0">
                <a:solidFill>
                  <a:schemeClr val="tx1"/>
                </a:solidFill>
                <a:effectLst/>
                <a:latin typeface="+mj-lt"/>
                <a:ea typeface="Times New Roman" panose="02020603050405020304" pitchFamily="18" charset="0"/>
                <a:cs typeface="Times New Roman" panose="02020603050405020304" pitchFamily="18" charset="0"/>
              </a:rPr>
              <a:t>in European elections deliver currencies a second punch on economic destabilization fears</a:t>
            </a:r>
            <a:br>
              <a:rPr lang="en-US" sz="2000" dirty="0">
                <a:solidFill>
                  <a:schemeClr val="tx1"/>
                </a:solidFill>
                <a:effectLst/>
                <a:latin typeface="+mj-lt"/>
                <a:ea typeface="Times New Roman" panose="02020603050405020304" pitchFamily="18" charset="0"/>
                <a:cs typeface="Times New Roman" panose="02020603050405020304" pitchFamily="18" charset="0"/>
              </a:rPr>
            </a:br>
            <a:br>
              <a:rPr lang="en-US" sz="2000" dirty="0">
                <a:solidFill>
                  <a:schemeClr val="tx1"/>
                </a:solidFill>
                <a:effectLst/>
                <a:latin typeface="+mj-lt"/>
                <a:ea typeface="Times New Roman" panose="02020603050405020304" pitchFamily="18" charset="0"/>
                <a:cs typeface="Times New Roman" panose="02020603050405020304" pitchFamily="18" charset="0"/>
              </a:rPr>
            </a:br>
            <a:r>
              <a:rPr lang="en-US" sz="2000" b="1" dirty="0">
                <a:solidFill>
                  <a:schemeClr val="tx1"/>
                </a:solidFill>
                <a:effectLst/>
                <a:latin typeface="+mj-lt"/>
                <a:ea typeface="Times New Roman" panose="02020603050405020304" pitchFamily="18" charset="0"/>
                <a:cs typeface="Times New Roman" panose="02020603050405020304" pitchFamily="18" charset="0"/>
              </a:rPr>
              <a:t>*</a:t>
            </a:r>
            <a:r>
              <a:rPr lang="en-US" sz="2000" b="1" dirty="0">
                <a:solidFill>
                  <a:schemeClr val="tx1"/>
                </a:solidFill>
                <a:effectLst/>
                <a:latin typeface="+mj-lt"/>
                <a:ea typeface="Times New Roman" panose="02020603050405020304" pitchFamily="18" charset="0"/>
              </a:rPr>
              <a:t>Japanese yen </a:t>
            </a:r>
            <a:r>
              <a:rPr lang="en-US" sz="2000" dirty="0">
                <a:solidFill>
                  <a:schemeClr val="tx1"/>
                </a:solidFill>
                <a:effectLst/>
                <a:latin typeface="+mj-lt"/>
                <a:ea typeface="Times New Roman" panose="02020603050405020304" pitchFamily="18" charset="0"/>
              </a:rPr>
              <a:t>still looking for a bottom at Y160</a:t>
            </a:r>
            <a:br>
              <a:rPr lang="en-US" sz="2000" dirty="0">
                <a:solidFill>
                  <a:schemeClr val="tx1"/>
                </a:solidFill>
                <a:effectLst/>
                <a:latin typeface="+mj-lt"/>
                <a:ea typeface="Times New Roman" panose="02020603050405020304" pitchFamily="18" charset="0"/>
              </a:rPr>
            </a:br>
            <a:br>
              <a:rPr lang="en-US" sz="2000" dirty="0">
                <a:solidFill>
                  <a:schemeClr val="tx1"/>
                </a:solidFill>
                <a:effectLst/>
                <a:latin typeface="+mj-lt"/>
                <a:ea typeface="Times New Roman" panose="02020603050405020304" pitchFamily="18" charset="0"/>
              </a:rPr>
            </a:br>
            <a:r>
              <a:rPr lang="en-US" sz="2000" b="1" dirty="0">
                <a:solidFill>
                  <a:schemeClr val="tx1"/>
                </a:solidFill>
                <a:effectLst/>
                <a:latin typeface="+mj-lt"/>
                <a:ea typeface="Times New Roman" panose="02020603050405020304" pitchFamily="18" charset="0"/>
              </a:rPr>
              <a:t>*Bank of Japan </a:t>
            </a:r>
            <a:r>
              <a:rPr lang="en-US" sz="2000" dirty="0">
                <a:solidFill>
                  <a:schemeClr val="tx1"/>
                </a:solidFill>
                <a:effectLst/>
                <a:latin typeface="+mj-lt"/>
                <a:ea typeface="Times New Roman" panose="02020603050405020304" pitchFamily="18" charset="0"/>
              </a:rPr>
              <a:t>intervened with a $</a:t>
            </a:r>
            <a:r>
              <a:rPr lang="en-US" sz="2000" dirty="0">
                <a:solidFill>
                  <a:schemeClr val="tx1"/>
                </a:solidFill>
                <a:latin typeface="+mj-lt"/>
                <a:ea typeface="Times New Roman" panose="02020603050405020304" pitchFamily="18" charset="0"/>
              </a:rPr>
              <a:t>62</a:t>
            </a:r>
            <a:r>
              <a:rPr lang="en-US" sz="2000" dirty="0">
                <a:solidFill>
                  <a:schemeClr val="tx1"/>
                </a:solidFill>
                <a:effectLst/>
                <a:latin typeface="+mj-lt"/>
                <a:ea typeface="Times New Roman" panose="02020603050405020304" pitchFamily="18" charset="0"/>
              </a:rPr>
              <a:t> billion yen buy, dollar sell. Avoid (FXY).</a:t>
            </a:r>
            <a:r>
              <a:rPr lang="en-US" sz="2000" dirty="0">
                <a:solidFill>
                  <a:schemeClr val="tx1"/>
                </a:solidFill>
                <a:effectLst/>
                <a:latin typeface="+mj-lt"/>
              </a:rPr>
              <a:t> </a:t>
            </a:r>
            <a:br>
              <a:rPr lang="en-US" sz="2000" dirty="0">
                <a:solidFill>
                  <a:schemeClr val="tx1"/>
                </a:solidFill>
                <a:effectLst/>
                <a:latin typeface="+mj-lt"/>
                <a:ea typeface="Times New Roman" panose="02020603050405020304" pitchFamily="18" charset="0"/>
              </a:rPr>
            </a:br>
            <a:br>
              <a:rPr lang="en-US" sz="2000" b="1" dirty="0">
                <a:solidFill>
                  <a:schemeClr val="tx1"/>
                </a:solidFill>
                <a:effectLst/>
                <a:latin typeface="+mj-lt"/>
                <a:ea typeface="Times New Roman" panose="02020603050405020304" pitchFamily="18" charset="0"/>
              </a:rPr>
            </a:br>
            <a:r>
              <a:rPr lang="en-US" sz="2000" b="1" dirty="0">
                <a:solidFill>
                  <a:schemeClr val="tx1"/>
                </a:solidFill>
                <a:effectLst/>
                <a:latin typeface="+mj-lt"/>
                <a:ea typeface="Times New Roman" panose="02020603050405020304" pitchFamily="18" charset="0"/>
              </a:rPr>
              <a:t>*Chinese Yuan </a:t>
            </a:r>
            <a:r>
              <a:rPr lang="en-US" sz="2000" dirty="0">
                <a:solidFill>
                  <a:schemeClr val="tx1"/>
                </a:solidFill>
                <a:effectLst/>
                <a:latin typeface="+mj-lt"/>
                <a:ea typeface="Times New Roman" panose="02020603050405020304" pitchFamily="18" charset="0"/>
              </a:rPr>
              <a:t>remains weak. International trade is collapsing</a:t>
            </a:r>
            <a:br>
              <a:rPr lang="en-US" sz="2000" dirty="0">
                <a:solidFill>
                  <a:schemeClr val="tx1"/>
                </a:solidFill>
                <a:effectLst/>
                <a:latin typeface="+mj-lt"/>
                <a:ea typeface="Times New Roman" panose="02020603050405020304" pitchFamily="18" charset="0"/>
              </a:rPr>
            </a:br>
            <a:br>
              <a:rPr lang="en-US" sz="2000" dirty="0">
                <a:solidFill>
                  <a:schemeClr val="tx1"/>
                </a:solidFill>
                <a:effectLst/>
                <a:latin typeface="+mj-lt"/>
                <a:ea typeface="Times New Roman" panose="02020603050405020304" pitchFamily="18" charset="0"/>
                <a:cs typeface="Times New Roman" panose="02020603050405020304" pitchFamily="18" charset="0"/>
              </a:rPr>
            </a:br>
            <a:r>
              <a:rPr lang="en-US" sz="2000" dirty="0">
                <a:solidFill>
                  <a:schemeClr val="tx1"/>
                </a:solidFill>
                <a:effectLst/>
                <a:latin typeface="+mj-lt"/>
                <a:ea typeface="Times New Roman" panose="02020603050405020304" pitchFamily="18" charset="0"/>
                <a:cs typeface="Times New Roman" panose="02020603050405020304" pitchFamily="18" charset="0"/>
              </a:rPr>
              <a:t>*Higher for Longer Rates means </a:t>
            </a:r>
            <a:r>
              <a:rPr lang="en-US" sz="2000" b="1" dirty="0">
                <a:solidFill>
                  <a:schemeClr val="tx1"/>
                </a:solidFill>
                <a:effectLst/>
                <a:latin typeface="+mj-lt"/>
                <a:ea typeface="Times New Roman" panose="02020603050405020304" pitchFamily="18" charset="0"/>
                <a:cs typeface="Times New Roman" panose="02020603050405020304" pitchFamily="18" charset="0"/>
              </a:rPr>
              <a:t>higher for Longer Greenback</a:t>
            </a:r>
            <a:br>
              <a:rPr lang="en-US" sz="2000" dirty="0">
                <a:solidFill>
                  <a:schemeClr val="tx1"/>
                </a:solidFill>
                <a:effectLst/>
                <a:latin typeface="+mj-lt"/>
                <a:ea typeface="Times New Roman" panose="02020603050405020304" pitchFamily="18" charset="0"/>
              </a:rPr>
            </a:br>
            <a:br>
              <a:rPr lang="en-US" sz="2000" dirty="0">
                <a:solidFill>
                  <a:schemeClr val="tx1"/>
                </a:solidFill>
                <a:effectLst/>
                <a:latin typeface="+mj-lt"/>
                <a:ea typeface="Times New Roman" panose="02020603050405020304" pitchFamily="18" charset="0"/>
              </a:rPr>
            </a:br>
            <a:r>
              <a:rPr lang="en-US" sz="2000" dirty="0">
                <a:solidFill>
                  <a:schemeClr val="tx1"/>
                </a:solidFill>
                <a:effectLst/>
                <a:latin typeface="+mj-lt"/>
                <a:ea typeface="Times New Roman" panose="02020603050405020304" pitchFamily="18" charset="0"/>
              </a:rPr>
              <a:t>*You need a falling </a:t>
            </a:r>
            <a:r>
              <a:rPr lang="en-US" sz="2000">
                <a:solidFill>
                  <a:schemeClr val="tx1"/>
                </a:solidFill>
                <a:effectLst/>
                <a:latin typeface="+mj-lt"/>
                <a:ea typeface="Times New Roman" panose="02020603050405020304" pitchFamily="18" charset="0"/>
              </a:rPr>
              <a:t>interest rates</a:t>
            </a:r>
            <a:r>
              <a:rPr lang="en-US" sz="2000">
                <a:solidFill>
                  <a:schemeClr val="tx1"/>
                </a:solidFill>
                <a:effectLst/>
                <a:latin typeface="+mj-lt"/>
                <a:ea typeface="Times New Roman" panose="02020603050405020304" pitchFamily="18" charset="0"/>
                <a:cs typeface="Times New Roman" panose="02020603050405020304" pitchFamily="18" charset="0"/>
              </a:rPr>
              <a:t> </a:t>
            </a:r>
            <a:r>
              <a:rPr lang="en-US" sz="2000" dirty="0">
                <a:solidFill>
                  <a:schemeClr val="tx1"/>
                </a:solidFill>
                <a:latin typeface="+mj-lt"/>
                <a:ea typeface="Times New Roman" panose="02020603050405020304" pitchFamily="18" charset="0"/>
                <a:cs typeface="Times New Roman" panose="02020603050405020304" pitchFamily="18" charset="0"/>
              </a:rPr>
              <a:t>to get</a:t>
            </a:r>
            <a:br>
              <a:rPr lang="en-US" sz="2000" dirty="0">
                <a:solidFill>
                  <a:schemeClr val="tx1"/>
                </a:solidFill>
                <a:effectLst/>
                <a:latin typeface="+mj-lt"/>
                <a:ea typeface="Times New Roman" panose="02020603050405020304" pitchFamily="18" charset="0"/>
                <a:cs typeface="Times New Roman" panose="02020603050405020304" pitchFamily="18" charset="0"/>
              </a:rPr>
            </a:br>
            <a:r>
              <a:rPr lang="en-US" sz="2000" b="1" dirty="0">
                <a:solidFill>
                  <a:schemeClr val="tx1"/>
                </a:solidFill>
                <a:effectLst/>
                <a:latin typeface="+mj-lt"/>
                <a:ea typeface="Times New Roman" panose="02020603050405020304" pitchFamily="18" charset="0"/>
                <a:cs typeface="Times New Roman" panose="02020603050405020304" pitchFamily="18" charset="0"/>
              </a:rPr>
              <a:t> a falling dollar for 2024</a:t>
            </a:r>
            <a:br>
              <a:rPr lang="en-US" sz="2000" dirty="0">
                <a:solidFill>
                  <a:schemeClr val="tx1"/>
                </a:solidFill>
                <a:effectLst/>
                <a:latin typeface="+mj-lt"/>
                <a:ea typeface="Times New Roman" panose="02020603050405020304" pitchFamily="18" charset="0"/>
                <a:cs typeface="Times New Roman" panose="02020603050405020304" pitchFamily="18" charset="0"/>
              </a:rPr>
            </a:br>
            <a:br>
              <a:rPr lang="en-US" sz="2000" dirty="0">
                <a:solidFill>
                  <a:srgbClr val="FF0000"/>
                </a:solidFill>
                <a:effectLst/>
                <a:latin typeface="+mj-lt"/>
                <a:ea typeface="Times New Roman" panose="02020603050405020304" pitchFamily="18" charset="0"/>
                <a:cs typeface="Times New Roman" panose="02020603050405020304" pitchFamily="18" charset="0"/>
              </a:rPr>
            </a:br>
            <a:br>
              <a:rPr lang="en-US" sz="2400" dirty="0">
                <a:solidFill>
                  <a:srgbClr val="FF0000"/>
                </a:solidFill>
                <a:latin typeface="+mj-lt"/>
                <a:cs typeface="Calibri" panose="020F0502020204030204" pitchFamily="34" charset="0"/>
              </a:rPr>
            </a:br>
            <a:br>
              <a:rPr lang="en-US" sz="2000" dirty="0">
                <a:solidFill>
                  <a:srgbClr val="FF0000"/>
                </a:solidFill>
                <a:latin typeface="+mj-lt"/>
                <a:ea typeface="Calibri"/>
                <a:cs typeface="Calibri" panose="020F0502020204030204" pitchFamily="34" charset="0"/>
              </a:rPr>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946BE63-1D04-5FF6-652A-A963309806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14657" y="4663751"/>
            <a:ext cx="3604986" cy="2059992"/>
          </a:xfrm>
          <a:prstGeom prst="rect">
            <a:avLst/>
          </a:prstGeom>
        </p:spPr>
      </p:pic>
    </p:spTree>
    <p:extLst>
      <p:ext uri="{BB962C8B-B14F-4D97-AF65-F5344CB8AC3E}">
        <p14:creationId xmlns:p14="http://schemas.microsoft.com/office/powerpoint/2010/main" val="3554585894"/>
      </p:ext>
    </p:extLst>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9200" y="381000"/>
            <a:ext cx="12192000" cy="46879"/>
            <a:chOff x="0" y="0"/>
            <a:chExt cx="9376341" cy="1724607"/>
          </a:xfrm>
        </p:grpSpPr>
        <p:sp>
          <p:nvSpPr>
            <p:cNvPr id="3" name="Freeform 3"/>
            <p:cNvSpPr/>
            <p:nvPr/>
          </p:nvSpPr>
          <p:spPr>
            <a:xfrm>
              <a:off x="0" y="0"/>
              <a:ext cx="9376341" cy="1724607"/>
            </a:xfrm>
            <a:custGeom>
              <a:avLst/>
              <a:gdLst/>
              <a:ahLst/>
              <a:cxnLst/>
              <a:rect l="l" t="t" r="r" b="b"/>
              <a:pathLst>
                <a:path w="9376341" h="1724607">
                  <a:moveTo>
                    <a:pt x="0" y="0"/>
                  </a:moveTo>
                  <a:lnTo>
                    <a:pt x="9376341" y="0"/>
                  </a:lnTo>
                  <a:lnTo>
                    <a:pt x="9376341" y="1724607"/>
                  </a:lnTo>
                  <a:lnTo>
                    <a:pt x="0" y="1724607"/>
                  </a:lnTo>
                  <a:close/>
                </a:path>
              </a:pathLst>
            </a:custGeom>
            <a:solidFill>
              <a:srgbClr val="061D3B">
                <a:alpha val="96863"/>
              </a:srgbClr>
            </a:solidFill>
          </p:spPr>
          <p:txBody>
            <a:bodyPr/>
            <a:lstStyle/>
            <a:p>
              <a:endParaRPr lang="en-US"/>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84301" y="35831"/>
            <a:ext cx="1243925" cy="1243925"/>
          </a:xfrm>
          <a:prstGeom prst="rect">
            <a:avLst/>
          </a:prstGeom>
        </p:spPr>
      </p:pic>
      <p:grpSp>
        <p:nvGrpSpPr>
          <p:cNvPr id="6" name="Group 6"/>
          <p:cNvGrpSpPr>
            <a:grpSpLocks noChangeAspect="1"/>
          </p:cNvGrpSpPr>
          <p:nvPr/>
        </p:nvGrpSpPr>
        <p:grpSpPr>
          <a:xfrm>
            <a:off x="10975666" y="127198"/>
            <a:ext cx="1061193" cy="1061189"/>
            <a:chOff x="-60692" y="0"/>
            <a:chExt cx="6350000" cy="6349975"/>
          </a:xfrm>
        </p:grpSpPr>
        <p:sp>
          <p:nvSpPr>
            <p:cNvPr id="7" name="Freeform 7"/>
            <p:cNvSpPr/>
            <p:nvPr/>
          </p:nvSpPr>
          <p:spPr>
            <a:xfrm>
              <a:off x="-60692" y="0"/>
              <a:ext cx="6350000" cy="6349975"/>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9" name="TextBox 9"/>
          <p:cNvSpPr txBox="1"/>
          <p:nvPr/>
        </p:nvSpPr>
        <p:spPr>
          <a:xfrm>
            <a:off x="129782" y="47575"/>
            <a:ext cx="6321588" cy="333425"/>
          </a:xfrm>
          <a:prstGeom prst="rect">
            <a:avLst/>
          </a:prstGeom>
        </p:spPr>
        <p:txBody>
          <a:bodyPr lIns="0" tIns="0" rIns="0" bIns="0" rtlCol="0" anchor="t">
            <a:spAutoFit/>
          </a:bodyPr>
          <a:lstStyle/>
          <a:p>
            <a:pPr>
              <a:lnSpc>
                <a:spcPts val="2599"/>
              </a:lnSpc>
            </a:pPr>
            <a:r>
              <a:rPr lang="en-US" sz="2406" spc="192" dirty="0">
                <a:solidFill>
                  <a:srgbClr val="003D6A"/>
                </a:solidFill>
                <a:latin typeface="Glacial Indifference"/>
              </a:rPr>
              <a:t>THE MAD HEDGE FUND TRADER</a:t>
            </a:r>
          </a:p>
        </p:txBody>
      </p:sp>
      <p:sp>
        <p:nvSpPr>
          <p:cNvPr id="8" name="Shape 359">
            <a:extLst>
              <a:ext uri="{FF2B5EF4-FFF2-40B4-BE49-F238E27FC236}">
                <a16:creationId xmlns:a16="http://schemas.microsoft.com/office/drawing/2014/main" id="{BF7785F1-B11E-2F4D-954D-E995CDFDBFDE}"/>
              </a:ext>
            </a:extLst>
          </p:cNvPr>
          <p:cNvSpPr txBox="1">
            <a:spLocks/>
          </p:cNvSpPr>
          <p:nvPr/>
        </p:nvSpPr>
        <p:spPr>
          <a:xfrm>
            <a:off x="168588" y="546598"/>
            <a:ext cx="8229600" cy="533400"/>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b="1" dirty="0">
                <a:solidFill>
                  <a:schemeClr val="dk1"/>
                </a:solidFill>
                <a:latin typeface="Calibri"/>
                <a:ea typeface="Calibri"/>
                <a:cs typeface="Calibri"/>
                <a:sym typeface="Calibri"/>
              </a:rPr>
              <a:t>Australian Dollar (FXA) - </a:t>
            </a:r>
            <a:r>
              <a:rPr lang="en-US" sz="1800" dirty="0">
                <a:solidFill>
                  <a:schemeClr val="dk1"/>
                </a:solidFill>
                <a:latin typeface="Calibri"/>
                <a:ea typeface="Calibri"/>
                <a:cs typeface="Calibri"/>
                <a:sym typeface="Calibri"/>
              </a:rPr>
              <a:t>Major Long-Term Bottom is In Targeting Parity – A call option on a global synchronized recovery</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
        <p:nvSpPr>
          <p:cNvPr id="10" name="Down Arrow Callout 9">
            <a:extLst>
              <a:ext uri="{FF2B5EF4-FFF2-40B4-BE49-F238E27FC236}">
                <a16:creationId xmlns:a16="http://schemas.microsoft.com/office/drawing/2014/main" id="{6D1E6246-2B90-614A-9571-486C52AA7D14}"/>
              </a:ext>
            </a:extLst>
          </p:cNvPr>
          <p:cNvSpPr/>
          <p:nvPr/>
        </p:nvSpPr>
        <p:spPr>
          <a:xfrm>
            <a:off x="10607988" y="1247825"/>
            <a:ext cx="1143000" cy="1012371"/>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1:1</a:t>
            </a:r>
          </a:p>
        </p:txBody>
      </p:sp>
      <p:sp>
        <p:nvSpPr>
          <p:cNvPr id="13" name="Left Arrow Callout 12">
            <a:extLst>
              <a:ext uri="{FF2B5EF4-FFF2-40B4-BE49-F238E27FC236}">
                <a16:creationId xmlns:a16="http://schemas.microsoft.com/office/drawing/2014/main" id="{CB8C500C-BBD9-564F-B999-2E17ACB71E3C}"/>
              </a:ext>
            </a:extLst>
          </p:cNvPr>
          <p:cNvSpPr/>
          <p:nvPr/>
        </p:nvSpPr>
        <p:spPr>
          <a:xfrm>
            <a:off x="7444366" y="4700270"/>
            <a:ext cx="1644024" cy="1014729"/>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pic>
        <p:nvPicPr>
          <p:cNvPr id="56322" name="Picture 2" descr="Chart">
            <a:extLst>
              <a:ext uri="{FF2B5EF4-FFF2-40B4-BE49-F238E27FC236}">
                <a16:creationId xmlns:a16="http://schemas.microsoft.com/office/drawing/2014/main" id="{86E8AE59-6226-FCC8-7E9E-56DCC813FBA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1832" y="2129118"/>
            <a:ext cx="5592836" cy="418228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89D2FB15-22E2-8D43-850C-8D9B3F5343D2}"/>
              </a:ext>
            </a:extLst>
          </p:cNvPr>
          <p:cNvCxnSpPr>
            <a:cxnSpLocks/>
          </p:cNvCxnSpPr>
          <p:nvPr/>
        </p:nvCxnSpPr>
        <p:spPr>
          <a:xfrm flipV="1">
            <a:off x="4888523" y="2265842"/>
            <a:ext cx="6371474" cy="220065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9310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Japanese Yen (FXY)</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57346" name="Picture 2" descr="Chart">
            <a:extLst>
              <a:ext uri="{FF2B5EF4-FFF2-40B4-BE49-F238E27FC236}">
                <a16:creationId xmlns:a16="http://schemas.microsoft.com/office/drawing/2014/main" id="{1E9AA2CB-4977-79A4-21E3-223B7F30CD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19098" y="1124594"/>
            <a:ext cx="6953803" cy="520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443185"/>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453656"/>
            <a:ext cx="5743867" cy="384544"/>
          </a:xfrm>
          <a:prstGeom prst="rect">
            <a:avLst/>
          </a:prstGeom>
          <a:noFill/>
          <a:ln>
            <a:noFill/>
          </a:ln>
        </p:spPr>
        <p:txBody>
          <a:bodyPr lIns="91425" tIns="45700" rIns="91425" bIns="45700" anchor="ctr" anchorCtr="0">
            <a:noAutofit/>
          </a:bodyPr>
          <a:lstStyle/>
          <a:p>
            <a:pPr lvl="0">
              <a:buClr>
                <a:schemeClr val="dk1"/>
              </a:buClr>
              <a:buSzPct val="25000"/>
            </a:pPr>
            <a:r>
              <a:rPr lang="en-US" sz="2800" b="1" dirty="0">
                <a:solidFill>
                  <a:schemeClr val="dk1"/>
                </a:solidFill>
                <a:latin typeface="Calibri"/>
                <a:ea typeface="Calibri"/>
                <a:cs typeface="Calibri"/>
                <a:sym typeface="Calibri"/>
              </a:rPr>
              <a:t>Euro (FXE)-</a:t>
            </a:r>
            <a:endParaRPr lang="en-US" sz="2800" b="1" dirty="0">
              <a:solidFill>
                <a:schemeClr val="dk1"/>
              </a:solidFill>
              <a:latin typeface="Calibri"/>
              <a:ea typeface="Calibri"/>
              <a:cs typeface="Calibri"/>
            </a:endParaRPr>
          </a:p>
        </p:txBody>
      </p:sp>
      <p:sp>
        <p:nvSpPr>
          <p:cNvPr id="6" name="Down Arrow Callout 5">
            <a:extLst>
              <a:ext uri="{FF2B5EF4-FFF2-40B4-BE49-F238E27FC236}">
                <a16:creationId xmlns:a16="http://schemas.microsoft.com/office/drawing/2014/main" id="{92ACD874-47DB-E0ED-D0CF-ACE9587E7379}"/>
              </a:ext>
            </a:extLst>
          </p:cNvPr>
          <p:cNvSpPr/>
          <p:nvPr/>
        </p:nvSpPr>
        <p:spPr>
          <a:xfrm>
            <a:off x="8458200" y="762000"/>
            <a:ext cx="1371600" cy="14478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2023 </a:t>
            </a:r>
            <a:br>
              <a:rPr lang="en-US" sz="2000" dirty="0"/>
            </a:br>
            <a:r>
              <a:rPr lang="en-US" sz="2000" dirty="0"/>
              <a:t>Target</a:t>
            </a:r>
            <a:br>
              <a:rPr lang="en-US" sz="2000" dirty="0"/>
            </a:br>
            <a:r>
              <a:rPr lang="en-US" sz="2000" dirty="0"/>
              <a:t>25%</a:t>
            </a:r>
          </a:p>
        </p:txBody>
      </p:sp>
      <p:pic>
        <p:nvPicPr>
          <p:cNvPr id="58370" name="Picture 2" descr="Chart">
            <a:extLst>
              <a:ext uri="{FF2B5EF4-FFF2-40B4-BE49-F238E27FC236}">
                <a16:creationId xmlns:a16="http://schemas.microsoft.com/office/drawing/2014/main" id="{A3BB9A49-F67C-71CF-F341-DE39355BAC8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3919" y="1789921"/>
            <a:ext cx="5412081" cy="404711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18E1F53E-D243-CBBB-28B8-96FE47FBE97A}"/>
              </a:ext>
            </a:extLst>
          </p:cNvPr>
          <p:cNvCxnSpPr>
            <a:cxnSpLocks/>
          </p:cNvCxnSpPr>
          <p:nvPr/>
        </p:nvCxnSpPr>
        <p:spPr>
          <a:xfrm flipV="1">
            <a:off x="4704202" y="2286000"/>
            <a:ext cx="4134998" cy="187837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072825"/>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963839" y="123096"/>
            <a:ext cx="9601200" cy="1066800"/>
          </a:xfrm>
          <a:prstGeom prst="rect">
            <a:avLst/>
          </a:prstGeom>
          <a:noFill/>
          <a:ln>
            <a:noFill/>
          </a:ln>
        </p:spPr>
        <p:txBody>
          <a:bodyPr lIns="91425" tIns="45700" rIns="91425" bIns="45700" anchor="ctr" anchorCtr="0">
            <a:noAutofit/>
          </a:bodyPr>
          <a:lstStyle/>
          <a:p>
            <a:pPr>
              <a:buClr>
                <a:schemeClr val="dk1"/>
              </a:buClr>
              <a:buSzPct val="25000"/>
            </a:pPr>
            <a:r>
              <a:rPr lang="en-US" sz="2800" b="1" dirty="0">
                <a:solidFill>
                  <a:schemeClr val="dk1"/>
                </a:solidFill>
                <a:latin typeface="Calibri"/>
                <a:ea typeface="Calibri"/>
                <a:cs typeface="Calibri"/>
                <a:sym typeface="Calibri"/>
              </a:rPr>
              <a:t>The Global Economy – Flip Flopping</a:t>
            </a:r>
            <a:endParaRPr lang="en-US" sz="2800" b="1" dirty="0">
              <a:solidFill>
                <a:srgbClr val="FF0000"/>
              </a:solidFill>
              <a:latin typeface="Calibri"/>
              <a:ea typeface="Calibri"/>
              <a:cs typeface="Calibri"/>
              <a:sym typeface="Calibri"/>
            </a:endParaRPr>
          </a:p>
        </p:txBody>
      </p:sp>
      <p:sp>
        <p:nvSpPr>
          <p:cNvPr id="8" name="Text Placeholder 7">
            <a:extLst>
              <a:ext uri="{FF2B5EF4-FFF2-40B4-BE49-F238E27FC236}">
                <a16:creationId xmlns:a16="http://schemas.microsoft.com/office/drawing/2014/main" id="{264AC9FE-0319-C442-BB1F-0F148EBC93A2}"/>
              </a:ext>
            </a:extLst>
          </p:cNvPr>
          <p:cNvSpPr>
            <a:spLocks noGrp="1"/>
          </p:cNvSpPr>
          <p:nvPr>
            <p:ph type="body" idx="1"/>
          </p:nvPr>
        </p:nvSpPr>
        <p:spPr>
          <a:xfrm>
            <a:off x="273268" y="1014532"/>
            <a:ext cx="11645464" cy="5232334"/>
          </a:xfrm>
        </p:spPr>
        <p:txBody>
          <a:bodyPr/>
          <a:lstStyle/>
          <a:p>
            <a:pPr marL="0" lvl="0" indent="0">
              <a:spcBef>
                <a:spcPts val="0"/>
              </a:spcBef>
              <a:buNone/>
            </a:pPr>
            <a:r>
              <a:rPr lang="en-US" sz="1800" dirty="0">
                <a:solidFill>
                  <a:schemeClr val="tx1"/>
                </a:solidFill>
                <a:effectLst/>
                <a:latin typeface="+mj-lt"/>
                <a:ea typeface="Times New Roman" panose="02020603050405020304" pitchFamily="18" charset="0"/>
              </a:rPr>
              <a:t>*</a:t>
            </a:r>
            <a:r>
              <a:rPr lang="en-US" sz="1800" dirty="0">
                <a:effectLst/>
                <a:latin typeface="+mj-lt"/>
                <a:ea typeface="Times New Roman" panose="02020603050405020304" pitchFamily="18" charset="0"/>
              </a:rPr>
              <a:t>May </a:t>
            </a:r>
            <a:r>
              <a:rPr lang="en-US" sz="1800" b="1" dirty="0">
                <a:effectLst/>
                <a:latin typeface="+mj-lt"/>
                <a:ea typeface="Times New Roman" panose="02020603050405020304" pitchFamily="18" charset="0"/>
              </a:rPr>
              <a:t>Nonfarm Payroll Report </a:t>
            </a:r>
            <a:r>
              <a:rPr lang="en-US" sz="1800" dirty="0">
                <a:effectLst/>
                <a:latin typeface="+mj-lt"/>
                <a:ea typeface="Times New Roman" panose="02020603050405020304" pitchFamily="18" charset="0"/>
              </a:rPr>
              <a:t>Comes in Hot, at 272,000, double expectations</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*The Headline </a:t>
            </a:r>
            <a:r>
              <a:rPr lang="en-US" sz="1800" b="1" dirty="0">
                <a:effectLst/>
                <a:latin typeface="+mj-lt"/>
                <a:ea typeface="Times New Roman" panose="02020603050405020304" pitchFamily="18" charset="0"/>
              </a:rPr>
              <a:t>Unemployment Rate </a:t>
            </a:r>
            <a:r>
              <a:rPr lang="en-US" sz="1800" dirty="0">
                <a:effectLst/>
                <a:latin typeface="+mj-lt"/>
                <a:ea typeface="Times New Roman" panose="02020603050405020304" pitchFamily="18" charset="0"/>
              </a:rPr>
              <a:t>reached 4.0%, a 2 1/2 year high</a:t>
            </a:r>
            <a:br>
              <a:rPr lang="en-US" sz="1800" dirty="0">
                <a:solidFill>
                  <a:srgbClr val="171717"/>
                </a:solidFill>
                <a:effectLst/>
                <a:latin typeface="+mj-lt"/>
                <a:ea typeface="Times New Roman" panose="02020603050405020304" pitchFamily="18" charset="0"/>
                <a:cs typeface="Times New Roman" panose="02020603050405020304" pitchFamily="18" charset="0"/>
              </a:rPr>
            </a:br>
            <a:br>
              <a:rPr lang="en-US" sz="1800" dirty="0">
                <a:solidFill>
                  <a:srgbClr val="171717"/>
                </a:solidFill>
                <a:effectLst/>
                <a:latin typeface="+mj-lt"/>
                <a:ea typeface="Times New Roman" panose="02020603050405020304" pitchFamily="18" charset="0"/>
                <a:cs typeface="Times New Roman" panose="02020603050405020304" pitchFamily="18" charset="0"/>
              </a:rPr>
            </a:br>
            <a:r>
              <a:rPr lang="en-US" sz="1800" b="1" dirty="0">
                <a:solidFill>
                  <a:srgbClr val="171717"/>
                </a:solidFill>
                <a:effectLst/>
                <a:latin typeface="+mj-lt"/>
                <a:ea typeface="Times New Roman" panose="02020603050405020304" pitchFamily="18" charset="0"/>
                <a:cs typeface="Times New Roman" panose="02020603050405020304" pitchFamily="18" charset="0"/>
              </a:rPr>
              <a:t>*</a:t>
            </a:r>
            <a:r>
              <a:rPr lang="en-US" sz="1800" b="1" dirty="0">
                <a:solidFill>
                  <a:srgbClr val="171717"/>
                </a:solidFill>
                <a:effectLst/>
                <a:latin typeface="+mj-lt"/>
                <a:ea typeface="Times New Roman" panose="02020603050405020304" pitchFamily="18" charset="0"/>
              </a:rPr>
              <a:t>Job gains </a:t>
            </a:r>
            <a:r>
              <a:rPr lang="en-US" sz="1800" dirty="0">
                <a:solidFill>
                  <a:srgbClr val="171717"/>
                </a:solidFill>
                <a:effectLst/>
                <a:latin typeface="+mj-lt"/>
                <a:ea typeface="Times New Roman" panose="02020603050405020304" pitchFamily="18" charset="0"/>
              </a:rPr>
              <a:t>were concentrated in health care, government, and leisure and hospitality, consistent with recent trends</a:t>
            </a:r>
            <a:br>
              <a:rPr lang="en-US" sz="1800" dirty="0">
                <a:solidFill>
                  <a:srgbClr val="171717"/>
                </a:solidFill>
                <a:effectLst/>
                <a:latin typeface="+mj-lt"/>
                <a:ea typeface="Times New Roman" panose="02020603050405020304" pitchFamily="18" charset="0"/>
              </a:rPr>
            </a:br>
            <a:br>
              <a:rPr lang="en-US" sz="1800" dirty="0">
                <a:solidFill>
                  <a:srgbClr val="171717"/>
                </a:solidFill>
                <a:effectLst/>
                <a:latin typeface="+mj-lt"/>
                <a:ea typeface="Times New Roman" panose="02020603050405020304" pitchFamily="18" charset="0"/>
              </a:rPr>
            </a:br>
            <a:r>
              <a:rPr lang="en-US" sz="1800" dirty="0">
                <a:solidFill>
                  <a:srgbClr val="171717"/>
                </a:solidFill>
                <a:effectLst/>
                <a:latin typeface="+mj-lt"/>
                <a:ea typeface="Times New Roman" panose="02020603050405020304" pitchFamily="18" charset="0"/>
              </a:rPr>
              <a:t>*</a:t>
            </a:r>
            <a:r>
              <a:rPr lang="en-US" sz="1800" dirty="0">
                <a:effectLst/>
                <a:latin typeface="+mj-lt"/>
                <a:ea typeface="Times New Roman" panose="02020603050405020304" pitchFamily="18" charset="0"/>
              </a:rPr>
              <a:t>The Fed’s Favorite Inflation Gauge Cools by 0.2% in April, with the PCE, or the </a:t>
            </a:r>
            <a:r>
              <a:rPr lang="en-US" sz="1800" b="1" dirty="0">
                <a:effectLst/>
                <a:latin typeface="+mj-lt"/>
                <a:ea typeface="Times New Roman" panose="02020603050405020304" pitchFamily="18" charset="0"/>
              </a:rPr>
              <a:t>Personal Consumer Inflation Expectations </a:t>
            </a:r>
            <a:r>
              <a:rPr lang="en-US" sz="1800" dirty="0">
                <a:effectLst/>
                <a:latin typeface="+mj-lt"/>
                <a:ea typeface="Times New Roman" panose="02020603050405020304" pitchFamily="18" charset="0"/>
              </a:rPr>
              <a:t>Price Index</a:t>
            </a:r>
            <a:r>
              <a:rPr lang="en-US" sz="2400" dirty="0">
                <a:effectLst/>
                <a:latin typeface="+mj-lt"/>
              </a:rPr>
              <a:t> </a:t>
            </a:r>
            <a:br>
              <a:rPr lang="en-US" sz="1800" dirty="0">
                <a:solidFill>
                  <a:srgbClr val="171717"/>
                </a:solidFill>
                <a:effectLst/>
                <a:latin typeface="+mj-lt"/>
                <a:ea typeface="Times New Roman" panose="02020603050405020304" pitchFamily="18" charset="0"/>
              </a:rPr>
            </a:br>
            <a:br>
              <a:rPr lang="en-US" sz="1800" dirty="0">
                <a:solidFill>
                  <a:srgbClr val="171717"/>
                </a:solidFill>
                <a:effectLst/>
                <a:latin typeface="+mj-lt"/>
                <a:ea typeface="Times New Roman" panose="02020603050405020304" pitchFamily="18" charset="0"/>
              </a:rPr>
            </a:br>
            <a:r>
              <a:rPr lang="en-US" sz="1800" b="1" dirty="0">
                <a:solidFill>
                  <a:srgbClr val="171717"/>
                </a:solidFill>
                <a:effectLst/>
                <a:latin typeface="+mj-lt"/>
                <a:ea typeface="Times New Roman" panose="02020603050405020304" pitchFamily="18" charset="0"/>
              </a:rPr>
              <a:t>*</a:t>
            </a:r>
            <a:r>
              <a:rPr lang="en-US" sz="1800" b="1" dirty="0">
                <a:effectLst/>
                <a:latin typeface="+mj-lt"/>
                <a:ea typeface="Times New Roman" panose="02020603050405020304" pitchFamily="18" charset="0"/>
              </a:rPr>
              <a:t>ADP Private Payrolls </a:t>
            </a:r>
            <a:r>
              <a:rPr lang="en-US" sz="1800" dirty="0">
                <a:effectLst/>
                <a:latin typeface="+mj-lt"/>
                <a:ea typeface="Times New Roman" panose="02020603050405020304" pitchFamily="18" charset="0"/>
              </a:rPr>
              <a:t>Drops to Only 152,000, a sharp drop from last month’s 188,000</a:t>
            </a:r>
            <a:r>
              <a:rPr lang="en-US" sz="2400" dirty="0">
                <a:effectLst/>
                <a:latin typeface="+mj-lt"/>
              </a:rPr>
              <a:t> </a:t>
            </a:r>
            <a:br>
              <a:rPr lang="en-US" sz="2400" dirty="0">
                <a:effectLst/>
                <a:latin typeface="+mj-lt"/>
              </a:rPr>
            </a:br>
            <a:br>
              <a:rPr lang="en-US" sz="2400" dirty="0">
                <a:effectLst/>
                <a:latin typeface="+mj-lt"/>
              </a:rPr>
            </a:br>
            <a:r>
              <a:rPr lang="en-US" sz="2400" b="1" dirty="0">
                <a:effectLst/>
                <a:latin typeface="+mj-lt"/>
              </a:rPr>
              <a:t>*</a:t>
            </a:r>
            <a:r>
              <a:rPr lang="en-US" sz="1800" b="1" dirty="0">
                <a:solidFill>
                  <a:srgbClr val="000000"/>
                </a:solidFill>
                <a:effectLst/>
                <a:latin typeface="+mj-lt"/>
                <a:ea typeface="Times New Roman" panose="02020603050405020304" pitchFamily="18" charset="0"/>
              </a:rPr>
              <a:t>JOLTS Job Openings </a:t>
            </a:r>
            <a:r>
              <a:rPr lang="en-US" sz="1800" dirty="0">
                <a:solidFill>
                  <a:srgbClr val="000000"/>
                </a:solidFill>
                <a:effectLst/>
                <a:latin typeface="+mj-lt"/>
                <a:ea typeface="Times New Roman" panose="02020603050405020304" pitchFamily="18" charset="0"/>
              </a:rPr>
              <a:t>Report Dive in April, down 296,000</a:t>
            </a:r>
            <a:br>
              <a:rPr lang="en-US" sz="1800" dirty="0">
                <a:solidFill>
                  <a:srgbClr val="000000"/>
                </a:solidFill>
                <a:effectLst/>
                <a:latin typeface="+mj-lt"/>
                <a:ea typeface="Times New Roman" panose="02020603050405020304" pitchFamily="18" charset="0"/>
              </a:rPr>
            </a:br>
            <a:r>
              <a:rPr lang="en-US" sz="1800" dirty="0">
                <a:solidFill>
                  <a:srgbClr val="000000"/>
                </a:solidFill>
                <a:effectLst/>
                <a:latin typeface="+mj-lt"/>
                <a:ea typeface="Times New Roman" panose="02020603050405020304" pitchFamily="18" charset="0"/>
              </a:rPr>
              <a:t> to 8.059 million, a three-year low</a:t>
            </a:r>
            <a:r>
              <a:rPr lang="en-US" sz="2400" dirty="0">
                <a:effectLst/>
                <a:latin typeface="+mj-lt"/>
              </a:rPr>
              <a:t> </a:t>
            </a:r>
            <a:br>
              <a:rPr lang="en-US" sz="1800" dirty="0">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b="1" dirty="0">
                <a:solidFill>
                  <a:schemeClr val="tx1"/>
                </a:solidFill>
                <a:effectLst/>
                <a:latin typeface="+mj-lt"/>
                <a:ea typeface="Times New Roman" panose="02020603050405020304" pitchFamily="18" charset="0"/>
              </a:rPr>
              <a:t>*</a:t>
            </a:r>
            <a:r>
              <a:rPr lang="en-US" sz="1800" b="1" dirty="0">
                <a:effectLst/>
                <a:latin typeface="+mj-lt"/>
                <a:ea typeface="Times New Roman" panose="02020603050405020304" pitchFamily="18" charset="0"/>
              </a:rPr>
              <a:t>Europe </a:t>
            </a:r>
            <a:r>
              <a:rPr lang="en-US" sz="1800" dirty="0">
                <a:effectLst/>
                <a:latin typeface="+mj-lt"/>
                <a:ea typeface="Times New Roman" panose="02020603050405020304" pitchFamily="18" charset="0"/>
              </a:rPr>
              <a:t>Cuts Interest Rates, for the first time in five years</a:t>
            </a:r>
            <a:r>
              <a:rPr lang="en-US" sz="2400" dirty="0">
                <a:effectLst/>
                <a:latin typeface="+mj-lt"/>
              </a:rPr>
              <a:t> </a:t>
            </a:r>
            <a:br>
              <a:rPr lang="en-US" sz="1800" dirty="0">
                <a:solidFill>
                  <a:schemeClr val="tx1"/>
                </a:solidFill>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b="1" dirty="0">
                <a:solidFill>
                  <a:schemeClr val="tx1"/>
                </a:solidFill>
                <a:effectLst/>
                <a:latin typeface="+mj-lt"/>
                <a:ea typeface="Times New Roman" panose="02020603050405020304" pitchFamily="18" charset="0"/>
              </a:rPr>
              <a:t>*</a:t>
            </a:r>
            <a:r>
              <a:rPr lang="en-US" sz="1800" b="1" dirty="0">
                <a:effectLst/>
                <a:latin typeface="+mj-lt"/>
                <a:ea typeface="Times New Roman" panose="02020603050405020304" pitchFamily="18" charset="0"/>
              </a:rPr>
              <a:t>Money Supply </a:t>
            </a:r>
            <a:r>
              <a:rPr lang="en-US" sz="1800" dirty="0">
                <a:effectLst/>
                <a:latin typeface="+mj-lt"/>
                <a:ea typeface="Times New Roman" panose="02020603050405020304" pitchFamily="18" charset="0"/>
              </a:rPr>
              <a:t>Rises for the First Time in More than a Year</a:t>
            </a:r>
            <a:br>
              <a:rPr lang="en-US" sz="1800" dirty="0">
                <a:solidFill>
                  <a:schemeClr val="tx1"/>
                </a:solidFill>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a:t>
            </a:r>
            <a:endParaRPr lang="en-US" sz="1800" dirty="0">
              <a:latin typeface="+mj-lt"/>
            </a:endParaRPr>
          </a:p>
        </p:txBody>
      </p:sp>
      <p:pic>
        <p:nvPicPr>
          <p:cNvPr id="2" name="Picture 1">
            <a:extLst>
              <a:ext uri="{FF2B5EF4-FFF2-40B4-BE49-F238E27FC236}">
                <a16:creationId xmlns:a16="http://schemas.microsoft.com/office/drawing/2014/main" id="{792FBA7A-D9B6-6D8F-5C24-2BA5465419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64285" y="4181909"/>
            <a:ext cx="3893457" cy="2552995"/>
          </a:xfrm>
          <a:prstGeom prst="rect">
            <a:avLst/>
          </a:prstGeom>
        </p:spPr>
      </p:pic>
    </p:spTree>
    <p:extLst>
      <p:ext uri="{BB962C8B-B14F-4D97-AF65-F5344CB8AC3E}">
        <p14:creationId xmlns:p14="http://schemas.microsoft.com/office/powerpoint/2010/main" val="236247561"/>
      </p:ext>
    </p:extLst>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latin typeface="Calibri"/>
                <a:ea typeface="Calibri"/>
                <a:cs typeface="Calibri"/>
              </a:rPr>
            </a:br>
            <a:r>
              <a:rPr lang="en-US" sz="2800" b="1" dirty="0">
                <a:solidFill>
                  <a:schemeClr val="dk1"/>
                </a:solidFill>
                <a:latin typeface="Calibri"/>
                <a:ea typeface="Calibri"/>
                <a:cs typeface="Calibri"/>
                <a:sym typeface="Calibri"/>
              </a:rPr>
              <a:t>British Pound (FXB)-</a:t>
            </a:r>
            <a:br>
              <a:rPr lang="en-US" sz="2400" dirty="0">
                <a:latin typeface="Calibri"/>
                <a:ea typeface="Calibri"/>
                <a:cs typeface="Calibri"/>
              </a:rPr>
            </a:br>
            <a:endParaRPr lang="en-US" sz="1800" dirty="0">
              <a:latin typeface="Calibri"/>
              <a:ea typeface="Calibri"/>
              <a:cs typeface="Calibri"/>
            </a:endParaRPr>
          </a:p>
        </p:txBody>
      </p:sp>
      <p:sp>
        <p:nvSpPr>
          <p:cNvPr id="3" name="Down Arrow Callout 2">
            <a:extLst>
              <a:ext uri="{FF2B5EF4-FFF2-40B4-BE49-F238E27FC236}">
                <a16:creationId xmlns:a16="http://schemas.microsoft.com/office/drawing/2014/main" id="{4BF40178-3327-E230-650E-C086E04A96BA}"/>
              </a:ext>
            </a:extLst>
          </p:cNvPr>
          <p:cNvSpPr/>
          <p:nvPr/>
        </p:nvSpPr>
        <p:spPr>
          <a:xfrm>
            <a:off x="8458200" y="775138"/>
            <a:ext cx="1371600" cy="14478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2023 </a:t>
            </a:r>
            <a:br>
              <a:rPr lang="en-US" sz="2000" dirty="0"/>
            </a:br>
            <a:r>
              <a:rPr lang="en-US" sz="2000" dirty="0"/>
              <a:t>Target</a:t>
            </a:r>
            <a:br>
              <a:rPr lang="en-US" sz="2000" dirty="0"/>
            </a:br>
            <a:r>
              <a:rPr lang="en-US" sz="2000" dirty="0"/>
              <a:t>15%</a:t>
            </a:r>
          </a:p>
        </p:txBody>
      </p:sp>
      <p:pic>
        <p:nvPicPr>
          <p:cNvPr id="59394" name="Picture 2" descr="Chart">
            <a:extLst>
              <a:ext uri="{FF2B5EF4-FFF2-40B4-BE49-F238E27FC236}">
                <a16:creationId xmlns:a16="http://schemas.microsoft.com/office/drawing/2014/main" id="{4AA1F2AB-08E5-D9EE-170A-D6AE87EF5EB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477" y="1499038"/>
            <a:ext cx="5957887" cy="445526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5EA8603E-FE3F-10F0-3A88-98FBB12FD2E9}"/>
              </a:ext>
            </a:extLst>
          </p:cNvPr>
          <p:cNvCxnSpPr>
            <a:cxnSpLocks/>
          </p:cNvCxnSpPr>
          <p:nvPr/>
        </p:nvCxnSpPr>
        <p:spPr>
          <a:xfrm flipV="1">
            <a:off x="4784664" y="1708685"/>
            <a:ext cx="2819400" cy="201798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072950"/>
      </p:ext>
    </p:extLst>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1981200" y="952500"/>
            <a:ext cx="8229600" cy="1219200"/>
          </a:xfrm>
          <a:prstGeom prst="rect">
            <a:avLst/>
          </a:prstGeom>
          <a:noFill/>
          <a:ln>
            <a:noFill/>
          </a:ln>
        </p:spPr>
        <p:txBody>
          <a:bodyPr lIns="91425" tIns="45700" rIns="91425" bIns="45700" anchor="ctr" anchorCtr="0">
            <a:noAutofit/>
          </a:bodyPr>
          <a:lstStyle/>
          <a:p>
            <a:pPr>
              <a:buClr>
                <a:schemeClr val="dk1"/>
              </a:buClr>
              <a:buSzPct val="25000"/>
            </a:pPr>
            <a:r>
              <a:rPr lang="en-US" sz="2800" b="1" dirty="0">
                <a:solidFill>
                  <a:schemeClr val="dk1"/>
                </a:solidFill>
                <a:latin typeface="Calibri"/>
                <a:ea typeface="Calibri"/>
                <a:cs typeface="Calibri"/>
                <a:sym typeface="Calibri"/>
              </a:rPr>
              <a:t>Emerging Market Currencies (CEW)</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endParaRPr lang="en-US" sz="3200" dirty="0">
              <a:solidFill>
                <a:schemeClr val="dk1"/>
              </a:solidFill>
              <a:latin typeface="Calibri"/>
              <a:ea typeface="Calibri"/>
              <a:cs typeface="Calibri"/>
              <a:sym typeface="Calibri"/>
            </a:endParaRPr>
          </a:p>
        </p:txBody>
      </p:sp>
      <p:sp>
        <p:nvSpPr>
          <p:cNvPr id="3" name="Down Arrow Callout 2">
            <a:extLst>
              <a:ext uri="{FF2B5EF4-FFF2-40B4-BE49-F238E27FC236}">
                <a16:creationId xmlns:a16="http://schemas.microsoft.com/office/drawing/2014/main" id="{0DFF2895-CC50-235C-2906-63FB828F1A65}"/>
              </a:ext>
            </a:extLst>
          </p:cNvPr>
          <p:cNvSpPr/>
          <p:nvPr/>
        </p:nvSpPr>
        <p:spPr>
          <a:xfrm>
            <a:off x="8936001" y="723900"/>
            <a:ext cx="1371600" cy="14478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2023 </a:t>
            </a:r>
            <a:br>
              <a:rPr lang="en-US" sz="2000" dirty="0"/>
            </a:br>
            <a:r>
              <a:rPr lang="en-US" sz="2000" dirty="0"/>
              <a:t>Target</a:t>
            </a:r>
            <a:br>
              <a:rPr lang="en-US" sz="2000" dirty="0"/>
            </a:br>
            <a:r>
              <a:rPr lang="en-US" sz="2000" dirty="0"/>
              <a:t>40%</a:t>
            </a:r>
          </a:p>
        </p:txBody>
      </p:sp>
      <p:pic>
        <p:nvPicPr>
          <p:cNvPr id="5" name="Picture 4">
            <a:extLst>
              <a:ext uri="{FF2B5EF4-FFF2-40B4-BE49-F238E27FC236}">
                <a16:creationId xmlns:a16="http://schemas.microsoft.com/office/drawing/2014/main" id="{D3B6C8C2-0DDD-7C9D-9E21-8D00E14479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1501" y="3886200"/>
            <a:ext cx="4800600" cy="2700338"/>
          </a:xfrm>
          <a:prstGeom prst="rect">
            <a:avLst/>
          </a:prstGeom>
        </p:spPr>
      </p:pic>
      <p:pic>
        <p:nvPicPr>
          <p:cNvPr id="60418" name="Picture 2" descr="Chart">
            <a:extLst>
              <a:ext uri="{FF2B5EF4-FFF2-40B4-BE49-F238E27FC236}">
                <a16:creationId xmlns:a16="http://schemas.microsoft.com/office/drawing/2014/main" id="{29D548DE-47FF-7BC7-BF74-05365DA6007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4212" y="1770185"/>
            <a:ext cx="5711788" cy="427123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86097DB2-3994-0B9C-60E3-5C9D04979464}"/>
              </a:ext>
            </a:extLst>
          </p:cNvPr>
          <p:cNvCxnSpPr>
            <a:cxnSpLocks/>
          </p:cNvCxnSpPr>
          <p:nvPr/>
        </p:nvCxnSpPr>
        <p:spPr>
          <a:xfrm flipV="1">
            <a:off x="4747846" y="1770185"/>
            <a:ext cx="4188155" cy="1957753"/>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502358"/>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0D24-6FF8-60F7-836E-073295A118B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914F7B4-AE34-800C-A549-53C94945A7E2}"/>
              </a:ext>
            </a:extLst>
          </p:cNvPr>
          <p:cNvSpPr>
            <a:spLocks noGrp="1"/>
          </p:cNvSpPr>
          <p:nvPr>
            <p:ph type="body" idx="1"/>
          </p:nvPr>
        </p:nvSpPr>
        <p:spPr/>
        <p:txBody>
          <a:bodyPr/>
          <a:lstStyle/>
          <a:p>
            <a:endParaRPr lang="en-US"/>
          </a:p>
        </p:txBody>
      </p:sp>
      <p:pic>
        <p:nvPicPr>
          <p:cNvPr id="5" name="Picture 4" descr="A group of people on a roller coaster&#10;&#10;Description automatically generated">
            <a:extLst>
              <a:ext uri="{FF2B5EF4-FFF2-40B4-BE49-F238E27FC236}">
                <a16:creationId xmlns:a16="http://schemas.microsoft.com/office/drawing/2014/main" id="{9A1A0693-9068-2368-D8D2-B1F1D71813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9613392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1524000" y="225552"/>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Energy &amp; Commodities – Out of Favor </a:t>
            </a:r>
          </a:p>
        </p:txBody>
      </p:sp>
      <p:sp>
        <p:nvSpPr>
          <p:cNvPr id="423" name="Shape 423"/>
          <p:cNvSpPr txBox="1"/>
          <p:nvPr/>
        </p:nvSpPr>
        <p:spPr>
          <a:xfrm>
            <a:off x="2019300" y="1066800"/>
            <a:ext cx="8153399" cy="5410200"/>
          </a:xfrm>
          <a:prstGeom prst="rect">
            <a:avLst/>
          </a:prstGeom>
          <a:noFill/>
          <a:ln>
            <a:noFill/>
          </a:ln>
        </p:spPr>
        <p:txBody>
          <a:bodyPr lIns="91425" tIns="45700" rIns="91425" bIns="45700" anchor="t" anchorCtr="0">
            <a:noAutofit/>
          </a:bodyPr>
          <a:lstStyle/>
          <a:p>
            <a:pPr lvl="0">
              <a:buClr>
                <a:srgbClr val="000000"/>
              </a:buClr>
              <a:buSzPct val="25000"/>
            </a:pPr>
            <a:endParaRPr lang="en-US"/>
          </a:p>
          <a:p>
            <a:pPr lvl="0">
              <a:buClr>
                <a:srgbClr val="000000"/>
              </a:buClr>
              <a:buSzPct val="25000"/>
            </a:pPr>
            <a:br>
              <a:rPr lang="en-US" sz="1800">
                <a:solidFill>
                  <a:srgbClr val="FF0000"/>
                </a:solidFill>
              </a:rPr>
            </a:br>
            <a:br>
              <a:rPr lang="en-US" sz="1600">
                <a:solidFill>
                  <a:srgbClr val="FF0000"/>
                </a:solidFill>
              </a:rPr>
            </a:br>
            <a:br>
              <a:rPr lang="en-US" sz="1600">
                <a:solidFill>
                  <a:srgbClr val="FF0000"/>
                </a:solidFill>
              </a:rPr>
            </a:br>
            <a:br>
              <a:rPr lang="en-US" sz="1600">
                <a:solidFill>
                  <a:srgbClr val="FF0000"/>
                </a:solidFill>
              </a:rPr>
            </a:br>
            <a:br>
              <a:rPr lang="en-US" sz="1600">
                <a:solidFill>
                  <a:srgbClr val="FF0000"/>
                </a:solidFill>
              </a:rPr>
            </a:br>
            <a:br>
              <a:rPr lang="en-US" sz="1600">
                <a:solidFill>
                  <a:srgbClr val="FF0000"/>
                </a:solidFill>
              </a:rPr>
            </a:br>
            <a:br>
              <a:rPr lang="en-US" sz="1600">
                <a:solidFill>
                  <a:srgbClr val="FF0000"/>
                </a:solidFill>
              </a:rPr>
            </a:br>
            <a:br>
              <a:rPr lang="en-US" sz="1600">
                <a:solidFill>
                  <a:srgbClr val="FF0000"/>
                </a:solidFill>
              </a:rPr>
            </a:br>
            <a:endParaRPr lang="en-US" sz="1600">
              <a:solidFill>
                <a:srgbClr val="FF0000"/>
              </a:solidFill>
            </a:endParaRPr>
          </a:p>
        </p:txBody>
      </p:sp>
      <p:sp>
        <p:nvSpPr>
          <p:cNvPr id="7" name="Shape 423"/>
          <p:cNvSpPr txBox="1"/>
          <p:nvPr/>
        </p:nvSpPr>
        <p:spPr>
          <a:xfrm>
            <a:off x="296602" y="1447800"/>
            <a:ext cx="11598794" cy="5410200"/>
          </a:xfrm>
          <a:prstGeom prst="rect">
            <a:avLst/>
          </a:prstGeom>
          <a:noFill/>
          <a:ln>
            <a:noFill/>
          </a:ln>
        </p:spPr>
        <p:txBody>
          <a:bodyPr lIns="91425" tIns="45700" rIns="91425" bIns="45700" anchor="t" anchorCtr="0">
            <a:noAutofit/>
          </a:bodyPr>
          <a:lstStyle/>
          <a:p>
            <a:pPr>
              <a:buClr>
                <a:srgbClr val="000000"/>
              </a:buClr>
              <a:buSzPct val="25000"/>
            </a:pPr>
            <a:r>
              <a:rPr lang="en-US" sz="1800" dirty="0">
                <a:solidFill>
                  <a:schemeClr val="tx1"/>
                </a:solidFill>
                <a:effectLst/>
                <a:latin typeface="+mj-lt"/>
                <a:ea typeface="Times New Roman" panose="02020603050405020304" pitchFamily="18" charset="0"/>
                <a:cs typeface="Times New Roman" panose="02020603050405020304" pitchFamily="18" charset="0"/>
              </a:rPr>
              <a:t>*</a:t>
            </a:r>
            <a:r>
              <a:rPr lang="en-US" sz="1800" dirty="0">
                <a:solidFill>
                  <a:schemeClr val="tx1"/>
                </a:solidFill>
                <a:effectLst/>
                <a:latin typeface="+mj-lt"/>
                <a:ea typeface="Times New Roman" panose="02020603050405020304" pitchFamily="18" charset="0"/>
              </a:rPr>
              <a:t>AI </a:t>
            </a:r>
            <a:r>
              <a:rPr lang="en-US" sz="1800" dirty="0">
                <a:effectLst/>
                <a:latin typeface="+mj-lt"/>
                <a:ea typeface="Times New Roman" panose="02020603050405020304" pitchFamily="18" charset="0"/>
              </a:rPr>
              <a:t>Creating </a:t>
            </a:r>
            <a:r>
              <a:rPr lang="en-US" sz="1800" b="1" dirty="0">
                <a:effectLst/>
                <a:latin typeface="+mj-lt"/>
                <a:ea typeface="Times New Roman" panose="02020603050405020304" pitchFamily="18" charset="0"/>
              </a:rPr>
              <a:t>Nuclear Power </a:t>
            </a:r>
            <a:r>
              <a:rPr lang="en-US" sz="1800" dirty="0">
                <a:effectLst/>
                <a:latin typeface="+mj-lt"/>
                <a:ea typeface="Times New Roman" panose="02020603050405020304" pitchFamily="18" charset="0"/>
              </a:rPr>
              <a:t>Demand Surge, </a:t>
            </a:r>
            <a:r>
              <a:rPr lang="en-US" sz="1800" dirty="0">
                <a:solidFill>
                  <a:srgbClr val="000000"/>
                </a:solidFill>
                <a:effectLst/>
                <a:latin typeface="+mj-lt"/>
                <a:ea typeface="Times New Roman" panose="02020603050405020304" pitchFamily="18" charset="0"/>
              </a:rPr>
              <a:t>with its voracious demand for power</a:t>
            </a:r>
            <a:r>
              <a:rPr lang="en-US" sz="2400" dirty="0">
                <a:effectLst/>
                <a:latin typeface="+mj-lt"/>
              </a:rPr>
              <a:t> </a:t>
            </a:r>
            <a:br>
              <a:rPr lang="en-US" sz="2400" dirty="0">
                <a:effectLst/>
                <a:latin typeface="+mj-lt"/>
              </a:rPr>
            </a:br>
            <a:br>
              <a:rPr lang="en-US" sz="2400" dirty="0">
                <a:effectLst/>
                <a:latin typeface="+mj-lt"/>
              </a:rPr>
            </a:br>
            <a:r>
              <a:rPr lang="en-US" sz="2400" dirty="0">
                <a:effectLst/>
                <a:latin typeface="+mj-lt"/>
              </a:rPr>
              <a:t>*</a:t>
            </a:r>
            <a:r>
              <a:rPr lang="en-US" sz="1800" dirty="0">
                <a:effectLst/>
                <a:latin typeface="+mj-lt"/>
                <a:ea typeface="Times New Roman" panose="02020603050405020304" pitchFamily="18" charset="0"/>
              </a:rPr>
              <a:t>OPEC Maintains </a:t>
            </a:r>
            <a:r>
              <a:rPr lang="en-US" sz="1800" b="1" dirty="0">
                <a:effectLst/>
                <a:latin typeface="+mj-lt"/>
                <a:ea typeface="Times New Roman" panose="02020603050405020304" pitchFamily="18" charset="0"/>
              </a:rPr>
              <a:t>Production Caps </a:t>
            </a:r>
            <a:r>
              <a:rPr lang="en-US" sz="1800" dirty="0">
                <a:effectLst/>
                <a:latin typeface="+mj-lt"/>
                <a:ea typeface="Times New Roman" panose="02020603050405020304" pitchFamily="18" charset="0"/>
              </a:rPr>
              <a:t>into 2025, </a:t>
            </a:r>
            <a:r>
              <a:rPr lang="en-US" sz="1800" dirty="0">
                <a:solidFill>
                  <a:srgbClr val="000000"/>
                </a:solidFill>
                <a:effectLst/>
                <a:latin typeface="+mj-lt"/>
                <a:ea typeface="Times New Roman" panose="02020603050405020304" pitchFamily="18" charset="0"/>
              </a:rPr>
              <a:t>with US production hitting a 2024 high at 19.9 million barrels/day</a:t>
            </a:r>
            <a:br>
              <a:rPr lang="en-US" sz="1800" dirty="0">
                <a:solidFill>
                  <a:srgbClr val="000000"/>
                </a:solidFill>
                <a:effectLst/>
                <a:latin typeface="+mj-lt"/>
                <a:ea typeface="Times New Roman" panose="02020603050405020304" pitchFamily="18" charset="0"/>
              </a:rPr>
            </a:br>
            <a:br>
              <a:rPr lang="en-US" sz="1800" dirty="0">
                <a:solidFill>
                  <a:srgbClr val="000000"/>
                </a:solidFill>
                <a:effectLst/>
                <a:latin typeface="+mj-lt"/>
                <a:ea typeface="Times New Roman" panose="02020603050405020304" pitchFamily="18" charset="0"/>
              </a:rPr>
            </a:br>
            <a:r>
              <a:rPr lang="en-US" sz="1800" dirty="0">
                <a:solidFill>
                  <a:srgbClr val="000000"/>
                </a:solidFill>
                <a:effectLst/>
                <a:latin typeface="+mj-lt"/>
                <a:ea typeface="Times New Roman" panose="02020603050405020304" pitchFamily="18" charset="0"/>
              </a:rPr>
              <a:t>*</a:t>
            </a:r>
            <a:r>
              <a:rPr lang="en-US" sz="1800" b="1" dirty="0">
                <a:effectLst/>
                <a:latin typeface="+mj-lt"/>
                <a:ea typeface="Times New Roman" panose="02020603050405020304" pitchFamily="18" charset="0"/>
              </a:rPr>
              <a:t>AT&amp;T’s </a:t>
            </a:r>
            <a:r>
              <a:rPr lang="en-US" sz="1800" dirty="0">
                <a:effectLst/>
                <a:latin typeface="+mj-lt"/>
                <a:ea typeface="Times New Roman" panose="02020603050405020304" pitchFamily="18" charset="0"/>
              </a:rPr>
              <a:t>Copper is Worth More Than the Company, and with plans to convert half its copper network to fiber by 2025 could free up billions of tons of the red metal to sell on the market</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b="1" dirty="0">
                <a:effectLst/>
                <a:latin typeface="+mj-lt"/>
                <a:ea typeface="Times New Roman" panose="02020603050405020304" pitchFamily="18" charset="0"/>
              </a:rPr>
              <a:t>*Copper </a:t>
            </a:r>
            <a:r>
              <a:rPr lang="en-US" sz="1800" dirty="0">
                <a:effectLst/>
                <a:latin typeface="+mj-lt"/>
                <a:ea typeface="Times New Roman" panose="02020603050405020304" pitchFamily="18" charset="0"/>
              </a:rPr>
              <a:t>prices have doubled over the past two years, and they could double again by next year</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*Conoco Phillips Buys </a:t>
            </a:r>
            <a:r>
              <a:rPr lang="en-US" sz="1800" b="1" dirty="0">
                <a:effectLst/>
                <a:latin typeface="+mj-lt"/>
                <a:ea typeface="Times New Roman" panose="02020603050405020304" pitchFamily="18" charset="0"/>
              </a:rPr>
              <a:t>Marathon Oil </a:t>
            </a:r>
            <a:r>
              <a:rPr lang="en-US" sz="1800" dirty="0">
                <a:effectLst/>
                <a:latin typeface="+mj-lt"/>
                <a:ea typeface="Times New Roman" panose="02020603050405020304" pitchFamily="18" charset="0"/>
              </a:rPr>
              <a:t>for $22.5 Billion, in a further</a:t>
            </a: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 consolidation of the oil industry</a:t>
            </a:r>
            <a:r>
              <a:rPr lang="en-US" sz="2400" dirty="0">
                <a:effectLst/>
                <a:latin typeface="+mj-lt"/>
              </a:rPr>
              <a:t> </a:t>
            </a:r>
            <a:br>
              <a:rPr lang="en-US" sz="2400" dirty="0">
                <a:effectLst/>
                <a:latin typeface="+mj-lt"/>
              </a:rPr>
            </a:br>
            <a:br>
              <a:rPr lang="en-US" sz="2400" dirty="0">
                <a:effectLst/>
                <a:latin typeface="+mj-lt"/>
              </a:rPr>
            </a:br>
            <a:r>
              <a:rPr lang="en-US" sz="2400" dirty="0">
                <a:effectLst/>
                <a:latin typeface="+mj-lt"/>
              </a:rPr>
              <a:t>*</a:t>
            </a:r>
            <a:r>
              <a:rPr lang="en-US" sz="1800" dirty="0">
                <a:effectLst/>
                <a:latin typeface="+mj-lt"/>
                <a:ea typeface="Times New Roman" panose="02020603050405020304" pitchFamily="18" charset="0"/>
              </a:rPr>
              <a:t>Porsche Goes for a Hybrid, bringing out a new model for $164,900,</a:t>
            </a: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the last to do so. </a:t>
            </a:r>
            <a:r>
              <a:rPr lang="en-US" sz="1800" dirty="0">
                <a:latin typeface="+mj-lt"/>
                <a:ea typeface="Times New Roman" panose="02020603050405020304" pitchFamily="18" charset="0"/>
              </a:rPr>
              <a:t>L</a:t>
            </a:r>
            <a:r>
              <a:rPr lang="en-US" sz="1800" dirty="0">
                <a:effectLst/>
                <a:latin typeface="+mj-lt"/>
                <a:ea typeface="Times New Roman" panose="02020603050405020304" pitchFamily="18" charset="0"/>
              </a:rPr>
              <a:t>ook for a 20-year death spiral for oil prices.</a:t>
            </a:r>
            <a:br>
              <a:rPr lang="en-US" sz="1800" dirty="0">
                <a:solidFill>
                  <a:srgbClr val="FF0000"/>
                </a:solidFill>
                <a:effectLst/>
                <a:latin typeface="+mj-lt"/>
                <a:ea typeface="Times New Roman" panose="02020603050405020304" pitchFamily="18" charset="0"/>
              </a:rPr>
            </a:br>
            <a:endParaRPr lang="en-US" sz="1800" dirty="0">
              <a:solidFill>
                <a:srgbClr val="FF0000"/>
              </a:solidFill>
              <a:latin typeface="+mj-lt"/>
            </a:endParaRPr>
          </a:p>
        </p:txBody>
      </p:sp>
      <p:pic>
        <p:nvPicPr>
          <p:cNvPr id="4" name="Picture 3" descr="A group of oil rigs at sunset&#10;&#10;Description automatically generated">
            <a:extLst>
              <a:ext uri="{FF2B5EF4-FFF2-40B4-BE49-F238E27FC236}">
                <a16:creationId xmlns:a16="http://schemas.microsoft.com/office/drawing/2014/main" id="{D7907A3D-BA5C-B994-1C98-2BED8A6C14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64286" y="4656354"/>
            <a:ext cx="3731110" cy="2487406"/>
          </a:xfrm>
          <a:prstGeom prst="rect">
            <a:avLst/>
          </a:prstGeom>
        </p:spPr>
      </p:pic>
    </p:spTree>
    <p:extLst>
      <p:ext uri="{BB962C8B-B14F-4D97-AF65-F5344CB8AC3E}">
        <p14:creationId xmlns:p14="http://schemas.microsoft.com/office/powerpoint/2010/main" val="2989212194"/>
      </p:ext>
    </p:extLst>
  </p:cSld>
  <p:clrMapOvr>
    <a:masterClrMapping/>
  </p:clrMapOvr>
  <p:transition spd="slow">
    <p:wip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Oil-($WTIC)</a:t>
            </a:r>
            <a:endParaRPr lang="en-US" sz="2000" dirty="0">
              <a:solidFill>
                <a:schemeClr val="dk1"/>
              </a:solidFill>
              <a:latin typeface="Calibri"/>
              <a:ea typeface="Calibri"/>
              <a:cs typeface="Calibri"/>
              <a:sym typeface="Calibri"/>
            </a:endParaRPr>
          </a:p>
        </p:txBody>
      </p:sp>
      <p:pic>
        <p:nvPicPr>
          <p:cNvPr id="61442" name="Picture 2" descr="Chart">
            <a:extLst>
              <a:ext uri="{FF2B5EF4-FFF2-40B4-BE49-F238E27FC236}">
                <a16:creationId xmlns:a16="http://schemas.microsoft.com/office/drawing/2014/main" id="{6CB1128B-59B1-1E73-78BE-D7EA4C2284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0318" y="1222152"/>
            <a:ext cx="6996334" cy="5231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835644"/>
      </p:ext>
    </p:extLst>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10644" y="-56444"/>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latin typeface="Calibri"/>
                <a:ea typeface="Calibri"/>
                <a:cs typeface="Calibri"/>
              </a:rPr>
            </a:br>
            <a:br>
              <a:rPr lang="en-US" sz="2400" dirty="0">
                <a:latin typeface="Calibri"/>
                <a:ea typeface="Calibri"/>
                <a:cs typeface="Calibri"/>
              </a:rPr>
            </a:br>
            <a:r>
              <a:rPr lang="en-US" sz="2400" dirty="0">
                <a:solidFill>
                  <a:schemeClr val="dk1"/>
                </a:solidFill>
                <a:latin typeface="Calibri"/>
                <a:ea typeface="Calibri"/>
                <a:cs typeface="Calibri"/>
                <a:sym typeface="Calibri"/>
              </a:rPr>
              <a:t>United States Oil Fund (USO)</a:t>
            </a:r>
            <a:br>
              <a:rPr lang="en-US" sz="2400" dirty="0">
                <a:latin typeface="Calibri"/>
                <a:ea typeface="Calibri"/>
                <a:cs typeface="Calibri"/>
              </a:rPr>
            </a:br>
            <a:endParaRPr lang="en-US" sz="2400" dirty="0">
              <a:latin typeface="Calibri"/>
              <a:ea typeface="Calibri"/>
              <a:cs typeface="Calibri"/>
            </a:endParaRPr>
          </a:p>
        </p:txBody>
      </p:sp>
      <p:pic>
        <p:nvPicPr>
          <p:cNvPr id="62466" name="Picture 2" descr="Chart">
            <a:extLst>
              <a:ext uri="{FF2B5EF4-FFF2-40B4-BE49-F238E27FC236}">
                <a16:creationId xmlns:a16="http://schemas.microsoft.com/office/drawing/2014/main" id="{081779A6-3400-65F6-D082-23CDC5814EB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17788" y="1222340"/>
            <a:ext cx="7081394" cy="52954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Energy Select Sector SPDR (XLE)-No Performance!</a:t>
            </a:r>
            <a:br>
              <a:rPr lang="en-US" sz="32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(XOM), (CVX), (SLB), (KMI), (EOG), (COP)</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63490" name="Picture 2" descr="Chart">
            <a:extLst>
              <a:ext uri="{FF2B5EF4-FFF2-40B4-BE49-F238E27FC236}">
                <a16:creationId xmlns:a16="http://schemas.microsoft.com/office/drawing/2014/main" id="{C2C44799-BDD3-3443-DF70-D74FDF5E0D6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6765" y="1545367"/>
            <a:ext cx="6507236" cy="48660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37160" y="483476"/>
            <a:ext cx="1104138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ExxonMobile (XOM)-</a:t>
            </a:r>
            <a:br>
              <a:rPr lang="en-US" sz="2400" dirty="0">
                <a:solidFill>
                  <a:schemeClr val="dk1"/>
                </a:solidFill>
                <a:latin typeface="Calibri"/>
                <a:ea typeface="Calibri"/>
                <a:cs typeface="Calibri"/>
                <a:sym typeface="Calibri"/>
              </a:rPr>
            </a:br>
            <a:r>
              <a:rPr lang="en-US" sz="1800" b="1" i="1" dirty="0">
                <a:effectLst/>
                <a:latin typeface="+mj-lt"/>
                <a:ea typeface="Times New Roman" panose="02020603050405020304" pitchFamily="18" charset="0"/>
              </a:rPr>
              <a:t>Exxon Moves Big into Lithium</a:t>
            </a:r>
            <a:r>
              <a:rPr lang="en-US" sz="1800" dirty="0">
                <a:effectLst/>
                <a:latin typeface="+mj-lt"/>
                <a:ea typeface="Times New Roman" panose="02020603050405020304" pitchFamily="18" charset="0"/>
              </a:rPr>
              <a:t>, with the construction of a major mining operation in Arkansas</a:t>
            </a:r>
            <a:r>
              <a:rPr lang="en-US" sz="1800" dirty="0">
                <a:effectLst/>
                <a:latin typeface="+mj-lt"/>
              </a:rPr>
              <a:t> </a:t>
            </a:r>
            <a:br>
              <a:rPr lang="en-US" sz="1800" dirty="0">
                <a:effectLst/>
                <a:latin typeface="+mj-lt"/>
              </a:rPr>
            </a:br>
            <a:r>
              <a:rPr lang="en-US" sz="1800" dirty="0">
                <a:solidFill>
                  <a:srgbClr val="00A64B"/>
                </a:solidFill>
                <a:effectLst/>
                <a:latin typeface="+mj-lt"/>
              </a:rPr>
              <a:t>took profits on Long 4/$100-$105 call spread</a:t>
            </a:r>
            <a:r>
              <a:rPr lang="en-US" sz="1800" dirty="0">
                <a:solidFill>
                  <a:srgbClr val="00A64B"/>
                </a:solidFill>
                <a:latin typeface="+mj-lt"/>
              </a:rPr>
              <a:t>, </a:t>
            </a:r>
            <a:r>
              <a:rPr lang="en-US" sz="1800" dirty="0">
                <a:solidFill>
                  <a:srgbClr val="00A64B"/>
                </a:solidFill>
                <a:latin typeface="Calibri"/>
                <a:ea typeface="Calibri"/>
                <a:cs typeface="Calibri"/>
                <a:sym typeface="Calibri"/>
              </a:rPr>
              <a:t>took profits on long 12/$120-$125 put spread</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64514" name="Picture 2" descr="Chart">
            <a:extLst>
              <a:ext uri="{FF2B5EF4-FFF2-40B4-BE49-F238E27FC236}">
                <a16:creationId xmlns:a16="http://schemas.microsoft.com/office/drawing/2014/main" id="{CDE7DF2F-9132-B597-1749-8A13B8E223E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78660" y="1619772"/>
            <a:ext cx="6358380" cy="475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40514"/>
      </p:ext>
    </p:extLst>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571500" y="252248"/>
            <a:ext cx="1078992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Occidental Petroleum (OXY)- Buffet’s a Buyer</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4/$59-$62 call spread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2/$55-$60 call spread, took profits on long 12/$77.50-$82.50 put spread</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65538" name="Picture 2" descr="Chart">
            <a:extLst>
              <a:ext uri="{FF2B5EF4-FFF2-40B4-BE49-F238E27FC236}">
                <a16:creationId xmlns:a16="http://schemas.microsoft.com/office/drawing/2014/main" id="{42217585-BF9D-0137-93AD-D15098D0A73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24113" y="1319048"/>
            <a:ext cx="6677357" cy="4993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660311"/>
      </p:ext>
    </p:extLst>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Natural Gas (UNG) – Free Fall on Warm Winter</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January 2025 $7-8 Call Spread LEAPS</a:t>
            </a:r>
          </a:p>
        </p:txBody>
      </p:sp>
      <p:pic>
        <p:nvPicPr>
          <p:cNvPr id="66562" name="Picture 2" descr="Chart">
            <a:extLst>
              <a:ext uri="{FF2B5EF4-FFF2-40B4-BE49-F238E27FC236}">
                <a16:creationId xmlns:a16="http://schemas.microsoft.com/office/drawing/2014/main" id="{93AB4A87-DB30-80D2-30C9-DBADE174328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02848" y="1270046"/>
            <a:ext cx="7017599" cy="52477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365" y="457200"/>
            <a:ext cx="9911255" cy="1143000"/>
          </a:xfrm>
        </p:spPr>
        <p:txBody>
          <a:bodyPr/>
          <a:lstStyle/>
          <a:p>
            <a:r>
              <a:rPr lang="en-US" sz="2400" b="1" dirty="0"/>
              <a:t>The Mad Hedge Profit Predictor</a:t>
            </a:r>
            <a:br>
              <a:rPr lang="en-US" sz="2400" b="1" dirty="0"/>
            </a:br>
            <a:r>
              <a:rPr lang="en-US" sz="2400" b="1" dirty="0"/>
              <a:t>Market Timing Index – Approaching low end of historic range</a:t>
            </a:r>
            <a:br>
              <a:rPr lang="en-US" sz="2800" b="1" dirty="0"/>
            </a:br>
            <a:r>
              <a:rPr lang="en-US" sz="1800" dirty="0"/>
              <a:t>An artificial intelligence driven algorithm that analyzes 30 different</a:t>
            </a:r>
            <a:br>
              <a:rPr lang="en-US" sz="1800" dirty="0"/>
            </a:br>
            <a:r>
              <a:rPr lang="en-US" sz="1800" dirty="0"/>
              <a:t>economic, technical, and momentum driven indicators</a:t>
            </a:r>
            <a:br>
              <a:rPr lang="en-US" sz="1800" dirty="0"/>
            </a:br>
            <a:endParaRPr lang="en-US" sz="1800" dirty="0"/>
          </a:p>
        </p:txBody>
      </p:sp>
      <p:sp>
        <p:nvSpPr>
          <p:cNvPr id="3" name="Text Placeholder 2"/>
          <p:cNvSpPr>
            <a:spLocks noGrp="1"/>
          </p:cNvSpPr>
          <p:nvPr>
            <p:ph type="body" idx="1"/>
          </p:nvPr>
        </p:nvSpPr>
        <p:spPr/>
        <p:txBody>
          <a:bodyPr/>
          <a:lstStyle/>
          <a:p>
            <a:pPr marL="0" indent="0">
              <a:spcBef>
                <a:spcPts val="0"/>
              </a:spcBef>
              <a:buClrTx/>
              <a:buNone/>
              <a:defRPr/>
            </a:pPr>
            <a:endParaRPr lang="en-US"/>
          </a:p>
        </p:txBody>
      </p:sp>
      <p:pic>
        <p:nvPicPr>
          <p:cNvPr id="5" name="Picture 4" descr="A close-up of a gauge&#10;&#10;Description automatically generated">
            <a:extLst>
              <a:ext uri="{FF2B5EF4-FFF2-40B4-BE49-F238E27FC236}">
                <a16:creationId xmlns:a16="http://schemas.microsoft.com/office/drawing/2014/main" id="{9397B1D6-2413-67E3-015F-B73528B124CE}"/>
              </a:ext>
            </a:extLst>
          </p:cNvPr>
          <p:cNvPicPr>
            <a:picLocks noChangeAspect="1"/>
          </p:cNvPicPr>
          <p:nvPr/>
        </p:nvPicPr>
        <p:blipFill>
          <a:blip r:embed="rId2"/>
          <a:stretch>
            <a:fillRect/>
          </a:stretch>
        </p:blipFill>
        <p:spPr>
          <a:xfrm>
            <a:off x="2365873" y="1807481"/>
            <a:ext cx="7772400" cy="4185138"/>
          </a:xfrm>
          <a:prstGeom prst="rect">
            <a:avLst/>
          </a:prstGeom>
        </p:spPr>
      </p:pic>
    </p:spTree>
    <p:extLst>
      <p:ext uri="{BB962C8B-B14F-4D97-AF65-F5344CB8AC3E}">
        <p14:creationId xmlns:p14="http://schemas.microsoft.com/office/powerpoint/2010/main" val="26062860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422910" y="0"/>
            <a:ext cx="1096137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Cameco (CCJ) – Global Uranium Renaissance</a:t>
            </a:r>
            <a:br>
              <a:rPr lang="en-US" sz="24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rPr>
              <a:t>Uranium Goes Nuclear, with yellow cake prices up 45% since May</a:t>
            </a:r>
            <a:br>
              <a:rPr lang="en-US" sz="2400" dirty="0">
                <a:solidFill>
                  <a:schemeClr val="dk1"/>
                </a:solidFill>
                <a:latin typeface="Calibri"/>
                <a:ea typeface="Calibri"/>
                <a:cs typeface="Calibri"/>
                <a:sym typeface="Calibri"/>
              </a:rPr>
            </a:br>
            <a:r>
              <a:rPr lang="en-US" sz="2400" dirty="0">
                <a:solidFill>
                  <a:srgbClr val="00A64B"/>
                </a:solidFill>
                <a:latin typeface="Calibri"/>
                <a:ea typeface="Calibri"/>
                <a:cs typeface="Calibri"/>
                <a:sym typeface="Calibri"/>
              </a:rPr>
              <a:t>took profits on </a:t>
            </a:r>
            <a:r>
              <a:rPr lang="en-US" sz="1800" dirty="0">
                <a:solidFill>
                  <a:srgbClr val="00A64B"/>
                </a:solidFill>
                <a:effectLst/>
                <a:latin typeface="+mj-lt"/>
              </a:rPr>
              <a:t>long 12/$35-$38 call spread, </a:t>
            </a:r>
            <a:r>
              <a:rPr lang="en-US" sz="1800" dirty="0">
                <a:solidFill>
                  <a:srgbClr val="00A64B"/>
                </a:solidFill>
                <a:latin typeface="Calibri"/>
                <a:ea typeface="Calibri"/>
                <a:cs typeface="Calibri"/>
                <a:sym typeface="Calibri"/>
              </a:rPr>
              <a:t> took profits on long 5/$20-$23 bull call spread</a:t>
            </a:r>
          </a:p>
        </p:txBody>
      </p:sp>
      <p:pic>
        <p:nvPicPr>
          <p:cNvPr id="67586" name="Picture 2" descr="Chart">
            <a:extLst>
              <a:ext uri="{FF2B5EF4-FFF2-40B4-BE49-F238E27FC236}">
                <a16:creationId xmlns:a16="http://schemas.microsoft.com/office/drawing/2014/main" id="{71DC89DB-2742-C90B-9B7B-C34CA2A5A99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21825" y="1831975"/>
            <a:ext cx="6294585" cy="4707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652995"/>
      </p:ext>
    </p:extLst>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1513840" y="304800"/>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Precious Metals – Reality Check</a:t>
            </a:r>
            <a:endParaRPr lang="en-US" sz="2400" dirty="0">
              <a:solidFill>
                <a:srgbClr val="FFFFFF"/>
              </a:solidFill>
              <a:latin typeface="Calibri"/>
              <a:ea typeface="Calibri"/>
              <a:cs typeface="Calibri"/>
              <a:sym typeface="Calibri"/>
            </a:endParaRPr>
          </a:p>
        </p:txBody>
      </p:sp>
      <p:sp>
        <p:nvSpPr>
          <p:cNvPr id="493" name="Shape 493"/>
          <p:cNvSpPr txBox="1">
            <a:spLocks noGrp="1"/>
          </p:cNvSpPr>
          <p:nvPr>
            <p:ph type="body" idx="1"/>
          </p:nvPr>
        </p:nvSpPr>
        <p:spPr>
          <a:xfrm>
            <a:off x="251460" y="1417639"/>
            <a:ext cx="10177780" cy="5135561"/>
          </a:xfrm>
          <a:prstGeom prst="rect">
            <a:avLst/>
          </a:prstGeom>
          <a:noFill/>
          <a:ln>
            <a:noFill/>
          </a:ln>
        </p:spPr>
        <p:txBody>
          <a:bodyPr lIns="91425" tIns="45700" rIns="91425" bIns="45700" anchor="t" anchorCtr="0">
            <a:noAutofit/>
          </a:bodyPr>
          <a:lstStyle/>
          <a:p>
            <a:pPr>
              <a:spcBef>
                <a:spcPts val="0"/>
              </a:spcBef>
              <a:buClr>
                <a:srgbClr val="000000"/>
              </a:buClr>
              <a:buSzPct val="25000"/>
              <a:buNone/>
            </a:pPr>
            <a:br>
              <a:rPr lang="en-US" sz="1800" dirty="0">
                <a:solidFill>
                  <a:srgbClr val="FF0000"/>
                </a:solidFill>
                <a:latin typeface="+mj-lt"/>
                <a:ea typeface="Calibri"/>
                <a:cs typeface="Calibri" panose="020F0502020204030204" pitchFamily="34" charset="0"/>
              </a:rPr>
            </a:br>
            <a:br>
              <a:rPr lang="en-US" sz="2000" dirty="0">
                <a:solidFill>
                  <a:srgbClr val="FF0000"/>
                </a:solidFill>
                <a:latin typeface="+mj-lt"/>
                <a:ea typeface="Calibri"/>
                <a:cs typeface="Calibri" panose="020F0502020204030204" pitchFamily="34" charset="0"/>
              </a:rPr>
            </a:br>
            <a:br>
              <a:rPr lang="en-US" sz="2000" dirty="0">
                <a:solidFill>
                  <a:schemeClr val="tx1"/>
                </a:solidFill>
                <a:latin typeface="+mj-lt"/>
                <a:ea typeface="Calibri"/>
                <a:cs typeface="Calibri" panose="020F0502020204030204" pitchFamily="34" charset="0"/>
              </a:rPr>
            </a:br>
            <a:br>
              <a:rPr lang="en-US" sz="2000" dirty="0">
                <a:solidFill>
                  <a:schemeClr val="tx1"/>
                </a:solidFill>
                <a:latin typeface="+mj-lt"/>
                <a:ea typeface="Calibri"/>
                <a:cs typeface="Calibri" panose="020F0502020204030204" pitchFamily="34" charset="0"/>
              </a:rPr>
            </a:br>
            <a:br>
              <a:rPr lang="en-US" sz="2000" dirty="0">
                <a:solidFill>
                  <a:schemeClr val="tx1"/>
                </a:solidFill>
                <a:latin typeface="+mj-lt"/>
                <a:ea typeface="Calibri"/>
                <a:cs typeface="Calibri"/>
                <a:sym typeface="Calibri"/>
              </a:rPr>
            </a:br>
            <a:br>
              <a:rPr lang="en-US" sz="2000" dirty="0">
                <a:solidFill>
                  <a:srgbClr val="FF0000"/>
                </a:solidFill>
                <a:latin typeface="Calibri"/>
                <a:ea typeface="Calibri"/>
                <a:cs typeface="Calibri"/>
                <a:sym typeface="Calibri"/>
              </a:rPr>
            </a:br>
            <a:br>
              <a:rPr lang="en-US" dirty="0">
                <a:solidFill>
                  <a:schemeClr val="tx1"/>
                </a:solidFill>
                <a:latin typeface="Calibri"/>
                <a:ea typeface="Calibri"/>
                <a:cs typeface="Calibri"/>
                <a:sym typeface="Calibri"/>
              </a:rPr>
            </a:br>
            <a:br>
              <a:rPr lang="en-US" b="0" i="0" u="none" strike="noStrike" cap="none" baseline="0" dirty="0">
                <a:solidFill>
                  <a:srgbClr val="FF0000"/>
                </a:solidFill>
                <a:latin typeface="Calibri"/>
                <a:ea typeface="Calibri"/>
                <a:cs typeface="Calibri"/>
                <a:sym typeface="Calibri"/>
              </a:rPr>
            </a:br>
            <a:br>
              <a:rPr lang="en-US" sz="1600" dirty="0">
                <a:solidFill>
                  <a:srgbClr val="FF0000"/>
                </a:solidFill>
                <a:latin typeface="Calibri"/>
                <a:ea typeface="Calibri"/>
                <a:cs typeface="Calibri"/>
                <a:sym typeface="Calibri"/>
              </a:rPr>
            </a:br>
            <a:endParaRPr lang="en-US" sz="1600" dirty="0">
              <a:solidFill>
                <a:srgbClr val="FF0000"/>
              </a:solidFill>
              <a:latin typeface="Calibri"/>
              <a:ea typeface="Calibri"/>
              <a:cs typeface="Calibri"/>
              <a:sym typeface="Calibri"/>
            </a:endParaRPr>
          </a:p>
        </p:txBody>
      </p:sp>
      <p:pic>
        <p:nvPicPr>
          <p:cNvPr id="3" name="Picture 2" descr="A picture containing text, person, indoor, pastry&#10;&#10;Description automatically generated">
            <a:extLst>
              <a:ext uri="{FF2B5EF4-FFF2-40B4-BE49-F238E27FC236}">
                <a16:creationId xmlns:a16="http://schemas.microsoft.com/office/drawing/2014/main" id="{0E985182-1909-350F-38CA-D252E1D5B4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15142" y="4016829"/>
            <a:ext cx="2825398" cy="2807962"/>
          </a:xfrm>
          <a:prstGeom prst="rect">
            <a:avLst/>
          </a:prstGeom>
        </p:spPr>
      </p:pic>
      <p:sp>
        <p:nvSpPr>
          <p:cNvPr id="4" name="TextBox 3">
            <a:extLst>
              <a:ext uri="{FF2B5EF4-FFF2-40B4-BE49-F238E27FC236}">
                <a16:creationId xmlns:a16="http://schemas.microsoft.com/office/drawing/2014/main" id="{7F8C750D-DF05-371F-CD9D-CE1E2B0A3C3B}"/>
              </a:ext>
            </a:extLst>
          </p:cNvPr>
          <p:cNvSpPr txBox="1"/>
          <p:nvPr/>
        </p:nvSpPr>
        <p:spPr>
          <a:xfrm>
            <a:off x="717813" y="1632703"/>
            <a:ext cx="9840686" cy="5570756"/>
          </a:xfrm>
          <a:prstGeom prst="rect">
            <a:avLst/>
          </a:prstGeom>
          <a:noFill/>
        </p:spPr>
        <p:txBody>
          <a:bodyPr wrap="square">
            <a:spAutoFit/>
          </a:bodyPr>
          <a:lstStyle/>
          <a:p>
            <a:r>
              <a:rPr lang="en-US" sz="2000" dirty="0">
                <a:solidFill>
                  <a:schemeClr val="tx1"/>
                </a:solidFill>
                <a:effectLst/>
                <a:latin typeface="+mj-lt"/>
                <a:ea typeface="Times New Roman" panose="02020603050405020304" pitchFamily="18" charset="0"/>
              </a:rPr>
              <a:t>*Red hot May </a:t>
            </a:r>
            <a:r>
              <a:rPr lang="en-US" sz="2000" b="1" dirty="0">
                <a:solidFill>
                  <a:schemeClr val="tx1"/>
                </a:solidFill>
                <a:effectLst/>
                <a:latin typeface="+mj-lt"/>
                <a:ea typeface="Times New Roman" panose="02020603050405020304" pitchFamily="18" charset="0"/>
              </a:rPr>
              <a:t>Nonfarm Payroll Report </a:t>
            </a:r>
            <a:r>
              <a:rPr lang="en-US" sz="2000" dirty="0">
                <a:solidFill>
                  <a:schemeClr val="tx1"/>
                </a:solidFill>
                <a:effectLst/>
                <a:latin typeface="+mj-lt"/>
                <a:ea typeface="Times New Roman" panose="02020603050405020304" pitchFamily="18" charset="0"/>
              </a:rPr>
              <a:t>kills gold trade</a:t>
            </a:r>
            <a:br>
              <a:rPr lang="en-US" sz="2000" dirty="0">
                <a:solidFill>
                  <a:schemeClr val="tx1"/>
                </a:solidFill>
                <a:effectLst/>
                <a:latin typeface="+mj-lt"/>
                <a:ea typeface="Times New Roman" panose="02020603050405020304" pitchFamily="18" charset="0"/>
              </a:rPr>
            </a:br>
            <a:br>
              <a:rPr lang="en-US" sz="2000" dirty="0">
                <a:solidFill>
                  <a:schemeClr val="tx1"/>
                </a:solidFill>
                <a:effectLst/>
                <a:latin typeface="+mj-lt"/>
                <a:ea typeface="Times New Roman" panose="02020603050405020304" pitchFamily="18" charset="0"/>
              </a:rPr>
            </a:br>
            <a:r>
              <a:rPr lang="en-US" sz="2000" dirty="0">
                <a:solidFill>
                  <a:schemeClr val="tx1"/>
                </a:solidFill>
                <a:effectLst/>
                <a:latin typeface="+mj-lt"/>
                <a:ea typeface="Times New Roman" panose="02020603050405020304" pitchFamily="18" charset="0"/>
              </a:rPr>
              <a:t>*When the Chinese enter a trade, the volatility increases, and this is a perfect example</a:t>
            </a:r>
            <a:br>
              <a:rPr lang="en-US" sz="2000" dirty="0">
                <a:solidFill>
                  <a:schemeClr val="tx1"/>
                </a:solidFill>
                <a:effectLst/>
                <a:latin typeface="+mj-lt"/>
                <a:ea typeface="Times New Roman" panose="02020603050405020304" pitchFamily="18" charset="0"/>
              </a:rPr>
            </a:br>
            <a:br>
              <a:rPr lang="en-US" sz="2000" dirty="0">
                <a:solidFill>
                  <a:schemeClr val="tx1"/>
                </a:solidFill>
                <a:effectLst/>
                <a:latin typeface="+mj-lt"/>
                <a:ea typeface="Times New Roman" panose="02020603050405020304" pitchFamily="18" charset="0"/>
              </a:rPr>
            </a:br>
            <a:r>
              <a:rPr lang="en-US" sz="2000" dirty="0">
                <a:solidFill>
                  <a:schemeClr val="tx1"/>
                </a:solidFill>
                <a:effectLst/>
                <a:latin typeface="+mj-lt"/>
                <a:ea typeface="Times New Roman" panose="02020603050405020304" pitchFamily="18" charset="0"/>
              </a:rPr>
              <a:t>*Higher for longer interest rates mean </a:t>
            </a:r>
            <a:r>
              <a:rPr lang="en-US" sz="2000" b="1" dirty="0">
                <a:solidFill>
                  <a:schemeClr val="tx1"/>
                </a:solidFill>
                <a:effectLst/>
                <a:latin typeface="+mj-lt"/>
                <a:ea typeface="Times New Roman" panose="02020603050405020304" pitchFamily="18" charset="0"/>
              </a:rPr>
              <a:t>lower for longer gold and silver</a:t>
            </a:r>
            <a:br>
              <a:rPr lang="en-US" sz="2000" dirty="0">
                <a:solidFill>
                  <a:schemeClr val="tx1"/>
                </a:solidFill>
                <a:effectLst/>
                <a:latin typeface="+mj-lt"/>
                <a:ea typeface="Times New Roman" panose="02020603050405020304" pitchFamily="18" charset="0"/>
              </a:rPr>
            </a:br>
            <a:br>
              <a:rPr lang="en-US" sz="2000" dirty="0">
                <a:solidFill>
                  <a:schemeClr val="tx1"/>
                </a:solidFill>
                <a:effectLst/>
                <a:latin typeface="+mj-lt"/>
                <a:ea typeface="Times New Roman" panose="02020603050405020304" pitchFamily="18" charset="0"/>
              </a:rPr>
            </a:br>
            <a:r>
              <a:rPr lang="en-US" sz="2000" b="1" dirty="0">
                <a:solidFill>
                  <a:schemeClr val="tx1"/>
                </a:solidFill>
                <a:effectLst/>
                <a:latin typeface="+mj-lt"/>
                <a:ea typeface="Times New Roman" panose="02020603050405020304" pitchFamily="18" charset="0"/>
              </a:rPr>
              <a:t>*Buy Precious metals </a:t>
            </a:r>
            <a:r>
              <a:rPr lang="en-US" sz="2000" dirty="0">
                <a:solidFill>
                  <a:schemeClr val="tx1"/>
                </a:solidFill>
                <a:effectLst/>
                <a:latin typeface="+mj-lt"/>
                <a:ea typeface="Times New Roman" panose="02020603050405020304" pitchFamily="18" charset="0"/>
              </a:rPr>
              <a:t>on the dip because rates have to fall eventually</a:t>
            </a:r>
            <a:br>
              <a:rPr lang="en-US" sz="2000" dirty="0">
                <a:solidFill>
                  <a:schemeClr val="tx1"/>
                </a:solidFill>
                <a:effectLst/>
                <a:highlight>
                  <a:srgbClr val="FFFFFF"/>
                </a:highlight>
                <a:latin typeface="+mj-lt"/>
                <a:ea typeface="Times New Roman" panose="02020603050405020304" pitchFamily="18" charset="0"/>
              </a:rPr>
            </a:br>
            <a:br>
              <a:rPr lang="en-US" sz="2000" b="1" dirty="0">
                <a:solidFill>
                  <a:schemeClr val="tx1"/>
                </a:solidFill>
                <a:effectLst/>
                <a:highlight>
                  <a:srgbClr val="FFFFFF"/>
                </a:highlight>
                <a:latin typeface="+mj-lt"/>
                <a:ea typeface="Times New Roman" panose="02020603050405020304" pitchFamily="18" charset="0"/>
              </a:rPr>
            </a:br>
            <a:r>
              <a:rPr lang="en-US" sz="2000" b="1" dirty="0">
                <a:solidFill>
                  <a:schemeClr val="tx1"/>
                </a:solidFill>
                <a:effectLst/>
                <a:highlight>
                  <a:srgbClr val="FFFFFF"/>
                </a:highlight>
                <a:latin typeface="+mj-lt"/>
                <a:ea typeface="Times New Roman" panose="02020603050405020304" pitchFamily="18" charset="0"/>
              </a:rPr>
              <a:t>*</a:t>
            </a:r>
            <a:r>
              <a:rPr lang="en-US" sz="2000" b="1" dirty="0">
                <a:solidFill>
                  <a:schemeClr val="tx1"/>
                </a:solidFill>
                <a:effectLst/>
                <a:latin typeface="+mj-lt"/>
                <a:ea typeface="Times New Roman" panose="02020603050405020304" pitchFamily="18" charset="0"/>
              </a:rPr>
              <a:t>Miners </a:t>
            </a:r>
            <a:r>
              <a:rPr lang="en-US" sz="2000" dirty="0">
                <a:solidFill>
                  <a:schemeClr val="tx1"/>
                </a:solidFill>
                <a:effectLst/>
                <a:latin typeface="+mj-lt"/>
                <a:ea typeface="Times New Roman" panose="02020603050405020304" pitchFamily="18" charset="0"/>
              </a:rPr>
              <a:t>are expanding their operations and ramping up production</a:t>
            </a:r>
            <a:br>
              <a:rPr lang="en-US" sz="2000" dirty="0">
                <a:solidFill>
                  <a:schemeClr val="tx1"/>
                </a:solidFill>
                <a:effectLst/>
                <a:latin typeface="+mj-lt"/>
                <a:ea typeface="Times New Roman" panose="02020603050405020304" pitchFamily="18" charset="0"/>
              </a:rPr>
            </a:br>
            <a:r>
              <a:rPr lang="en-US" sz="2000" dirty="0">
                <a:solidFill>
                  <a:schemeClr val="tx1"/>
                </a:solidFill>
                <a:effectLst/>
                <a:latin typeface="+mj-lt"/>
                <a:ea typeface="Times New Roman" panose="02020603050405020304" pitchFamily="18" charset="0"/>
              </a:rPr>
              <a:t> as prices for the precious metal climb to decade highs</a:t>
            </a:r>
            <a:br>
              <a:rPr lang="en-US" sz="2000" dirty="0">
                <a:solidFill>
                  <a:schemeClr val="tx1"/>
                </a:solidFill>
                <a:effectLst/>
                <a:latin typeface="+mj-lt"/>
                <a:ea typeface="Times New Roman" panose="02020603050405020304" pitchFamily="18" charset="0"/>
              </a:rPr>
            </a:br>
            <a:br>
              <a:rPr lang="en-US" sz="2000" dirty="0">
                <a:solidFill>
                  <a:schemeClr val="tx1"/>
                </a:solidFill>
                <a:effectLst/>
                <a:highlight>
                  <a:srgbClr val="FFFFFF"/>
                </a:highlight>
                <a:latin typeface="+mj-lt"/>
                <a:ea typeface="Times New Roman" panose="02020603050405020304" pitchFamily="18" charset="0"/>
              </a:rPr>
            </a:br>
            <a:r>
              <a:rPr lang="en-US" sz="2000" dirty="0">
                <a:solidFill>
                  <a:schemeClr val="tx1"/>
                </a:solidFill>
                <a:effectLst/>
                <a:highlight>
                  <a:srgbClr val="FFFFFF"/>
                </a:highlight>
                <a:latin typeface="+mj-lt"/>
                <a:ea typeface="Times New Roman" panose="02020603050405020304" pitchFamily="18" charset="0"/>
              </a:rPr>
              <a:t>Buy (GLD), (SLV) and (WPM) on dips.</a:t>
            </a:r>
            <a:br>
              <a:rPr lang="en-US" sz="1800" dirty="0">
                <a:solidFill>
                  <a:srgbClr val="FF0000"/>
                </a:solidFill>
                <a:effectLst/>
                <a:latin typeface="+mj-lt"/>
                <a:ea typeface="Times New Roman" panose="02020603050405020304" pitchFamily="18" charset="0"/>
              </a:rPr>
            </a:br>
            <a:br>
              <a:rPr lang="en-US" sz="1800" dirty="0">
                <a:solidFill>
                  <a:srgbClr val="FF0000"/>
                </a:solidFill>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2400" dirty="0">
                <a:solidFill>
                  <a:schemeClr val="tx1"/>
                </a:solidFill>
                <a:effectLst/>
                <a:latin typeface="+mj-lt"/>
              </a:rPr>
              <a:t> </a:t>
            </a:r>
            <a:br>
              <a:rPr lang="en-US" sz="1800" dirty="0">
                <a:solidFill>
                  <a:schemeClr val="tx1"/>
                </a:solidFill>
                <a:latin typeface="+mj-lt"/>
                <a:ea typeface="Times New Roman" panose="02020603050405020304" pitchFamily="18" charset="0"/>
              </a:rPr>
            </a:br>
            <a:br>
              <a:rPr lang="en-US" sz="1800" b="1" i="1" dirty="0">
                <a:solidFill>
                  <a:srgbClr val="FF0000"/>
                </a:solidFill>
                <a:latin typeface="Times New Roman" panose="02020603050405020304" pitchFamily="18" charset="0"/>
                <a:ea typeface="Times New Roman" panose="02020603050405020304" pitchFamily="18" charset="0"/>
              </a:rPr>
            </a:br>
            <a:r>
              <a:rPr lang="en-US" sz="1800" dirty="0">
                <a:solidFill>
                  <a:srgbClr val="FF0000"/>
                </a:solidFill>
                <a:effectLst/>
                <a:latin typeface="Times New Roman" panose="02020603050405020304" pitchFamily="18" charset="0"/>
                <a:ea typeface="Times New Roman" panose="02020603050405020304" pitchFamily="18" charset="0"/>
              </a:rPr>
              <a:t> </a:t>
            </a:r>
            <a:endParaRPr lang="en-US" sz="1800" dirty="0">
              <a:solidFill>
                <a:srgbClr val="FF0000"/>
              </a:solidFill>
            </a:endParaRPr>
          </a:p>
        </p:txBody>
      </p:sp>
    </p:spTree>
    <p:extLst>
      <p:ext uri="{BB962C8B-B14F-4D97-AF65-F5344CB8AC3E}">
        <p14:creationId xmlns:p14="http://schemas.microsoft.com/office/powerpoint/2010/main" val="1818880562"/>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782198" y="228600"/>
            <a:ext cx="10344838" cy="1600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Gold (GLD) – China and Millennial  call</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worst day in three years</a:t>
            </a:r>
            <a:br>
              <a:rPr lang="en-US" sz="24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Long 7/$200-205 call spread</a:t>
            </a:r>
            <a:r>
              <a:rPr lang="en-US" sz="1800" dirty="0">
                <a:solidFill>
                  <a:srgbClr val="00A64B"/>
                </a:solidFill>
                <a:latin typeface="Calibri"/>
                <a:ea typeface="Calibri"/>
                <a:cs typeface="Calibri"/>
                <a:sym typeface="Calibri"/>
              </a:rPr>
              <a:t>, </a:t>
            </a:r>
            <a:r>
              <a:rPr lang="en-US" sz="1800" dirty="0">
                <a:solidFill>
                  <a:srgbClr val="FF0000"/>
                </a:solidFill>
                <a:latin typeface="Calibri"/>
                <a:ea typeface="Calibri"/>
                <a:cs typeface="Calibri"/>
                <a:sym typeface="Calibri"/>
              </a:rPr>
              <a:t>stopped out of  Long 6/$207.5-$212.5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4/$194-$197 call spread</a:t>
            </a:r>
            <a:r>
              <a:rPr lang="en-US" sz="1800" dirty="0">
                <a:solidFill>
                  <a:schemeClr val="tx1"/>
                </a:solidFill>
                <a:latin typeface="Calibri"/>
                <a:ea typeface="Calibri"/>
                <a:cs typeface="Calibri"/>
                <a:sym typeface="Calibri"/>
              </a:rPr>
              <a:t>,  </a:t>
            </a:r>
            <a:r>
              <a:rPr lang="en-US" sz="1800" dirty="0">
                <a:solidFill>
                  <a:srgbClr val="00A64B"/>
                </a:solidFill>
                <a:latin typeface="Calibri"/>
                <a:ea typeface="Calibri"/>
                <a:cs typeface="Calibri"/>
                <a:sym typeface="Calibri"/>
              </a:rPr>
              <a:t>took profits on long 5/$165-$170 bull call spread</a:t>
            </a: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68610" name="Picture 2" descr="Chart">
            <a:extLst>
              <a:ext uri="{FF2B5EF4-FFF2-40B4-BE49-F238E27FC236}">
                <a16:creationId xmlns:a16="http://schemas.microsoft.com/office/drawing/2014/main" id="{948E659B-C8AC-1FB0-A6ED-9DBE43E770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07324" y="1828800"/>
            <a:ext cx="6294585" cy="4707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198796"/>
      </p:ext>
    </p:extLst>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Market Vectors Gold Miners ETF- (GDX) – </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69634" name="Picture 2" descr="Chart">
            <a:extLst>
              <a:ext uri="{FF2B5EF4-FFF2-40B4-BE49-F238E27FC236}">
                <a16:creationId xmlns:a16="http://schemas.microsoft.com/office/drawing/2014/main" id="{A6CF7EA8-D67E-F33D-2C3D-62D38837024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74549" y="1066800"/>
            <a:ext cx="7442901" cy="5565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419888"/>
      </p:ext>
    </p:extLst>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2575269" y="208160"/>
            <a:ext cx="7041462" cy="523713"/>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Barrick Gold (GOLD)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1/$15.50-$16.50 call spread </a:t>
            </a:r>
          </a:p>
        </p:txBody>
      </p:sp>
      <p:pic>
        <p:nvPicPr>
          <p:cNvPr id="70658" name="Picture 2" descr="Chart">
            <a:extLst>
              <a:ext uri="{FF2B5EF4-FFF2-40B4-BE49-F238E27FC236}">
                <a16:creationId xmlns:a16="http://schemas.microsoft.com/office/drawing/2014/main" id="{97EBE6AB-C7BC-CAE7-C6C8-70BEC16C6EB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5237" y="1230937"/>
            <a:ext cx="7041462" cy="5265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714637"/>
      </p:ext>
    </p:extLst>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Newmont Mining- (NEM)-</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$55-60 call spread</a:t>
            </a:r>
          </a:p>
        </p:txBody>
      </p:sp>
      <p:pic>
        <p:nvPicPr>
          <p:cNvPr id="71682" name="Picture 2" descr="Chart">
            <a:extLst>
              <a:ext uri="{FF2B5EF4-FFF2-40B4-BE49-F238E27FC236}">
                <a16:creationId xmlns:a16="http://schemas.microsoft.com/office/drawing/2014/main" id="{0EB4CD63-BF5F-626A-5BCE-870E7169AE7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68933" y="1222529"/>
            <a:ext cx="7166454" cy="5359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858101"/>
      </p:ext>
    </p:extLst>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Silver- (SLV)-</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long 6/$23-$25 call spread</a:t>
            </a:r>
            <a:r>
              <a:rPr lang="en-US" sz="2400" dirty="0">
                <a:solidFill>
                  <a:schemeClr val="dk1"/>
                </a:solidFill>
                <a:latin typeface="Calibri"/>
                <a:ea typeface="Calibri"/>
                <a:cs typeface="Calibri"/>
                <a:sym typeface="Calibri"/>
              </a:rPr>
              <a:t>, </a:t>
            </a:r>
            <a:r>
              <a:rPr lang="en-US" sz="1800" dirty="0">
                <a:solidFill>
                  <a:srgbClr val="00A64B"/>
                </a:solidFill>
                <a:latin typeface="Calibri"/>
                <a:ea typeface="Calibri"/>
                <a:cs typeface="Calibri"/>
                <a:sym typeface="Calibri"/>
              </a:rPr>
              <a:t>took profits on long 11/$19-$20 call spread</a:t>
            </a: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72706" name="Picture 2" descr="Chart">
            <a:extLst>
              <a:ext uri="{FF2B5EF4-FFF2-40B4-BE49-F238E27FC236}">
                <a16:creationId xmlns:a16="http://schemas.microsoft.com/office/drawing/2014/main" id="{2C536258-C3EB-5E11-C68E-C39D9028B03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50996" y="1322928"/>
            <a:ext cx="6890008" cy="515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401597"/>
      </p:ext>
    </p:extLst>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Silver Miners - (SIL)-</a:t>
            </a: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73730" name="Picture 2" descr="Chart">
            <a:extLst>
              <a:ext uri="{FF2B5EF4-FFF2-40B4-BE49-F238E27FC236}">
                <a16:creationId xmlns:a16="http://schemas.microsoft.com/office/drawing/2014/main" id="{BD160FF7-A60A-2098-2929-EDD946C83F8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06447" y="1066800"/>
            <a:ext cx="7379106" cy="551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275236"/>
      </p:ext>
    </p:extLst>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903383" y="0"/>
            <a:ext cx="10289753"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Wheaton Precious Metals - (WPM)- LEAPS Approaching Max Profit</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4/$39-$42 call spread </a:t>
            </a:r>
            <a:r>
              <a:rPr lang="en-US" sz="2400" dirty="0">
                <a:solidFill>
                  <a:schemeClr val="dk1"/>
                </a:solidFill>
                <a:latin typeface="Calibri"/>
                <a:ea typeface="Calibri"/>
                <a:cs typeface="Calibri"/>
                <a:sym typeface="Calibri"/>
              </a:rPr>
              <a:t>, </a:t>
            </a:r>
            <a:r>
              <a:rPr lang="en-US" sz="1800" dirty="0">
                <a:solidFill>
                  <a:srgbClr val="00A64B"/>
                </a:solidFill>
                <a:latin typeface="Calibri"/>
                <a:ea typeface="Calibri"/>
                <a:cs typeface="Calibri"/>
                <a:sym typeface="Calibri"/>
              </a:rPr>
              <a:t>took profits on long 1/$36-$39 call spread</a:t>
            </a: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74754" name="Picture 2" descr="Chart">
            <a:extLst>
              <a:ext uri="{FF2B5EF4-FFF2-40B4-BE49-F238E27FC236}">
                <a16:creationId xmlns:a16="http://schemas.microsoft.com/office/drawing/2014/main" id="{C1FE0E16-57BC-BDC1-7EE5-E083F8DE6E4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4670" y="1312764"/>
            <a:ext cx="7102659" cy="5311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960176"/>
      </p:ext>
    </p:extLst>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Platinum- (PPLT)- 556,000-ounce shortage this year</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1/$36-$39 call spread</a:t>
            </a: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75778" name="Picture 2" descr="Chart">
            <a:extLst>
              <a:ext uri="{FF2B5EF4-FFF2-40B4-BE49-F238E27FC236}">
                <a16:creationId xmlns:a16="http://schemas.microsoft.com/office/drawing/2014/main" id="{33AB7F7D-2E59-6DBB-A819-847E64078FE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1461" y="1066800"/>
            <a:ext cx="7294045" cy="5454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351806"/>
      </p:ext>
    </p:extLst>
  </p:cSld>
  <p:clrMapOvr>
    <a:masterClrMapping/>
  </p:clrMapOvr>
  <p:transition spd="slow">
    <p:cut/>
  </p:transition>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7462</TotalTime>
  <Words>4718</Words>
  <Application>Microsoft Macintosh PowerPoint</Application>
  <PresentationFormat>Widescreen</PresentationFormat>
  <Paragraphs>158</Paragraphs>
  <Slides>109</Slides>
  <Notes>83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109</vt:i4>
      </vt:variant>
    </vt:vector>
  </HeadingPairs>
  <TitlesOfParts>
    <vt:vector size="116" baseType="lpstr">
      <vt:lpstr>Arial</vt:lpstr>
      <vt:lpstr>Calibri</vt:lpstr>
      <vt:lpstr>Glacial Indifference</vt:lpstr>
      <vt:lpstr>Google Sans</vt:lpstr>
      <vt:lpstr>Helvetica</vt:lpstr>
      <vt:lpstr>Times New Roman</vt:lpstr>
      <vt:lpstr>Office Theme</vt:lpstr>
      <vt:lpstr> The Mad Hedge Fund Trader “Reversal of Fortune” </vt:lpstr>
      <vt:lpstr>PowerPoint Presentation</vt:lpstr>
      <vt:lpstr>  Trade Alert Performance New All-Time Highs!   </vt:lpstr>
      <vt:lpstr>PowerPoint Presentation</vt:lpstr>
      <vt:lpstr>PowerPoint Presentation</vt:lpstr>
      <vt:lpstr>PowerPoint Presentation</vt:lpstr>
      <vt:lpstr>The Method to My Madness </vt:lpstr>
      <vt:lpstr>The Global Economy – Flip Flopping</vt:lpstr>
      <vt:lpstr>The Mad Hedge Profit Predictor Market Timing Index – Approaching low end of historic range An artificial intelligence driven algorithm that analyzes 30 different economic, technical, and momentum driven indicators </vt:lpstr>
      <vt:lpstr>NEUTRAL Territory</vt:lpstr>
      <vt:lpstr> Weekly Jobless Claims – Rising  229,000  +9,000 </vt:lpstr>
      <vt:lpstr>Stocks – The Bull Lives </vt:lpstr>
      <vt:lpstr>            S&amp;P 500 – Upside Breakout Here                </vt:lpstr>
      <vt:lpstr>ProShares Ultra Short S&amp;P 500 (SDS)-  a great hedge for long stocks and bonds long 2X position has a hedge against longs and bond shorts</vt:lpstr>
      <vt:lpstr>(VIX) – Bargain of the Century  </vt:lpstr>
      <vt:lpstr> Dow Average ($INDU)-</vt:lpstr>
      <vt:lpstr>Russell 2000 (IWM)-  took profits on Long 10/$137-$142 vertical bull call spread took profits on Long 10/$153-$156 vertical bear put spread </vt:lpstr>
      <vt:lpstr>NASDAQ (QQQ) – took profits on Long 5/$335-$345 put spread took profits on long (QQQ) 1/$290-$300 put spread, took profits on long (QQQ) 4/$330-$335 put spread  took profits on long (QQQ) 3/$340-$345 put spread, covered long (QQQ) $325-$330 put spread </vt:lpstr>
      <vt:lpstr>China (FXI)</vt:lpstr>
      <vt:lpstr>Japan ($NIKK)</vt:lpstr>
      <vt:lpstr>Europe Hedged Equity (HEDJ)- </vt:lpstr>
      <vt:lpstr> Emerging Markets (EEM) - Pro trade, Weak Dollar, Long Recovery Play Traders are Lining up for a Big Emerging Market Bet. Falling US interest rates will bring a weak US dollar and runaway bull markets in most emerging markets, which have remained unchanged for more than a decade </vt:lpstr>
      <vt:lpstr>PowerPoint Presentation</vt:lpstr>
      <vt:lpstr>PowerPoint Presentation</vt:lpstr>
      <vt:lpstr> NVIDIA (NVDA) – Blowout Top At $3.1 trillion (NVDA) is the largest publicly traded company in the world   took profits on long 5/980-$990 put spread  stopped out of long 5/960-$970 put spread took profits on long 5/710-$720 call spread,  stopped out of  long 5/740-$750 call spread, took profits on long 3/$600-$610, took profits on long 3/$600-$610  </vt:lpstr>
      <vt:lpstr>    Microsoft (MSFT)- Microsoft Beats Estimates, with the steady growth of its azure cloud business  Microsoft Holds Developer Conference aimed at AI Products took profits on long 5/$430-$440 put spread Took profits on long 2/$330-$340 call spread, took profits on long 12/$320-$330 call spread took profits on long  9/$235-$245 call spread, took profits on long 7/$220-$210 call spread,  took profits on long 6/$220-$230 call spread, took profits on long 2/$200-$210 bear put spread   </vt:lpstr>
      <vt:lpstr>Meta (META) Announces Partnership with Google  took profits on Long 5/$360-$370 vertical bull call spread, took profits on Long 9/$290-$300 vertical bear put spread stopped out of Long 9/$190-$200 vertical bear put spread  </vt:lpstr>
      <vt:lpstr>  Apple (AAPL) Slashes iPhone Prices in China to Fight Flagging Sales took profits on Long 6/$200-$210 bear put spread, stopped out of Long 5/$185-$195 vertical bear put spread took profits on long 1/$145-$155 put spread, Took profits on long 10/$165-$175 put spread   took profits on long 6/$155-$165 put spread, stopped out of long 6/$125-135 call spread,  took profits on long 6/$110-$120 call spread, took profits on long 2/$180-$190 put spread</vt:lpstr>
      <vt:lpstr>PowerPoint Presentation</vt:lpstr>
      <vt:lpstr>Alphabet (GOOGL) – Back in Play Alphabet Earnings Beat Delivers Monster 10% Move, recovering a $2 trillion market cap  took profits on long 12/$110-$120 call spread  took profits on long 12/$1,200-$1,230 bull call spread, took profits on long 9/$1,030-$1,080 vertical bull call spread</vt:lpstr>
      <vt:lpstr> Amazon (AMZN) –  Amazon Blows Out Earnings, Undervalued AI leader with tons of data long 6/$160-$170 call spread – expires in 6 trading days took profits on long 3/$155-$160 bull call spread , took profits on long 2/$130-$135 bull call spread </vt:lpstr>
      <vt:lpstr>PowerPoint Presentation</vt:lpstr>
      <vt:lpstr>PowerPoint Presentation</vt:lpstr>
      <vt:lpstr>Netflix (NFLX) –  Netflix to Stream NFL Games from Christmas, creating another huge revenue stream for the dominant player in the sector   </vt:lpstr>
      <vt:lpstr>Palo Alto Networks (PANW)- Hacking never goes out of fashion Palo Alto Networks Disappoints took profits on long 2/$260-$270 call spread, took profits on long 10/$130-$140 call spread</vt:lpstr>
      <vt:lpstr>  Advanced Micro Devices (AMD)- Recession fears programable logic devices took profits on long 2/$75-$80 call spread  </vt:lpstr>
      <vt:lpstr>Salesforce (CRM)- Massive Online Migration Salesforce Soars 16%, on better-than-expected guidance  took profits on long 12/$185-$195 call spread took profits on long 9/$125-$130 vertical bull call spread took profits on long 8/$125-$130 vertical bull call spread </vt:lpstr>
      <vt:lpstr>Adobe (ADBE)- Cloud play The Quality Non-China tech play </vt:lpstr>
      <vt:lpstr>Snowflake (SNOW)- Blockbuster AI Earnings Snowflake Crashes, down 20%, on weak guidance. CEO Frank Slootman is retiring  stopped out of long 4/$150-$255 call spread, took profits on long 12/$135-$140 call spread</vt:lpstr>
      <vt:lpstr>ProShares Ultra Technology ETF (ROM) – 2X Long Technology ETF took profits on long 10/$62-65 call spread</vt:lpstr>
      <vt:lpstr>PowerPoint Presentation</vt:lpstr>
      <vt:lpstr>The Second Half of the Barbell</vt:lpstr>
      <vt:lpstr>Boeing (BA) – FAA Caps Boeing at 38 Deliveries per Month  Boeing Boss Gets $33 Million Golden Parachute “il pesce marcisce dalla testa” stopped out of long 2/$190-$200 call spread, took profits on long 5/$17-$175 call spread  </vt:lpstr>
      <vt:lpstr>Package Delivery- United Parcel Service (UPS) – strike averted took profits on long 11/$130-$140 call spread</vt:lpstr>
      <vt:lpstr> Caterpillar (CAT)- Ag + Infrastructure + Housing took profits on long 12/$220-$230 calls  took profits on long 12/$145-$150 call spread, took profits on long 11/$125-$135 call spread  </vt:lpstr>
      <vt:lpstr>    Freeport McMoRan - (FCX)- Coming Copper Crisis Freeport McMoRan Beats, helped by higher production and easing costs took profits on long 4/$37-$40 call spread, took profits on long 5/$42-$45 call spread, stopped out of long $48-$51 put spread, profits on long 6/$32-$35 call spread  took profits on long 4/$30-$33 call spread, took profits on long 10/$20-$23 call spread   </vt:lpstr>
      <vt:lpstr> Walt Disney (DIS) -Disney Beats Disney Dives on Earnings Bust, although streaming broke even versus an expected loss   </vt:lpstr>
      <vt:lpstr>Industrials Sector SPDR (XLI)- (GE), (MMM), (UNP), (UTX), (BA), (HON)</vt:lpstr>
      <vt:lpstr>  Union Pacific RR (UNP)- Big Stuff to Ship took profits on long 5/$200-$210 call spread took profits on 11/$150-$160 call spread </vt:lpstr>
      <vt:lpstr>  Wal-Mart (WMT)- took profit on Long 11/$125-$130 bear put spread took profit on Long 10/$119-$121 bear put spread took profits on Long 8/$114-$117 bear put spread  </vt:lpstr>
      <vt:lpstr> Delta Airlines (DAL) – Travel is Back! The Non-Boeing Airline – uses Airbuses stopped out of long 2/$35-$38 call spread </vt:lpstr>
      <vt:lpstr>Transports Sector SPDR (XTN)- Worst Hit Sector (ALGT),  (ALK), (JBLU), (LUV), (CHRW), (DAL) </vt:lpstr>
      <vt:lpstr>Health Care Sector (XLV) (JNJ), (PFE), (MRK), (GILD), (ACT), (AMGN)  </vt:lpstr>
      <vt:lpstr>Amgen (AMGN) took profits on long 11/$185-$200 bull call spread</vt:lpstr>
      <vt:lpstr> Goldman Sachs (GS) –  Goldman Sachs Blows Out Earnings on a surge in bond trading took profits 12/$330-$350 call spread took profits 11/$330-$350 call spread stop loss on long 11/$385-$395 call spreads  </vt:lpstr>
      <vt:lpstr>Morgan Stanley (MS)  Morgan Stanley Beats, on surge in investment banking business  took profits on long 4/$65-$70 call spread </vt:lpstr>
      <vt:lpstr>  JP Morgan Chase (JPM) –  JP Morgan Misses on Earnings, tanking the shares by $10  took profits on long 4/$105-$115 call spread      </vt:lpstr>
      <vt:lpstr>Bank of America (BAC) – Bank of America Rips, on a great earnings report  took profits on long 4/$20-$23 call spread </vt:lpstr>
      <vt:lpstr>Citigroup (C) –  took profits on long 4/$30-$35 call spread </vt:lpstr>
      <vt:lpstr>Charles Schwab (SCHW) – LEAPS expire at Max profit took profits on long 4/$30-$35 call spread  </vt:lpstr>
      <vt:lpstr>Interactive Brokers (IBKR) – LEAPS expire at Max Profit took profits on long 4/$60-$65 call spread </vt:lpstr>
      <vt:lpstr> SPDR Metals &amp; Mining ETF (XME) –  long 2/$28-$30 call spread</vt:lpstr>
      <vt:lpstr>Blackrock (BLK)-Asset Collection Boom took profits on long 3/$770-$790 call spread took profits on long 3/$310-$340 call spread </vt:lpstr>
      <vt:lpstr>Visa (V) – Inflation boost Visa Pops on Earnings Beat, showing a 10% revenue increase YOY took profits on long 2/$240-$250 bull call spread  took profits on long 10/$160-$170 bull call spread, took profits on long 6/$150-$160 bull call spread</vt:lpstr>
      <vt:lpstr>Consumer Discretionary SPDR (XLY) (DIS), (AMZN), (HD), (CMCSA), (MCD), (SBUX) </vt:lpstr>
      <vt:lpstr> Berkshire Hathaway (BRKB)- Natural Barbell Announces Blockbuster earnings at $93 billion for 2023 took profits on long 12/$320-$330 call spread  took profits on long 4/$260-$270 call spread, took profits on long 1/$290-$300 call spread took profits on long 10/$220-$230 call spread, took profits on long 7/$220-$230 call spread took profits on long 7/$220-$230 call spread, took profits on long 6/$260-$270 call spread  </vt:lpstr>
      <vt:lpstr>PowerPoint Presentation</vt:lpstr>
      <vt:lpstr>Bonds – Cut Off at the Knees</vt:lpstr>
      <vt:lpstr>                Treasury ETF (TLT) –  took profits on long 6/$$94-$97 put spread, took profits on long 5/$82-$85 calls spread took profits on long 4/$87-$90 call spread took profits on long 2/$90-$93 call spread,  Took profits in $100-$103 put spread, took profits on long 12/$95-$98 put spread   took profits on long 12/$79-$82 call spread, took profits on long 11/$76-79 call spread,                         </vt:lpstr>
      <vt:lpstr> Ten Year Treasury Yield ($TNX) – 4.29%  </vt:lpstr>
      <vt:lpstr> Junk Bonds (JNK) 7.47% Yield  </vt:lpstr>
      <vt:lpstr>Municipal Bonds (MUB) 3.38% Yield-  </vt:lpstr>
      <vt:lpstr>Emerging Market Debt (ELD) 6.56% Yield-  </vt:lpstr>
      <vt:lpstr>2X Short Treasuries (TBT)-Out of Favor</vt:lpstr>
      <vt:lpstr>Anally Capital Management (NLY) – Leveraged REIT Play Yield 14.10% took profits on long 12/$15-$16 call spread</vt:lpstr>
      <vt:lpstr>Foreign Currencies –  Dollar Catches a Bid</vt:lpstr>
      <vt:lpstr>PowerPoint Presentation</vt:lpstr>
      <vt:lpstr>   Japanese Yen (FXY)   </vt:lpstr>
      <vt:lpstr>Euro (FXE)-</vt:lpstr>
      <vt:lpstr> British Pound (FXB)- </vt:lpstr>
      <vt:lpstr>Emerging Market Currencies (CEW)   </vt:lpstr>
      <vt:lpstr>PowerPoint Presentation</vt:lpstr>
      <vt:lpstr>Energy &amp; Commodities – Out of Favor </vt:lpstr>
      <vt:lpstr>Oil-($WTIC)</vt:lpstr>
      <vt:lpstr>  United States Oil Fund (USO) </vt:lpstr>
      <vt:lpstr>Energy Select Sector SPDR (XLE)-No Performance! (XOM), (CVX), (SLB), (KMI), (EOG), (COP) </vt:lpstr>
      <vt:lpstr>ExxonMobile (XOM)- Exxon Moves Big into Lithium, with the construction of a major mining operation in Arkansas  took profits on Long 4/$100-$105 call spread, took profits on long 12/$120-$125 put spread </vt:lpstr>
      <vt:lpstr>Occidental Petroleum (OXY)- Buffet’s a Buyer took profits on long 4/$59-$62 call spread  took profits on long 2/$55-$60 call spread, took profits on long 12/$77.50-$82.50 put spread </vt:lpstr>
      <vt:lpstr>Natural Gas (UNG) – Free Fall on Warm Winter took profits on Long January 2025 $7-8 Call Spread LEAPS</vt:lpstr>
      <vt:lpstr>  Cameco (CCJ) – Global Uranium Renaissance Uranium Goes Nuclear, with yellow cake prices up 45% since May took profits on long 12/$35-$38 call spread,  took profits on long 5/$20-$23 bull call spread</vt:lpstr>
      <vt:lpstr>Precious Metals – Reality Check</vt:lpstr>
      <vt:lpstr> Gold (GLD) – China and Millennial  call worst day in three years Long 7/$200-205 call spread, stopped out of  Long 6/$207.5-$212.5 call spread took profits on Long 4/$194-$197 call spread,  took profits on long 5/$165-$170 bull call spread   </vt:lpstr>
      <vt:lpstr> Market Vectors Gold Miners ETF- (GDX) –   </vt:lpstr>
      <vt:lpstr> Barrick Gold (GOLD) took profit on long 1/$15.50-$16.50 call spread </vt:lpstr>
      <vt:lpstr> Newmont Mining- (NEM)- took profits on long $55-60 call spread</vt:lpstr>
      <vt:lpstr> Silver- (SLV)- long 6/$23-$25 call spread, took profits on long 11/$19-$20 call spread </vt:lpstr>
      <vt:lpstr>  Silver Miners - (SIL)-  </vt:lpstr>
      <vt:lpstr>  Wheaton Precious Metals - (WPM)- LEAPS Approaching Max Profit took profits on long 4/$39-$42 call spread , took profits on long 1/$36-$39 call spread </vt:lpstr>
      <vt:lpstr> Platinum- (PPLT)- 556,000-ounce shortage this year took profits on long 1/$36-$39 call spread </vt:lpstr>
      <vt:lpstr>PowerPoint Presentation</vt:lpstr>
      <vt:lpstr>Real Estate – Trending Up</vt:lpstr>
      <vt:lpstr>S&amp;P Case Shiller Turns Hot S&amp;P Case Shiller Rises to +6.50% YOY in March, with its National Home Price Index San Diego gained +11.4%, Chicago +8.9%, and Detroit +8.9%.  </vt:lpstr>
      <vt:lpstr>Crown Castle International (CCI) – 5.45% yielding 5G cell phone tower REIT Eliot Management Pushes up stock with activist bid</vt:lpstr>
      <vt:lpstr>US Home Construction Index (ITB) (DHI), (LEN), (PHM), (TOL), (NVR)   </vt:lpstr>
      <vt:lpstr>PowerPoint Presentation</vt:lpstr>
      <vt:lpstr>Trade Sheet- So What Do We Do About All This?</vt:lpstr>
      <vt:lpstr>PowerPoint Presentation</vt:lpstr>
      <vt:lpstr>       Next Strategy Webinar   12:00 EST Wednesday, July 10  from Incline Village, Nevada      email me questions at support@madhedgefundtrader.com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Mad Hedge Fund Trader “Special Earthshaking Issue’”</dc:title>
  <dc:creator>Kathy OLoughlin</dc:creator>
  <cp:lastModifiedBy>Microsoft Office User</cp:lastModifiedBy>
  <cp:revision>1005</cp:revision>
  <cp:lastPrinted>2022-01-05T03:44:27Z</cp:lastPrinted>
  <dcterms:created xsi:type="dcterms:W3CDTF">2015-02-05T17:12:57Z</dcterms:created>
  <dcterms:modified xsi:type="dcterms:W3CDTF">2024-06-12T19:34:30Z</dcterms:modified>
</cp:coreProperties>
</file>